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Palatino"/>
          <a:ea typeface="Palatino"/>
          <a:cs typeface="Palatino"/>
        </a:font>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
          <a:latin typeface="Palatino"/>
          <a:ea typeface="Palatino"/>
          <a:cs typeface="Palatino"/>
        </a:font>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i="off">
        <a:font>
          <a:latin typeface="Palatino"/>
          <a:ea typeface="Palatino"/>
          <a:cs typeface="Palatino"/>
        </a:font>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
          <a:latin typeface="Palatino"/>
          <a:ea typeface="Palatino"/>
          <a:cs typeface="Palatino"/>
        </a:font>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ff" i="off">
        <a:font>
          <a:latin typeface="Palatino"/>
          <a:ea typeface="Palatino"/>
          <a:cs typeface="Palatino"/>
        </a:font>
        <a:srgbClr val="546056"/>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rgbClr val="D2DBEB"/>
          </a:solidFill>
        </a:fill>
      </a:tcStyle>
    </a:wholeTbl>
    <a:band2H>
      <a:tcTxStyle b="def" i="def"/>
      <a:tcStyle>
        <a:tcBdr/>
        <a:fill>
          <a:solidFill>
            <a:srgbClr val="EAEEF5"/>
          </a:solidFill>
        </a:fill>
      </a:tcStyle>
    </a:band2H>
    <a:firstCol>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1"/>
          </a:solidFill>
        </a:fill>
      </a:tcStyle>
    </a:firstCol>
    <a:la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381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1"/>
          </a:solidFill>
        </a:fill>
      </a:tcStyle>
    </a:lastRow>
    <a:fir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381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1"/>
          </a:solidFill>
        </a:fill>
      </a:tcStyle>
    </a:firstRow>
  </a:tblStyle>
  <a:tblStyle styleId="{EEE7283C-3CF3-47DC-8721-378D4A62B228}" styleName="">
    <a:tblBg/>
    <a:wholeTbl>
      <a:tcTxStyle b="off" i="off">
        <a:font>
          <a:latin typeface="Palatino"/>
          <a:ea typeface="Palatino"/>
          <a:cs typeface="Palatino"/>
        </a:font>
        <a:srgbClr val="546056"/>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rgbClr val="F3E7D0"/>
          </a:solidFill>
        </a:fill>
      </a:tcStyle>
    </a:wholeTbl>
    <a:band2H>
      <a:tcTxStyle b="def" i="def"/>
      <a:tcStyle>
        <a:tcBdr/>
        <a:fill>
          <a:solidFill>
            <a:srgbClr val="F9F3E9"/>
          </a:solidFill>
        </a:fill>
      </a:tcStyle>
    </a:band2H>
    <a:firstCol>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3"/>
          </a:solidFill>
        </a:fill>
      </a:tcStyle>
    </a:firstCol>
    <a:la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381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3"/>
          </a:solidFill>
        </a:fill>
      </a:tcStyle>
    </a:lastRow>
    <a:fir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381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3"/>
          </a:solidFill>
        </a:fill>
      </a:tcStyle>
    </a:firstRow>
  </a:tblStyle>
  <a:tblStyle styleId="{CF821DB8-F4EB-4A41-A1BA-3FCAFE7338EE}" styleName="">
    <a:tblBg/>
    <a:wholeTbl>
      <a:tcTxStyle b="off" i="off">
        <a:font>
          <a:latin typeface="Palatino"/>
          <a:ea typeface="Palatino"/>
          <a:cs typeface="Palatino"/>
        </a:font>
        <a:srgbClr val="546056"/>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rgbClr val="DBD6E3"/>
          </a:solidFill>
        </a:fill>
      </a:tcStyle>
    </a:wholeTbl>
    <a:band2H>
      <a:tcTxStyle b="def" i="def"/>
      <a:tcStyle>
        <a:tcBdr/>
        <a:fill>
          <a:solidFill>
            <a:srgbClr val="EEECF2"/>
          </a:solidFill>
        </a:fill>
      </a:tcStyle>
    </a:band2H>
    <a:firstCol>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6"/>
          </a:solidFill>
        </a:fill>
      </a:tcStyle>
    </a:firstCol>
    <a:la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381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6"/>
          </a:solidFill>
        </a:fill>
      </a:tcStyle>
    </a:lastRow>
    <a:fir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381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6"/>
          </a:solidFill>
        </a:fill>
      </a:tcStyle>
    </a:firstRow>
  </a:tblStyle>
  <a:tblStyle styleId="{33BA23B1-9221-436E-865A-0063620EA4FD}" styleName="">
    <a:tblBg/>
    <a:wholeTbl>
      <a:tcTxStyle b="off" i="off">
        <a:font>
          <a:latin typeface="Palatino"/>
          <a:ea typeface="Palatino"/>
          <a:cs typeface="Palatino"/>
        </a:font>
        <a:srgbClr val="54605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600C52"/>
          </a:solidFill>
        </a:fill>
      </a:tcStyle>
    </a:band2H>
    <a:firstCol>
      <a:tcTxStyle b="on" i="off">
        <a:font>
          <a:latin typeface="Palatino"/>
          <a:ea typeface="Palatino"/>
          <a:cs typeface="Palatino"/>
        </a:font>
        <a:srgbClr val="600C5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alatino"/>
          <a:ea typeface="Palatino"/>
          <a:cs typeface="Palatino"/>
        </a:font>
        <a:srgbClr val="546056"/>
      </a:tcTxStyle>
      <a:tcStyle>
        <a:tcBdr>
          <a:left>
            <a:ln w="12700" cap="flat">
              <a:noFill/>
              <a:miter lim="400000"/>
            </a:ln>
          </a:left>
          <a:right>
            <a:ln w="12700" cap="flat">
              <a:noFill/>
              <a:miter lim="400000"/>
            </a:ln>
          </a:right>
          <a:top>
            <a:ln w="50800" cap="flat">
              <a:solidFill>
                <a:srgbClr val="546056"/>
              </a:solidFill>
              <a:prstDash val="solid"/>
              <a:round/>
            </a:ln>
          </a:top>
          <a:bottom>
            <a:ln w="25400" cap="flat">
              <a:solidFill>
                <a:srgbClr val="546056"/>
              </a:solidFill>
              <a:prstDash val="solid"/>
              <a:round/>
            </a:ln>
          </a:bottom>
          <a:insideH>
            <a:ln w="12700" cap="flat">
              <a:noFill/>
              <a:miter lim="400000"/>
            </a:ln>
          </a:insideH>
          <a:insideV>
            <a:ln w="12700" cap="flat">
              <a:noFill/>
              <a:miter lim="400000"/>
            </a:ln>
          </a:insideV>
        </a:tcBdr>
        <a:fill>
          <a:solidFill>
            <a:srgbClr val="600C52"/>
          </a:solidFill>
        </a:fill>
      </a:tcStyle>
    </a:lastRow>
    <a:firstRow>
      <a:tcTxStyle b="on" i="off">
        <a:font>
          <a:latin typeface="Palatino"/>
          <a:ea typeface="Palatino"/>
          <a:cs typeface="Palatino"/>
        </a:font>
        <a:srgbClr val="600C52"/>
      </a:tcTxStyle>
      <a:tcStyle>
        <a:tcBdr>
          <a:left>
            <a:ln w="12700" cap="flat">
              <a:noFill/>
              <a:miter lim="400000"/>
            </a:ln>
          </a:left>
          <a:right>
            <a:ln w="12700" cap="flat">
              <a:noFill/>
              <a:miter lim="400000"/>
            </a:ln>
          </a:right>
          <a:top>
            <a:ln w="25400" cap="flat">
              <a:solidFill>
                <a:srgbClr val="546056"/>
              </a:solidFill>
              <a:prstDash val="solid"/>
              <a:round/>
            </a:ln>
          </a:top>
          <a:bottom>
            <a:ln w="25400" cap="flat">
              <a:solidFill>
                <a:srgbClr val="54605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Palatino"/>
          <a:ea typeface="Palatino"/>
          <a:cs typeface="Palatino"/>
        </a:font>
        <a:srgbClr val="546056"/>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rgbClr val="CFD1D0"/>
          </a:solidFill>
        </a:fill>
      </a:tcStyle>
    </a:wholeTbl>
    <a:band2H>
      <a:tcTxStyle b="def" i="def"/>
      <a:tcStyle>
        <a:tcBdr/>
        <a:fill>
          <a:solidFill>
            <a:srgbClr val="E9E9E9"/>
          </a:solidFill>
        </a:fill>
      </a:tcStyle>
    </a:band2H>
    <a:firstCol>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rgbClr val="546056"/>
          </a:solidFill>
        </a:fill>
      </a:tcStyle>
    </a:firstCol>
    <a:la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381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rgbClr val="546056"/>
          </a:solidFill>
        </a:fill>
      </a:tcStyle>
    </a:lastRow>
    <a:fir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381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rgbClr val="54605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4" name="Shape 154"/>
          <p:cNvSpPr/>
          <p:nvPr>
            <p:ph type="sldImg"/>
          </p:nvPr>
        </p:nvSpPr>
        <p:spPr>
          <a:xfrm>
            <a:off x="1143000" y="685800"/>
            <a:ext cx="4572000" cy="3429000"/>
          </a:xfrm>
          <a:prstGeom prst="rect">
            <a:avLst/>
          </a:prstGeom>
        </p:spPr>
        <p:txBody>
          <a:bodyPr/>
          <a:lstStyle/>
          <a:p>
            <a:pPr/>
          </a:p>
        </p:txBody>
      </p:sp>
      <p:sp>
        <p:nvSpPr>
          <p:cNvPr id="155" name="Shape 15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647700" y="2095500"/>
            <a:ext cx="11709400" cy="2908300"/>
          </a:xfrm>
          <a:prstGeom prst="rect">
            <a:avLst/>
          </a:prstGeom>
        </p:spPr>
        <p:txBody>
          <a:bodyPr anchor="b"/>
          <a:lstStyle>
            <a:lvl1pPr algn="ctr">
              <a:defRPr>
                <a:solidFill>
                  <a:srgbClr val="546056"/>
                </a:solidFill>
              </a:defRPr>
            </a:lvl1pPr>
          </a:lstStyle>
          <a:p>
            <a:pPr/>
            <a:r>
              <a:t>Title Text</a:t>
            </a:r>
          </a:p>
        </p:txBody>
      </p:sp>
      <p:sp>
        <p:nvSpPr>
          <p:cNvPr id="12" name="Body Level One…"/>
          <p:cNvSpPr txBox="1"/>
          <p:nvPr>
            <p:ph type="body" sz="quarter" idx="1"/>
          </p:nvPr>
        </p:nvSpPr>
        <p:spPr>
          <a:xfrm>
            <a:off x="647700" y="5207000"/>
            <a:ext cx="11709400" cy="13970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5" name="Image"/>
          <p:cNvSpPr/>
          <p:nvPr>
            <p:ph type="pic" sz="quarter" idx="21"/>
          </p:nvPr>
        </p:nvSpPr>
        <p:spPr>
          <a:xfrm>
            <a:off x="6540500" y="4902200"/>
            <a:ext cx="5854700" cy="4241800"/>
          </a:xfrm>
          <a:prstGeom prst="rect">
            <a:avLst/>
          </a:prstGeom>
        </p:spPr>
        <p:txBody>
          <a:bodyPr lIns="91439" tIns="45719" rIns="91439" bIns="45719" anchor="t">
            <a:noAutofit/>
          </a:bodyPr>
          <a:lstStyle/>
          <a:p>
            <a:pPr/>
          </a:p>
        </p:txBody>
      </p:sp>
      <p:sp>
        <p:nvSpPr>
          <p:cNvPr id="96" name="Image"/>
          <p:cNvSpPr/>
          <p:nvPr>
            <p:ph type="pic" sz="quarter" idx="22"/>
          </p:nvPr>
        </p:nvSpPr>
        <p:spPr>
          <a:xfrm>
            <a:off x="6540500" y="641350"/>
            <a:ext cx="5854700" cy="4241800"/>
          </a:xfrm>
          <a:prstGeom prst="rect">
            <a:avLst/>
          </a:prstGeom>
        </p:spPr>
        <p:txBody>
          <a:bodyPr lIns="91439" tIns="45719" rIns="91439" bIns="45719" anchor="t">
            <a:noAutofit/>
          </a:bodyPr>
          <a:lstStyle/>
          <a:p>
            <a:pPr/>
          </a:p>
        </p:txBody>
      </p:sp>
      <p:sp>
        <p:nvSpPr>
          <p:cNvPr id="97" name="Image"/>
          <p:cNvSpPr/>
          <p:nvPr>
            <p:ph type="pic" sz="half" idx="23"/>
          </p:nvPr>
        </p:nvSpPr>
        <p:spPr>
          <a:xfrm>
            <a:off x="622300" y="622300"/>
            <a:ext cx="5892800" cy="8521700"/>
          </a:xfrm>
          <a:prstGeom prst="rect">
            <a:avLst/>
          </a:prstGeom>
        </p:spPr>
        <p:txBody>
          <a:bodyPr lIns="91439" tIns="45719" rIns="91439" bIns="45719" anchor="t">
            <a:noAutofit/>
          </a:bodyPr>
          <a:lstStyle/>
          <a:p>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5" name="Body Level One…"/>
          <p:cNvSpPr txBox="1"/>
          <p:nvPr>
            <p:ph type="body" sz="quarter" idx="1"/>
          </p:nvPr>
        </p:nvSpPr>
        <p:spPr>
          <a:xfrm>
            <a:off x="2044700" y="6642100"/>
            <a:ext cx="8902700" cy="635000"/>
          </a:xfrm>
          <a:prstGeom prst="rect">
            <a:avLst/>
          </a:prstGeom>
        </p:spPr>
        <p:txBody>
          <a:bodyPr anchor="t"/>
          <a:lstStyle>
            <a:lvl1pPr marL="0" indent="0" algn="ctr">
              <a:spcBef>
                <a:spcPts val="0"/>
              </a:spcBef>
              <a:buSzTx/>
              <a:buNone/>
              <a:defRPr i="1" sz="3200"/>
            </a:lvl1pPr>
            <a:lvl2pPr marL="930348" indent="-396948" algn="ctr">
              <a:spcBef>
                <a:spcPts val="0"/>
              </a:spcBef>
              <a:buBlip>
                <a:blip r:embed="rId3"/>
              </a:buBlip>
              <a:defRPr i="1" sz="3200"/>
            </a:lvl2pPr>
            <a:lvl3pPr marL="1463748" indent="-396948" algn="ctr">
              <a:spcBef>
                <a:spcPts val="0"/>
              </a:spcBef>
              <a:buBlip>
                <a:blip r:embed="rId3"/>
              </a:buBlip>
              <a:defRPr i="1" sz="3200"/>
            </a:lvl3pPr>
            <a:lvl4pPr marL="1997148" indent="-396948" algn="ctr">
              <a:spcBef>
                <a:spcPts val="0"/>
              </a:spcBef>
              <a:buBlip>
                <a:blip r:embed="rId3"/>
              </a:buBlip>
              <a:defRPr i="1" sz="3200"/>
            </a:lvl4pPr>
            <a:lvl5pPr marL="2530548" indent="-396948" algn="ctr">
              <a:spcBef>
                <a:spcPts val="0"/>
              </a:spcBef>
              <a:buBlip>
                <a:blip r:embed="rId3"/>
              </a:buBlip>
              <a:defRPr i="1" sz="3200"/>
            </a:lvl5pPr>
          </a:lstStyle>
          <a:p>
            <a:pPr/>
            <a:r>
              <a:t>Body Level One</a:t>
            </a:r>
          </a:p>
          <a:p>
            <a:pPr lvl="1"/>
            <a:r>
              <a:t>Body Level Two</a:t>
            </a:r>
          </a:p>
          <a:p>
            <a:pPr lvl="2"/>
            <a:r>
              <a:t>Body Level Three</a:t>
            </a:r>
          </a:p>
          <a:p>
            <a:pPr lvl="3"/>
            <a:r>
              <a:t>Body Level Four</a:t>
            </a:r>
          </a:p>
          <a:p>
            <a:pPr lvl="4"/>
            <a:r>
              <a:t>Body Level Five</a:t>
            </a:r>
          </a:p>
        </p:txBody>
      </p:sp>
      <p:sp>
        <p:nvSpPr>
          <p:cNvPr id="106" name="Rectangle"/>
          <p:cNvSpPr/>
          <p:nvPr>
            <p:ph type="body" sz="quarter" idx="21"/>
          </p:nvPr>
        </p:nvSpPr>
        <p:spPr>
          <a:xfrm>
            <a:off x="2044700" y="4203700"/>
            <a:ext cx="8902700" cy="812800"/>
          </a:xfrm>
          <a:prstGeom prst="rect">
            <a:avLst/>
          </a:prstGeom>
        </p:spPr>
        <p:txBody>
          <a:bodyPr/>
          <a:lstStyle/>
          <a:p>
            <a:pPr marL="0" indent="0" algn="ctr">
              <a:spcBef>
                <a:spcPts val="2400"/>
              </a:spcBef>
              <a:buSzTx/>
              <a:buNone/>
            </a:pP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Image"/>
          <p:cNvSpPr/>
          <p:nvPr>
            <p:ph type="pic" idx="21"/>
          </p:nvPr>
        </p:nvSpPr>
        <p:spPr>
          <a:xfrm>
            <a:off x="0" y="0"/>
            <a:ext cx="13004800" cy="9753600"/>
          </a:xfrm>
          <a:prstGeom prst="rect">
            <a:avLst/>
          </a:prstGeom>
        </p:spPr>
        <p:txBody>
          <a:bodyPr lIns="91439" tIns="45719" rIns="91439" bIns="45719" anchor="t">
            <a:noAutofit/>
          </a:bodyPr>
          <a:lstStyle/>
          <a:p>
            <a:pPr/>
          </a:p>
        </p:txBody>
      </p:sp>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29" name="Title Text"/>
          <p:cNvSpPr txBox="1"/>
          <p:nvPr>
            <p:ph type="title"/>
          </p:nvPr>
        </p:nvSpPr>
        <p:spPr>
          <a:prstGeom prst="rect">
            <a:avLst/>
          </a:prstGeom>
        </p:spPr>
        <p:txBody>
          <a:bodyPr/>
          <a:lstStyle/>
          <a:p>
            <a:pPr/>
            <a:r>
              <a:t>Title Text</a:t>
            </a:r>
          </a:p>
        </p:txBody>
      </p:sp>
      <p:sp>
        <p:nvSpPr>
          <p:cNvPr id="130"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138" name="Title Text"/>
          <p:cNvSpPr txBox="1"/>
          <p:nvPr>
            <p:ph type="title"/>
          </p:nvPr>
        </p:nvSpPr>
        <p:spPr>
          <a:prstGeom prst="rect">
            <a:avLst/>
          </a:prstGeom>
        </p:spPr>
        <p:txBody>
          <a:bodyPr/>
          <a:lstStyle/>
          <a:p>
            <a:pPr/>
            <a:r>
              <a:t>Title Text</a:t>
            </a:r>
          </a:p>
        </p:txBody>
      </p:sp>
      <p:sp>
        <p:nvSpPr>
          <p:cNvPr id="1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6" name="Title Text"/>
          <p:cNvSpPr txBox="1"/>
          <p:nvPr>
            <p:ph type="title"/>
          </p:nvPr>
        </p:nvSpPr>
        <p:spPr>
          <a:xfrm>
            <a:off x="650239" y="2790613"/>
            <a:ext cx="11711095" cy="2181014"/>
          </a:xfrm>
          <a:prstGeom prst="rect">
            <a:avLst/>
          </a:prstGeom>
        </p:spPr>
        <p:txBody>
          <a:bodyPr lIns="27093" tIns="27093" rIns="27093" bIns="27093" anchor="b"/>
          <a:lstStyle>
            <a:lvl1pPr algn="ctr" defTabSz="587022">
              <a:defRPr sz="6800">
                <a:solidFill>
                  <a:srgbClr val="546056"/>
                </a:solidFill>
              </a:defRPr>
            </a:lvl1pPr>
          </a:lstStyle>
          <a:p>
            <a:pPr/>
            <a:r>
              <a:t>Title Text</a:t>
            </a:r>
          </a:p>
        </p:txBody>
      </p:sp>
      <p:sp>
        <p:nvSpPr>
          <p:cNvPr id="147" name="Body Level One…"/>
          <p:cNvSpPr txBox="1"/>
          <p:nvPr>
            <p:ph type="body" sz="quarter" idx="1"/>
          </p:nvPr>
        </p:nvSpPr>
        <p:spPr>
          <a:xfrm>
            <a:off x="650239" y="5127413"/>
            <a:ext cx="11711095" cy="1049868"/>
          </a:xfrm>
          <a:prstGeom prst="rect">
            <a:avLst/>
          </a:prstGeom>
        </p:spPr>
        <p:txBody>
          <a:bodyPr lIns="27093" tIns="27093" rIns="27093" bIns="27093" anchor="t"/>
          <a:lstStyle>
            <a:lvl1pPr marL="0" indent="0" algn="ctr" defTabSz="587022">
              <a:lnSpc>
                <a:spcPct val="110000"/>
              </a:lnSpc>
              <a:spcBef>
                <a:spcPts val="0"/>
              </a:spcBef>
              <a:buSzTx/>
              <a:buNone/>
              <a:defRPr i="1" sz="3000">
                <a:solidFill>
                  <a:srgbClr val="717D75"/>
                </a:solidFill>
                <a:latin typeface="Hoefler Text"/>
                <a:ea typeface="Hoefler Text"/>
                <a:cs typeface="Hoefler Text"/>
                <a:sym typeface="Hoefler Text"/>
              </a:defRPr>
            </a:lvl1pPr>
            <a:lvl2pPr marL="0" indent="0" algn="ctr" defTabSz="587022">
              <a:lnSpc>
                <a:spcPct val="110000"/>
              </a:lnSpc>
              <a:spcBef>
                <a:spcPts val="0"/>
              </a:spcBef>
              <a:buSzTx/>
              <a:buNone/>
              <a:defRPr i="1" sz="3000">
                <a:solidFill>
                  <a:srgbClr val="717D75"/>
                </a:solidFill>
                <a:latin typeface="Hoefler Text"/>
                <a:ea typeface="Hoefler Text"/>
                <a:cs typeface="Hoefler Text"/>
                <a:sym typeface="Hoefler Text"/>
              </a:defRPr>
            </a:lvl2pPr>
            <a:lvl3pPr marL="0" indent="0" algn="ctr" defTabSz="587022">
              <a:lnSpc>
                <a:spcPct val="110000"/>
              </a:lnSpc>
              <a:spcBef>
                <a:spcPts val="0"/>
              </a:spcBef>
              <a:buSzTx/>
              <a:buNone/>
              <a:defRPr i="1" sz="3000">
                <a:solidFill>
                  <a:srgbClr val="717D75"/>
                </a:solidFill>
                <a:latin typeface="Hoefler Text"/>
                <a:ea typeface="Hoefler Text"/>
                <a:cs typeface="Hoefler Text"/>
                <a:sym typeface="Hoefler Text"/>
              </a:defRPr>
            </a:lvl3pPr>
            <a:lvl4pPr marL="0" indent="0" algn="ctr" defTabSz="587022">
              <a:lnSpc>
                <a:spcPct val="110000"/>
              </a:lnSpc>
              <a:spcBef>
                <a:spcPts val="0"/>
              </a:spcBef>
              <a:buSzTx/>
              <a:buNone/>
              <a:defRPr i="1" sz="3000">
                <a:solidFill>
                  <a:srgbClr val="717D75"/>
                </a:solidFill>
                <a:latin typeface="Hoefler Text"/>
                <a:ea typeface="Hoefler Text"/>
                <a:cs typeface="Hoefler Text"/>
                <a:sym typeface="Hoefler Text"/>
              </a:defRPr>
            </a:lvl4pPr>
            <a:lvl5pPr marL="0" indent="0" algn="ctr" defTabSz="587022">
              <a:lnSpc>
                <a:spcPct val="110000"/>
              </a:lnSpc>
              <a:spcBef>
                <a:spcPts val="0"/>
              </a:spcBef>
              <a:buSzTx/>
              <a:buNone/>
              <a:defRPr i="1" sz="30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148" name="Slide Number"/>
          <p:cNvSpPr txBox="1"/>
          <p:nvPr>
            <p:ph type="sldNum" sz="quarter" idx="2"/>
          </p:nvPr>
        </p:nvSpPr>
        <p:spPr>
          <a:xfrm>
            <a:off x="6363970" y="8232986"/>
            <a:ext cx="270087" cy="308188"/>
          </a:xfrm>
          <a:prstGeom prst="rect">
            <a:avLst/>
          </a:prstGeom>
        </p:spPr>
        <p:txBody>
          <a:bodyPr lIns="27093" tIns="27093" rIns="27093" bIns="27093" anchor="b"/>
          <a:lstStyle>
            <a:lvl1pPr defTabSz="587022">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quarter" idx="21"/>
          </p:nvPr>
        </p:nvSpPr>
        <p:spPr>
          <a:xfrm>
            <a:off x="4457700" y="355600"/>
            <a:ext cx="4089400" cy="6045200"/>
          </a:xfrm>
          <a:prstGeom prst="rect">
            <a:avLst/>
          </a:prstGeom>
        </p:spPr>
        <p:txBody>
          <a:bodyPr lIns="91439" tIns="45719" rIns="91439" bIns="45719" anchor="t">
            <a:noAutofit/>
          </a:bodyPr>
          <a:lstStyle/>
          <a:p>
            <a:pPr/>
          </a:p>
        </p:txBody>
      </p:sp>
      <p:sp>
        <p:nvSpPr>
          <p:cNvPr id="21" name="Image"/>
          <p:cNvSpPr/>
          <p:nvPr>
            <p:ph type="pic" sz="quarter" idx="22"/>
          </p:nvPr>
        </p:nvSpPr>
        <p:spPr>
          <a:xfrm>
            <a:off x="8559800" y="355600"/>
            <a:ext cx="4089400" cy="6045200"/>
          </a:xfrm>
          <a:prstGeom prst="rect">
            <a:avLst/>
          </a:prstGeom>
        </p:spPr>
        <p:txBody>
          <a:bodyPr lIns="91439" tIns="45719" rIns="91439" bIns="45719" anchor="t">
            <a:noAutofit/>
          </a:bodyPr>
          <a:lstStyle/>
          <a:p>
            <a:pPr/>
          </a:p>
        </p:txBody>
      </p:sp>
      <p:sp>
        <p:nvSpPr>
          <p:cNvPr id="22" name="Image"/>
          <p:cNvSpPr/>
          <p:nvPr>
            <p:ph type="pic" sz="quarter" idx="23"/>
          </p:nvPr>
        </p:nvSpPr>
        <p:spPr>
          <a:xfrm>
            <a:off x="355600" y="355600"/>
            <a:ext cx="4089400" cy="6045200"/>
          </a:xfrm>
          <a:prstGeom prst="rect">
            <a:avLst/>
          </a:prstGeom>
        </p:spPr>
        <p:txBody>
          <a:bodyPr lIns="91439" tIns="45719" rIns="91439" bIns="45719" anchor="t">
            <a:noAutofit/>
          </a:bodyPr>
          <a:lstStyle/>
          <a:p>
            <a:pPr/>
          </a:p>
        </p:txBody>
      </p:sp>
      <p:sp>
        <p:nvSpPr>
          <p:cNvPr id="23" name="Title Text"/>
          <p:cNvSpPr txBox="1"/>
          <p:nvPr>
            <p:ph type="title"/>
          </p:nvPr>
        </p:nvSpPr>
        <p:spPr>
          <a:xfrm>
            <a:off x="647700" y="6794500"/>
            <a:ext cx="11709400" cy="1422400"/>
          </a:xfrm>
          <a:prstGeom prst="rect">
            <a:avLst/>
          </a:prstGeom>
        </p:spPr>
        <p:txBody>
          <a:bodyPr anchor="b"/>
          <a:lstStyle>
            <a:lvl1pPr algn="ctr">
              <a:defRPr>
                <a:solidFill>
                  <a:srgbClr val="546056"/>
                </a:solidFill>
              </a:defRPr>
            </a:lvl1pPr>
          </a:lstStyle>
          <a:p>
            <a:pPr/>
            <a:r>
              <a:t>Title Text</a:t>
            </a:r>
          </a:p>
        </p:txBody>
      </p:sp>
      <p:sp>
        <p:nvSpPr>
          <p:cNvPr id="24" name="Body Level One…"/>
          <p:cNvSpPr txBox="1"/>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Image"/>
          <p:cNvSpPr/>
          <p:nvPr>
            <p:ph type="pic" idx="21"/>
          </p:nvPr>
        </p:nvSpPr>
        <p:spPr>
          <a:xfrm>
            <a:off x="368300" y="368300"/>
            <a:ext cx="12268200" cy="6045200"/>
          </a:xfrm>
          <a:prstGeom prst="rect">
            <a:avLst/>
          </a:prstGeom>
        </p:spPr>
        <p:txBody>
          <a:bodyPr lIns="91439" tIns="45719" rIns="91439" bIns="45719" anchor="t">
            <a:noAutofit/>
          </a:bodyPr>
          <a:lstStyle/>
          <a:p>
            <a:pPr/>
          </a:p>
        </p:txBody>
      </p:sp>
      <p:sp>
        <p:nvSpPr>
          <p:cNvPr id="33" name="Title Text"/>
          <p:cNvSpPr txBox="1"/>
          <p:nvPr>
            <p:ph type="title"/>
          </p:nvPr>
        </p:nvSpPr>
        <p:spPr>
          <a:xfrm>
            <a:off x="647700" y="6794500"/>
            <a:ext cx="11709400" cy="1422400"/>
          </a:xfrm>
          <a:prstGeom prst="rect">
            <a:avLst/>
          </a:prstGeom>
        </p:spPr>
        <p:txBody>
          <a:bodyPr anchor="b"/>
          <a:lstStyle>
            <a:lvl1pPr algn="ctr">
              <a:defRPr>
                <a:solidFill>
                  <a:srgbClr val="546056"/>
                </a:solidFill>
              </a:defRPr>
            </a:lvl1pPr>
          </a:lstStyle>
          <a:p>
            <a:pPr/>
            <a:r>
              <a:t>Title Text</a:t>
            </a:r>
          </a:p>
        </p:txBody>
      </p:sp>
      <p:sp>
        <p:nvSpPr>
          <p:cNvPr id="34" name="Body Level One…"/>
          <p:cNvSpPr txBox="1"/>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 name="Title Text"/>
          <p:cNvSpPr txBox="1"/>
          <p:nvPr>
            <p:ph type="title"/>
          </p:nvPr>
        </p:nvSpPr>
        <p:spPr>
          <a:xfrm>
            <a:off x="647700" y="3390900"/>
            <a:ext cx="11709400" cy="2959100"/>
          </a:xfrm>
          <a:prstGeom prst="rect">
            <a:avLst/>
          </a:prstGeom>
        </p:spPr>
        <p:txBody>
          <a:bodyPr/>
          <a:lstStyle>
            <a:lvl1pPr algn="ctr">
              <a:defRPr>
                <a:solidFill>
                  <a:srgbClr val="546056"/>
                </a:solidFill>
              </a:defRPr>
            </a:lvl1pPr>
          </a:lstStyle>
          <a:p>
            <a:pPr/>
            <a:r>
              <a:t>Title Text</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 name="Image"/>
          <p:cNvSpPr/>
          <p:nvPr>
            <p:ph type="pic" sz="half" idx="21"/>
          </p:nvPr>
        </p:nvSpPr>
        <p:spPr>
          <a:xfrm>
            <a:off x="6489700" y="622300"/>
            <a:ext cx="5892800" cy="8521700"/>
          </a:xfrm>
          <a:prstGeom prst="rect">
            <a:avLst/>
          </a:prstGeom>
        </p:spPr>
        <p:txBody>
          <a:bodyPr lIns="91439" tIns="45719" rIns="91439" bIns="45719" anchor="t">
            <a:noAutofit/>
          </a:bodyPr>
          <a:lstStyle/>
          <a:p>
            <a:pPr/>
          </a:p>
        </p:txBody>
      </p:sp>
      <p:sp>
        <p:nvSpPr>
          <p:cNvPr id="51" name="Title Text"/>
          <p:cNvSpPr txBox="1"/>
          <p:nvPr>
            <p:ph type="title"/>
          </p:nvPr>
        </p:nvSpPr>
        <p:spPr>
          <a:xfrm>
            <a:off x="647700" y="1689100"/>
            <a:ext cx="5600700" cy="3492500"/>
          </a:xfrm>
          <a:prstGeom prst="rect">
            <a:avLst/>
          </a:prstGeom>
        </p:spPr>
        <p:txBody>
          <a:bodyPr anchor="b"/>
          <a:lstStyle>
            <a:lvl1pPr algn="ctr">
              <a:defRPr>
                <a:solidFill>
                  <a:srgbClr val="546056"/>
                </a:solidFill>
              </a:defRPr>
            </a:lvl1pPr>
          </a:lstStyle>
          <a:p>
            <a:pPr/>
            <a:r>
              <a:t>Title Text</a:t>
            </a:r>
          </a:p>
        </p:txBody>
      </p:sp>
      <p:sp>
        <p:nvSpPr>
          <p:cNvPr id="52" name="Body Level One…"/>
          <p:cNvSpPr txBox="1"/>
          <p:nvPr>
            <p:ph type="body" sz="quarter" idx="1"/>
          </p:nvPr>
        </p:nvSpPr>
        <p:spPr>
          <a:xfrm>
            <a:off x="647700" y="5435600"/>
            <a:ext cx="5600700" cy="35941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8" name="Title Text"/>
          <p:cNvSpPr txBox="1"/>
          <p:nvPr>
            <p:ph type="title"/>
          </p:nvPr>
        </p:nvSpPr>
        <p:spPr>
          <a:prstGeom prst="rect">
            <a:avLst/>
          </a:prstGeom>
        </p:spPr>
        <p:txBody>
          <a:bodyPr/>
          <a:lstStyle/>
          <a:p>
            <a:pPr/>
            <a:r>
              <a:t>Title Text</a:t>
            </a:r>
          </a:p>
        </p:txBody>
      </p:sp>
      <p:sp>
        <p:nvSpPr>
          <p:cNvPr id="69"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7" name="Image"/>
          <p:cNvSpPr/>
          <p:nvPr>
            <p:ph type="pic" sz="half" idx="21"/>
          </p:nvPr>
        </p:nvSpPr>
        <p:spPr>
          <a:xfrm>
            <a:off x="6718300" y="2590800"/>
            <a:ext cx="5676900" cy="6553200"/>
          </a:xfrm>
          <a:prstGeom prst="rect">
            <a:avLst/>
          </a:prstGeom>
        </p:spPr>
        <p:txBody>
          <a:bodyPr lIns="91439" tIns="45719" rIns="91439" bIns="45719" anchor="t">
            <a:noAutofit/>
          </a:bodyPr>
          <a:lstStyle/>
          <a:p>
            <a:pPr/>
          </a:p>
        </p:txBody>
      </p:sp>
      <p:sp>
        <p:nvSpPr>
          <p:cNvPr id="78" name="Title Text"/>
          <p:cNvSpPr txBox="1"/>
          <p:nvPr>
            <p:ph type="title"/>
          </p:nvPr>
        </p:nvSpPr>
        <p:spPr>
          <a:prstGeom prst="rect">
            <a:avLst/>
          </a:prstGeom>
        </p:spPr>
        <p:txBody>
          <a:bodyPr/>
          <a:lstStyle/>
          <a:p>
            <a:pPr/>
            <a:r>
              <a:t>Title Text</a:t>
            </a:r>
          </a:p>
        </p:txBody>
      </p:sp>
      <p:sp>
        <p:nvSpPr>
          <p:cNvPr id="79" name="Body Level One…"/>
          <p:cNvSpPr txBox="1"/>
          <p:nvPr>
            <p:ph type="body" sz="half" idx="1"/>
          </p:nvPr>
        </p:nvSpPr>
        <p:spPr>
          <a:xfrm>
            <a:off x="647700" y="2628900"/>
            <a:ext cx="5600700" cy="6477000"/>
          </a:xfrm>
          <a:prstGeom prst="rect">
            <a:avLst/>
          </a:prstGeom>
        </p:spPr>
        <p:txBody>
          <a:bodyPr/>
          <a:lstStyle>
            <a:lvl1pPr marL="393700" indent="-393700">
              <a:lnSpc>
                <a:spcPct val="120000"/>
              </a:lnSpc>
              <a:spcBef>
                <a:spcPts val="2400"/>
              </a:spcBef>
              <a:buBlip>
                <a:blip r:embed="rId2"/>
              </a:buBlip>
              <a:defRPr sz="3200"/>
            </a:lvl1pPr>
            <a:lvl2pPr marL="787400" indent="-393700">
              <a:lnSpc>
                <a:spcPct val="120000"/>
              </a:lnSpc>
              <a:spcBef>
                <a:spcPts val="2400"/>
              </a:spcBef>
              <a:buBlip>
                <a:blip r:embed="rId2"/>
              </a:buBlip>
              <a:defRPr sz="3200"/>
            </a:lvl2pPr>
            <a:lvl3pPr marL="1181100" indent="-393700">
              <a:lnSpc>
                <a:spcPct val="120000"/>
              </a:lnSpc>
              <a:spcBef>
                <a:spcPts val="2400"/>
              </a:spcBef>
              <a:buBlip>
                <a:blip r:embed="rId2"/>
              </a:buBlip>
              <a:defRPr sz="3200"/>
            </a:lvl3pPr>
            <a:lvl4pPr marL="1574800" indent="-393700">
              <a:lnSpc>
                <a:spcPct val="120000"/>
              </a:lnSpc>
              <a:spcBef>
                <a:spcPts val="2400"/>
              </a:spcBef>
              <a:buBlip>
                <a:blip r:embed="rId2"/>
              </a:buBlip>
              <a:defRPr sz="3200"/>
            </a:lvl4pPr>
            <a:lvl5pPr marL="1968500" indent="-393700">
              <a:lnSpc>
                <a:spcPct val="120000"/>
              </a:lnSpc>
              <a:spcBef>
                <a:spcPts val="24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7" name="Body Level One…"/>
          <p:cNvSpPr txBox="1"/>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47700" y="152400"/>
            <a:ext cx="11709400" cy="203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47700" y="2628900"/>
            <a:ext cx="117094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4599" y="9359900"/>
            <a:ext cx="342901" cy="406400"/>
          </a:xfrm>
          <a:prstGeom prst="rect">
            <a:avLst/>
          </a:prstGeom>
          <a:ln w="12700">
            <a:miter lim="400000"/>
          </a:ln>
        </p:spPr>
        <p:txBody>
          <a:bodyPr wrap="none" lIns="50800" tIns="50800" rIns="50800" bIns="50800">
            <a:spAutoFit/>
          </a:bodyPr>
          <a:lstStyle>
            <a:lvl1pPr>
              <a:defRPr sz="1800">
                <a:solidFill>
                  <a:srgbClr val="FFFFFF">
                    <a:alpha val="95000"/>
                  </a:srgb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Palatino"/>
          <a:ea typeface="Palatino"/>
          <a:cs typeface="Palatino"/>
          <a:sym typeface="Palatino"/>
        </a:defRPr>
      </a:lvl1pPr>
      <a:lvl2pPr marL="0" marR="0" indent="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Palatino"/>
          <a:ea typeface="Palatino"/>
          <a:cs typeface="Palatino"/>
          <a:sym typeface="Palatino"/>
        </a:defRPr>
      </a:lvl2pPr>
      <a:lvl3pPr marL="0" marR="0" indent="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Palatino"/>
          <a:ea typeface="Palatino"/>
          <a:cs typeface="Palatino"/>
          <a:sym typeface="Palatino"/>
        </a:defRPr>
      </a:lvl3pPr>
      <a:lvl4pPr marL="0" marR="0" indent="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Palatino"/>
          <a:ea typeface="Palatino"/>
          <a:cs typeface="Palatino"/>
          <a:sym typeface="Palatino"/>
        </a:defRPr>
      </a:lvl4pPr>
      <a:lvl5pPr marL="0" marR="0" indent="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Palatino"/>
          <a:ea typeface="Palatino"/>
          <a:cs typeface="Palatino"/>
          <a:sym typeface="Palatino"/>
        </a:defRPr>
      </a:lvl5pPr>
      <a:lvl6pPr marL="0" marR="0" indent="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Palatino"/>
          <a:ea typeface="Palatino"/>
          <a:cs typeface="Palatino"/>
          <a:sym typeface="Palatino"/>
        </a:defRPr>
      </a:lvl6pPr>
      <a:lvl7pPr marL="0" marR="0" indent="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Palatino"/>
          <a:ea typeface="Palatino"/>
          <a:cs typeface="Palatino"/>
          <a:sym typeface="Palatino"/>
        </a:defRPr>
      </a:lvl7pPr>
      <a:lvl8pPr marL="0" marR="0" indent="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Palatino"/>
          <a:ea typeface="Palatino"/>
          <a:cs typeface="Palatino"/>
          <a:sym typeface="Palatino"/>
        </a:defRPr>
      </a:lvl8pPr>
      <a:lvl9pPr marL="0" marR="0" indent="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Palatino"/>
          <a:ea typeface="Palatino"/>
          <a:cs typeface="Palatino"/>
          <a:sym typeface="Palatino"/>
        </a:defRPr>
      </a:lvl9pPr>
    </p:titleStyle>
    <p:bodyStyle>
      <a:lvl1pPr marL="5334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Palatino"/>
          <a:ea typeface="Palatino"/>
          <a:cs typeface="Palatino"/>
          <a:sym typeface="Palatino"/>
        </a:defRPr>
      </a:lvl1pPr>
      <a:lvl2pPr marL="10668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Palatino"/>
          <a:ea typeface="Palatino"/>
          <a:cs typeface="Palatino"/>
          <a:sym typeface="Palatino"/>
        </a:defRPr>
      </a:lvl2pPr>
      <a:lvl3pPr marL="16002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Palatino"/>
          <a:ea typeface="Palatino"/>
          <a:cs typeface="Palatino"/>
          <a:sym typeface="Palatino"/>
        </a:defRPr>
      </a:lvl3pPr>
      <a:lvl4pPr marL="21336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Palatino"/>
          <a:ea typeface="Palatino"/>
          <a:cs typeface="Palatino"/>
          <a:sym typeface="Palatino"/>
        </a:defRPr>
      </a:lvl4pPr>
      <a:lvl5pPr marL="26670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Palatino"/>
          <a:ea typeface="Palatino"/>
          <a:cs typeface="Palatino"/>
          <a:sym typeface="Palatino"/>
        </a:defRPr>
      </a:lvl5pPr>
      <a:lvl6pPr marL="32004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Palatino"/>
          <a:ea typeface="Palatino"/>
          <a:cs typeface="Palatino"/>
          <a:sym typeface="Palatino"/>
        </a:defRPr>
      </a:lvl6pPr>
      <a:lvl7pPr marL="37338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Palatino"/>
          <a:ea typeface="Palatino"/>
          <a:cs typeface="Palatino"/>
          <a:sym typeface="Palatino"/>
        </a:defRPr>
      </a:lvl7pPr>
      <a:lvl8pPr marL="42672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Palatino"/>
          <a:ea typeface="Palatino"/>
          <a:cs typeface="Palatino"/>
          <a:sym typeface="Palatino"/>
        </a:defRPr>
      </a:lvl8pPr>
      <a:lvl9pPr marL="48006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Palatino"/>
          <a:ea typeface="Palatino"/>
          <a:cs typeface="Palatino"/>
          <a:sym typeface="Palatino"/>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5.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4.tif"/><Relationship Id="rId6" Type="http://schemas.openxmlformats.org/officeDocument/2006/relationships/image" Target="../media/image2.png"/><Relationship Id="rId7" Type="http://schemas.openxmlformats.org/officeDocument/2006/relationships/image" Target="../media/image5.t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5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Current Charitable Gift Trends, Tactics and Structures"/>
          <p:cNvSpPr txBox="1"/>
          <p:nvPr>
            <p:ph type="ctrTitle"/>
          </p:nvPr>
        </p:nvSpPr>
        <p:spPr>
          <a:xfrm>
            <a:off x="647700" y="2958182"/>
            <a:ext cx="11709401" cy="2908301"/>
          </a:xfrm>
          <a:prstGeom prst="rect">
            <a:avLst/>
          </a:prstGeom>
        </p:spPr>
        <p:txBody>
          <a:bodyPr/>
          <a:lstStyle>
            <a:lvl1pPr defTabSz="461518">
              <a:defRPr sz="5500"/>
            </a:lvl1pPr>
          </a:lstStyle>
          <a:p>
            <a:pPr/>
            <a:r>
              <a:t>Current Charitable Gift Trends, Tactics and Structures</a:t>
            </a:r>
          </a:p>
        </p:txBody>
      </p:sp>
      <p:sp>
        <p:nvSpPr>
          <p:cNvPr id="158" name="Kathryn W. Miree &amp; Associates, Inc.…"/>
          <p:cNvSpPr txBox="1"/>
          <p:nvPr>
            <p:ph type="subTitle" sz="quarter" idx="1"/>
          </p:nvPr>
        </p:nvSpPr>
        <p:spPr>
          <a:xfrm>
            <a:off x="647699" y="6005540"/>
            <a:ext cx="11709401" cy="1397001"/>
          </a:xfrm>
          <a:prstGeom prst="rect">
            <a:avLst/>
          </a:prstGeom>
        </p:spPr>
        <p:txBody>
          <a:bodyPr/>
          <a:lstStyle/>
          <a:p>
            <a:pPr defTabSz="490727">
              <a:defRPr sz="2688"/>
            </a:pPr>
            <a:r>
              <a:t>Kathryn W. Miree &amp; Associates, Inc.</a:t>
            </a:r>
          </a:p>
          <a:p>
            <a:pPr defTabSz="490727">
              <a:defRPr sz="2688"/>
            </a:pPr>
            <a:r>
              <a:t>Kathryn W. Miree, J.D.</a:t>
            </a:r>
          </a:p>
          <a:p>
            <a:pPr defTabSz="490727">
              <a:defRPr sz="2688"/>
            </a:pPr>
            <a:r>
              <a:t>May 17, 2022</a:t>
            </a:r>
          </a:p>
        </p:txBody>
      </p:sp>
      <p:pic>
        <p:nvPicPr>
          <p:cNvPr id="159" name="Image" descr="Image"/>
          <p:cNvPicPr>
            <a:picLocks noChangeAspect="1"/>
          </p:cNvPicPr>
          <p:nvPr/>
        </p:nvPicPr>
        <p:blipFill>
          <a:blip r:embed="rId2">
            <a:extLst/>
          </a:blip>
          <a:stretch>
            <a:fillRect/>
          </a:stretch>
        </p:blipFill>
        <p:spPr>
          <a:xfrm>
            <a:off x="1560701" y="1625845"/>
            <a:ext cx="673470" cy="1383017"/>
          </a:xfrm>
          <a:prstGeom prst="rect">
            <a:avLst/>
          </a:prstGeom>
          <a:ln w="12700">
            <a:miter lim="400000"/>
          </a:ln>
        </p:spPr>
      </p:pic>
      <p:sp>
        <p:nvSpPr>
          <p:cNvPr id="160" name="Estate Planning Council of Naples"/>
          <p:cNvSpPr txBox="1"/>
          <p:nvPr/>
        </p:nvSpPr>
        <p:spPr>
          <a:xfrm>
            <a:off x="2186680" y="2145334"/>
            <a:ext cx="5579747" cy="104986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defTabSz="493098">
              <a:lnSpc>
                <a:spcPct val="110000"/>
              </a:lnSpc>
              <a:defRPr b="1" i="1" sz="2856">
                <a:solidFill>
                  <a:srgbClr val="717D75"/>
                </a:solidFill>
              </a:defRPr>
            </a:lvl1pPr>
          </a:lstStyle>
          <a:p>
            <a:pPr/>
            <a:r>
              <a:t>Estate Planning Council of Naples</a:t>
            </a:r>
          </a:p>
        </p:txBody>
      </p:sp>
      <p:pic>
        <p:nvPicPr>
          <p:cNvPr id="161" name="unknown.jpg" descr="unknown.jpg"/>
          <p:cNvPicPr>
            <a:picLocks noChangeAspect="1"/>
          </p:cNvPicPr>
          <p:nvPr/>
        </p:nvPicPr>
        <p:blipFill>
          <a:blip r:embed="rId3">
            <a:extLst/>
          </a:blip>
          <a:stretch>
            <a:fillRect/>
          </a:stretch>
        </p:blipFill>
        <p:spPr>
          <a:xfrm>
            <a:off x="8446632" y="1815583"/>
            <a:ext cx="2335023" cy="100354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he Secure Act of 2019"/>
          <p:cNvSpPr txBox="1"/>
          <p:nvPr>
            <p:ph type="title"/>
          </p:nvPr>
        </p:nvSpPr>
        <p:spPr>
          <a:prstGeom prst="rect">
            <a:avLst/>
          </a:prstGeom>
        </p:spPr>
        <p:txBody>
          <a:bodyPr/>
          <a:lstStyle/>
          <a:p>
            <a:pPr/>
            <a:r>
              <a:t>The Secure Act of 2019</a:t>
            </a:r>
          </a:p>
        </p:txBody>
      </p:sp>
      <p:sp>
        <p:nvSpPr>
          <p:cNvPr id="189" name="The Setting Every Community Up for Retirement Enhancement (SECURE) Act…"/>
          <p:cNvSpPr txBox="1"/>
          <p:nvPr>
            <p:ph type="body" idx="1"/>
          </p:nvPr>
        </p:nvSpPr>
        <p:spPr>
          <a:prstGeom prst="rect">
            <a:avLst/>
          </a:prstGeom>
        </p:spPr>
        <p:txBody>
          <a:bodyPr/>
          <a:lstStyle/>
          <a:p>
            <a:pPr marL="421386" indent="-421386" defTabSz="461518">
              <a:spcBef>
                <a:spcPts val="3300"/>
              </a:spcBef>
              <a:buBlip>
                <a:blip r:embed="rId2"/>
              </a:buBlip>
              <a:defRPr sz="3397"/>
            </a:pPr>
            <a:r>
              <a:t>The Setting Every Community Up for Retirement Enhancement (SECURE) Act</a:t>
            </a:r>
          </a:p>
          <a:p>
            <a:pPr marL="421386" indent="-421386" defTabSz="461518">
              <a:spcBef>
                <a:spcPts val="3300"/>
              </a:spcBef>
              <a:buBlip>
                <a:blip r:embed="rId2"/>
              </a:buBlip>
              <a:defRPr sz="3397"/>
            </a:pPr>
            <a:r>
              <a:t>Raised the RMD age to 72 (from 70.5)</a:t>
            </a:r>
          </a:p>
          <a:p>
            <a:pPr marL="421386" indent="-421386" defTabSz="461518">
              <a:spcBef>
                <a:spcPts val="3300"/>
              </a:spcBef>
              <a:buBlip>
                <a:blip r:embed="rId2"/>
              </a:buBlip>
              <a:defRPr sz="3397"/>
            </a:pPr>
            <a:r>
              <a:t>Allowed workers to contribute to traditional IRAs after age 70.5.</a:t>
            </a:r>
          </a:p>
          <a:p>
            <a:pPr marL="421386" indent="-421386" defTabSz="461518">
              <a:spcBef>
                <a:spcPts val="3300"/>
              </a:spcBef>
              <a:buBlip>
                <a:blip r:embed="rId2"/>
              </a:buBlip>
              <a:defRPr sz="3397"/>
            </a:pPr>
            <a:r>
              <a:t>Eliminated the “stretch” IRA for non-edible beneficiaries (non-person, spouse, disabled, no more than 10-years younger than decedent, minors, see-through trusts excluded)</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Misfeasance, Malfeasance, and Lawsuits"/>
          <p:cNvSpPr txBox="1"/>
          <p:nvPr>
            <p:ph type="title"/>
          </p:nvPr>
        </p:nvSpPr>
        <p:spPr>
          <a:xfrm>
            <a:off x="533400" y="152400"/>
            <a:ext cx="11709400" cy="2032000"/>
          </a:xfrm>
          <a:prstGeom prst="rect">
            <a:avLst/>
          </a:prstGeom>
        </p:spPr>
        <p:txBody>
          <a:bodyPr/>
          <a:lstStyle>
            <a:lvl1pPr defTabSz="479044">
              <a:defRPr sz="5700"/>
            </a:lvl1pPr>
          </a:lstStyle>
          <a:p>
            <a:pPr/>
            <a:r>
              <a:t>Misfeasance, Malfeasance, and Lawsuits</a:t>
            </a:r>
          </a:p>
        </p:txBody>
      </p:sp>
      <p:sp>
        <p:nvSpPr>
          <p:cNvPr id="192" name="William Robertson v. Princeton University…"/>
          <p:cNvSpPr txBox="1"/>
          <p:nvPr>
            <p:ph type="body" idx="1"/>
          </p:nvPr>
        </p:nvSpPr>
        <p:spPr>
          <a:prstGeom prst="rect">
            <a:avLst/>
          </a:prstGeom>
        </p:spPr>
        <p:txBody>
          <a:bodyPr/>
          <a:lstStyle/>
          <a:p>
            <a:pPr marL="421386" indent="-421386" defTabSz="461518">
              <a:spcBef>
                <a:spcPts val="3300"/>
              </a:spcBef>
              <a:buBlip>
                <a:blip r:embed="rId2"/>
              </a:buBlip>
              <a:defRPr sz="3300"/>
            </a:pPr>
            <a:r>
              <a:t>William Robertson v. Princeton University</a:t>
            </a:r>
          </a:p>
          <a:p>
            <a:pPr marL="421386" indent="-421386" defTabSz="461518">
              <a:spcBef>
                <a:spcPts val="3300"/>
              </a:spcBef>
              <a:buBlip>
                <a:blip r:embed="rId2"/>
              </a:buBlip>
              <a:defRPr sz="3300"/>
            </a:pPr>
            <a:r>
              <a:t>Howard v. Administrators of the Tulane Educational Fund</a:t>
            </a:r>
          </a:p>
          <a:p>
            <a:pPr marL="421386" indent="-421386" defTabSz="461518">
              <a:spcBef>
                <a:spcPts val="3300"/>
              </a:spcBef>
              <a:buBlip>
                <a:blip r:embed="rId2"/>
              </a:buBlip>
              <a:defRPr sz="3300"/>
            </a:pPr>
            <a:r>
              <a:t>The Barnes Foundation’s Petition to the Orphan’s Court to Challenge Settlor’s Intent</a:t>
            </a:r>
          </a:p>
          <a:p>
            <a:pPr marL="421386" indent="-421386" defTabSz="461518">
              <a:spcBef>
                <a:spcPts val="3300"/>
              </a:spcBef>
              <a:buBlip>
                <a:blip r:embed="rId2"/>
              </a:buBlip>
              <a:defRPr sz="3300"/>
            </a:pPr>
            <a:r>
              <a:t>Tennessee Division of the United Daughters of the Confederacy v. Vanderbilt University</a:t>
            </a:r>
          </a:p>
          <a:p>
            <a:pPr marL="421386" indent="-421386" defTabSz="461518">
              <a:spcBef>
                <a:spcPts val="3300"/>
              </a:spcBef>
              <a:buBlip>
                <a:blip r:embed="rId2"/>
              </a:buBlip>
              <a:defRPr sz="3300"/>
            </a:pPr>
            <a:r>
              <a:t>Fisk University v. Georgia O’Keeffe Foundation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And Yet Donors Keep Giving…"/>
          <p:cNvSpPr txBox="1"/>
          <p:nvPr>
            <p:ph type="title"/>
          </p:nvPr>
        </p:nvSpPr>
        <p:spPr>
          <a:prstGeom prst="rect">
            <a:avLst/>
          </a:prstGeom>
        </p:spPr>
        <p:txBody>
          <a:bodyPr/>
          <a:lstStyle/>
          <a:p>
            <a:pPr defTabSz="479044">
              <a:defRPr sz="5740"/>
            </a:pPr>
            <a:r>
              <a:t>And Yet Donors Keep Giving</a:t>
            </a:r>
          </a:p>
          <a:p>
            <a:pPr defTabSz="479044">
              <a:defRPr sz="5740"/>
            </a:pPr>
            <a:r>
              <a:t>Giving USA 2021 (for 2020)</a:t>
            </a:r>
          </a:p>
        </p:txBody>
      </p:sp>
      <p:graphicFrame>
        <p:nvGraphicFramePr>
          <p:cNvPr id="195" name="Table"/>
          <p:cNvGraphicFramePr/>
          <p:nvPr/>
        </p:nvGraphicFramePr>
        <p:xfrm>
          <a:off x="1073150" y="2868083"/>
          <a:ext cx="10748168" cy="5961723"/>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687042"/>
                <a:gridCol w="2687042"/>
                <a:gridCol w="2687042"/>
                <a:gridCol w="2687042"/>
              </a:tblGrid>
              <a:tr h="1375782">
                <a:tc>
                  <a:txBody>
                    <a:bodyPr/>
                    <a:lstStyle/>
                    <a:p>
                      <a:pPr defTabSz="457200">
                        <a:defRPr b="0">
                          <a:solidFill>
                            <a:srgbClr val="000000"/>
                          </a:solidFill>
                        </a:defRPr>
                      </a:pPr>
                      <a:r>
                        <a:rPr b="1" i="1" sz="3000"/>
                        <a:t>Source</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solidFill>
                  </a:tcPr>
                </a:tc>
                <a:tc>
                  <a:txBody>
                    <a:bodyPr/>
                    <a:lstStyle/>
                    <a:p>
                      <a:pPr defTabSz="457200">
                        <a:defRPr b="0">
                          <a:solidFill>
                            <a:srgbClr val="000000"/>
                          </a:solidFill>
                        </a:defRPr>
                      </a:pPr>
                      <a:r>
                        <a:rPr b="1" i="1" sz="3000"/>
                        <a:t>Amount in Billions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solidFill>
                  </a:tcPr>
                </a:tc>
                <a:tc>
                  <a:txBody>
                    <a:bodyPr/>
                    <a:lstStyle/>
                    <a:p>
                      <a:pPr defTabSz="457200">
                        <a:defRPr b="0">
                          <a:solidFill>
                            <a:srgbClr val="000000"/>
                          </a:solidFill>
                        </a:defRPr>
                      </a:pPr>
                      <a:r>
                        <a:rPr b="1" i="1" sz="3000"/>
                        <a:t>Percentage of Total</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solidFill>
                  </a:tcPr>
                </a:tc>
                <a:tc>
                  <a:txBody>
                    <a:bodyPr/>
                    <a:lstStyle/>
                    <a:p>
                      <a:pPr defTabSz="457200">
                        <a:defRPr b="0">
                          <a:solidFill>
                            <a:srgbClr val="000000"/>
                          </a:solidFill>
                        </a:defRPr>
                      </a:pPr>
                      <a:r>
                        <a:rPr b="1" i="1" sz="3000"/>
                        <a:t>Increase Over Prior Year</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solidFill>
                  </a:tcPr>
                </a:tc>
              </a:tr>
              <a:tr h="917188">
                <a:tc>
                  <a:txBody>
                    <a:bodyPr/>
                    <a:lstStyle/>
                    <a:p>
                      <a:pPr defTabSz="457200">
                        <a:defRPr b="0">
                          <a:solidFill>
                            <a:srgbClr val="000000"/>
                          </a:solidFill>
                        </a:defRPr>
                      </a:pPr>
                      <a:r>
                        <a:rPr sz="3000"/>
                        <a:t>Individuals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$324.10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68.7%</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2.2%</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917188">
                <a:tc>
                  <a:txBody>
                    <a:bodyPr/>
                    <a:lstStyle/>
                    <a:p>
                      <a:pPr defTabSz="457200">
                        <a:defRPr b="0">
                          <a:solidFill>
                            <a:srgbClr val="000000"/>
                          </a:solidFill>
                        </a:defRPr>
                      </a:pPr>
                      <a:r>
                        <a:rPr sz="3000"/>
                        <a:t>Foundations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$88.54</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18.8%</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17%</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917188">
                <a:tc>
                  <a:txBody>
                    <a:bodyPr/>
                    <a:lstStyle/>
                    <a:p>
                      <a:pPr defTabSz="457200">
                        <a:defRPr b="0">
                          <a:solidFill>
                            <a:srgbClr val="000000"/>
                          </a:solidFill>
                        </a:defRPr>
                      </a:pPr>
                      <a:r>
                        <a:rPr sz="3000"/>
                        <a:t>Bequests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$35.70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7.6%</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10.3%</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917188">
                <a:tc>
                  <a:txBody>
                    <a:bodyPr/>
                    <a:lstStyle/>
                    <a:p>
                      <a:pPr defTabSz="457200">
                        <a:defRPr b="0">
                          <a:solidFill>
                            <a:srgbClr val="000000"/>
                          </a:solidFill>
                        </a:defRPr>
                      </a:pPr>
                      <a:r>
                        <a:rPr sz="3000"/>
                        <a:t>Corporations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$16.88</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3.6%</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-6.1%</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917188">
                <a:tc>
                  <a:txBody>
                    <a:bodyPr/>
                    <a:lstStyle/>
                    <a:p>
                      <a:pPr defTabSz="457200">
                        <a:defRPr b="0">
                          <a:solidFill>
                            <a:srgbClr val="000000"/>
                          </a:solidFill>
                        </a:defRPr>
                      </a:pPr>
                      <a:r>
                        <a:rPr sz="3000"/>
                        <a:t>Total</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$471.44</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100.0%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5.1%</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Giving USA 2021 (for 2020)"/>
          <p:cNvSpPr txBox="1"/>
          <p:nvPr>
            <p:ph type="title"/>
          </p:nvPr>
        </p:nvSpPr>
        <p:spPr>
          <a:prstGeom prst="rect">
            <a:avLst/>
          </a:prstGeom>
        </p:spPr>
        <p:txBody>
          <a:bodyPr/>
          <a:lstStyle/>
          <a:p>
            <a:pPr/>
            <a:r>
              <a:t>Giving USA 2021 (for 2020)</a:t>
            </a:r>
          </a:p>
        </p:txBody>
      </p:sp>
      <p:graphicFrame>
        <p:nvGraphicFramePr>
          <p:cNvPr id="198" name="Table"/>
          <p:cNvGraphicFramePr/>
          <p:nvPr/>
        </p:nvGraphicFramePr>
        <p:xfrm>
          <a:off x="463550" y="2428630"/>
          <a:ext cx="12077700" cy="6896623"/>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5222860"/>
                <a:gridCol w="3419927"/>
                <a:gridCol w="3434911"/>
              </a:tblGrid>
              <a:tr h="1032580">
                <a:tc>
                  <a:txBody>
                    <a:bodyPr/>
                    <a:lstStyle/>
                    <a:p>
                      <a:pPr defTabSz="457200">
                        <a:defRPr b="0">
                          <a:solidFill>
                            <a:srgbClr val="000000"/>
                          </a:solidFill>
                        </a:defRPr>
                      </a:pPr>
                      <a:r>
                        <a:rPr b="1" i="1" sz="2600"/>
                        <a:t>Sector
(Representative Sectors)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solidFill>
                  </a:tcPr>
                </a:tc>
                <a:tc>
                  <a:txBody>
                    <a:bodyPr/>
                    <a:lstStyle/>
                    <a:p>
                      <a:pPr defTabSz="457200">
                        <a:defRPr b="0">
                          <a:solidFill>
                            <a:srgbClr val="000000"/>
                          </a:solidFill>
                        </a:defRPr>
                      </a:pPr>
                      <a:r>
                        <a:rPr b="1" i="1" sz="2600"/>
                        <a:t>Amount in Billions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solidFill>
                  </a:tcPr>
                </a:tc>
                <a:tc>
                  <a:txBody>
                    <a:bodyPr/>
                    <a:lstStyle/>
                    <a:p>
                      <a:pPr defTabSz="457200">
                        <a:defRPr b="0">
                          <a:solidFill>
                            <a:srgbClr val="000000"/>
                          </a:solidFill>
                        </a:defRPr>
                      </a:pPr>
                      <a:r>
                        <a:rPr b="1" i="1" sz="2600"/>
                        <a:t>Percentage of Total</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solidFill>
                  </a:tcPr>
                </a:tc>
              </a:tr>
              <a:tr h="586404">
                <a:tc>
                  <a:txBody>
                    <a:bodyPr/>
                    <a:lstStyle/>
                    <a:p>
                      <a:pPr defTabSz="457200">
                        <a:defRPr b="0">
                          <a:solidFill>
                            <a:srgbClr val="000000"/>
                          </a:solidFill>
                        </a:defRPr>
                      </a:pPr>
                      <a:r>
                        <a:rPr sz="2600"/>
                        <a:t>Religion</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$131.08</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31%</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600"/>
                        <a:t>Education</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$71.34</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14%</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600"/>
                        <a:t>Human Services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$65.14</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12%</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600"/>
                        <a:t>Foundations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$58.17</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11%</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600"/>
                        <a:t>Health</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$42.12</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9%</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600"/>
                        <a:t>Public Society/Benefit</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$48.00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7%</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600"/>
                        <a:t>Arts, Culture, and Humanities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$19.47</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600"/>
                        <a:t>International Affairs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$25.89</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6%</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600"/>
                        <a:t>Environment/Animals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$16.14</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3%</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600"/>
                        <a:t>Total </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600"/>
                        <a:t>$471.44</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sz="2600">
                          <a:solidFill>
                            <a:srgbClr val="000000"/>
                          </a:solidFill>
                        </a:defRPr>
                      </a:pP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Five Charitable Giving Trends"/>
          <p:cNvSpPr txBox="1"/>
          <p:nvPr>
            <p:ph type="title"/>
          </p:nvPr>
        </p:nvSpPr>
        <p:spPr>
          <a:prstGeom prst="rect">
            <a:avLst/>
          </a:prstGeom>
        </p:spPr>
        <p:txBody>
          <a:bodyPr/>
          <a:lstStyle/>
          <a:p>
            <a:pPr/>
            <a:r>
              <a:t>Five Charitable Giving Trends</a:t>
            </a:r>
          </a:p>
        </p:txBody>
      </p:sp>
      <p:pic>
        <p:nvPicPr>
          <p:cNvPr id="201" name="Image" descr="Image"/>
          <p:cNvPicPr>
            <a:picLocks noChangeAspect="1"/>
          </p:cNvPicPr>
          <p:nvPr/>
        </p:nvPicPr>
        <p:blipFill>
          <a:blip r:embed="rId2">
            <a:extLst/>
          </a:blip>
          <a:stretch>
            <a:fillRect/>
          </a:stretch>
        </p:blipFill>
        <p:spPr>
          <a:xfrm>
            <a:off x="6128294" y="7322816"/>
            <a:ext cx="748212" cy="1536506"/>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1: Donors are Making Larger Gifts"/>
          <p:cNvSpPr txBox="1"/>
          <p:nvPr>
            <p:ph type="title"/>
          </p:nvPr>
        </p:nvSpPr>
        <p:spPr>
          <a:prstGeom prst="rect">
            <a:avLst/>
          </a:prstGeom>
        </p:spPr>
        <p:txBody>
          <a:bodyPr/>
          <a:lstStyle>
            <a:lvl1pPr defTabSz="484886">
              <a:defRPr sz="5810"/>
            </a:lvl1pPr>
          </a:lstStyle>
          <a:p>
            <a:pPr/>
            <a:r>
              <a:t>#1: Donors are Making Larger Gifts</a:t>
            </a:r>
          </a:p>
        </p:txBody>
      </p:sp>
      <p:sp>
        <p:nvSpPr>
          <p:cNvPr id="204" name="I’m working with donors making $10 million, $25 million, $50 million, and $100 million gifts.…"/>
          <p:cNvSpPr txBox="1"/>
          <p:nvPr>
            <p:ph type="body" idx="1"/>
          </p:nvPr>
        </p:nvSpPr>
        <p:spPr>
          <a:prstGeom prst="rect">
            <a:avLst/>
          </a:prstGeom>
        </p:spPr>
        <p:txBody>
          <a:bodyPr/>
          <a:lstStyle/>
          <a:p>
            <a:pPr marL="485394" indent="-485394" defTabSz="531622">
              <a:spcBef>
                <a:spcPts val="3800"/>
              </a:spcBef>
              <a:buBlip>
                <a:blip r:embed="rId2"/>
              </a:buBlip>
              <a:defRPr sz="3913"/>
            </a:pPr>
            <a:r>
              <a:t>I’m working with donors making $10 million, $25 million, $50 million, and $100 million gifts.</a:t>
            </a:r>
          </a:p>
          <a:p>
            <a:pPr marL="485394" indent="-485394" defTabSz="531622">
              <a:spcBef>
                <a:spcPts val="3800"/>
              </a:spcBef>
              <a:buBlip>
                <a:blip r:embed="rId2"/>
              </a:buBlip>
              <a:defRPr sz="3913"/>
            </a:pPr>
            <a:r>
              <a:t>In 2021, the top ten charitable gifts totaled $18.025 billion.</a:t>
            </a:r>
          </a:p>
          <a:p>
            <a:pPr marL="485394" indent="-485394" defTabSz="531622">
              <a:spcBef>
                <a:spcPts val="3800"/>
              </a:spcBef>
              <a:buBlip>
                <a:blip r:embed="rId2"/>
              </a:buBlip>
              <a:defRPr sz="3913"/>
            </a:pPr>
            <a:r>
              <a:t>Granted, $15 billion of that was from Bill and Melinda Gates.  But the list also included two $500 million gifts, one $480 million gift, and two $350 million gifts.  #10 on the list was $175 million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2: Donors Are Focusing More on Endowment"/>
          <p:cNvSpPr txBox="1"/>
          <p:nvPr>
            <p:ph type="title"/>
          </p:nvPr>
        </p:nvSpPr>
        <p:spPr>
          <a:prstGeom prst="rect">
            <a:avLst/>
          </a:prstGeom>
        </p:spPr>
        <p:txBody>
          <a:bodyPr/>
          <a:lstStyle>
            <a:lvl1pPr defTabSz="479044">
              <a:defRPr sz="5740"/>
            </a:lvl1pPr>
          </a:lstStyle>
          <a:p>
            <a:pPr/>
            <a:r>
              <a:t>#2: Donors Are Focusing More on Endowment</a:t>
            </a:r>
          </a:p>
        </p:txBody>
      </p:sp>
      <p:sp>
        <p:nvSpPr>
          <p:cNvPr id="207" name="This is largely because charities are focusing more on endowment.…"/>
          <p:cNvSpPr txBox="1"/>
          <p:nvPr>
            <p:ph type="body" idx="1"/>
          </p:nvPr>
        </p:nvSpPr>
        <p:spPr>
          <a:prstGeom prst="rect">
            <a:avLst/>
          </a:prstGeom>
        </p:spPr>
        <p:txBody>
          <a:bodyPr/>
          <a:lstStyle/>
          <a:p>
            <a:pPr marL="421386" indent="-421386" defTabSz="461518">
              <a:spcBef>
                <a:spcPts val="3300"/>
              </a:spcBef>
              <a:buBlip>
                <a:blip r:embed="rId2"/>
              </a:buBlip>
              <a:defRPr sz="3397"/>
            </a:pPr>
            <a:r>
              <a:t>This is largely because charities are focusing more on endowment.</a:t>
            </a:r>
          </a:p>
          <a:p>
            <a:pPr marL="421386" indent="-421386" defTabSz="461518">
              <a:spcBef>
                <a:spcPts val="3300"/>
              </a:spcBef>
              <a:buBlip>
                <a:blip r:embed="rId2"/>
              </a:buBlip>
              <a:defRPr sz="3397"/>
            </a:pPr>
            <a:r>
              <a:t>The challenge is ensuring the endowment will function properly:</a:t>
            </a:r>
          </a:p>
          <a:p>
            <a:pPr lvl="1" marL="842772" indent="-421386" defTabSz="461518">
              <a:spcBef>
                <a:spcPts val="3300"/>
              </a:spcBef>
              <a:buBlip>
                <a:blip r:embed="rId2"/>
              </a:buBlip>
              <a:defRPr sz="3397"/>
            </a:pPr>
            <a:r>
              <a:t>Review endowment agreements: How is the purpose described? Is there a non-judicial plan B?</a:t>
            </a:r>
          </a:p>
          <a:p>
            <a:pPr lvl="1" marL="842772" indent="-421386" defTabSz="461518">
              <a:spcBef>
                <a:spcPts val="3300"/>
              </a:spcBef>
              <a:buBlip>
                <a:blip r:embed="rId2"/>
              </a:buBlip>
              <a:defRPr sz="3397"/>
            </a:pPr>
            <a:r>
              <a:t>Ensure outside oversight to enforce terms.</a:t>
            </a:r>
          </a:p>
          <a:p>
            <a:pPr lvl="1" marL="842772" indent="-421386" defTabSz="461518">
              <a:spcBef>
                <a:spcPts val="3300"/>
              </a:spcBef>
              <a:buBlip>
                <a:blip r:embed="rId2"/>
              </a:buBlip>
              <a:defRPr sz="3397"/>
            </a:pPr>
            <a:r>
              <a:t>Ensure naming rights are spelled out.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3: Gift Planning Is More and More Creative"/>
          <p:cNvSpPr txBox="1"/>
          <p:nvPr>
            <p:ph type="title"/>
          </p:nvPr>
        </p:nvSpPr>
        <p:spPr>
          <a:prstGeom prst="rect">
            <a:avLst/>
          </a:prstGeom>
        </p:spPr>
        <p:txBody>
          <a:bodyPr/>
          <a:lstStyle>
            <a:lvl1pPr defTabSz="479044">
              <a:defRPr sz="5740"/>
            </a:lvl1pPr>
          </a:lstStyle>
          <a:p>
            <a:pPr/>
            <a:r>
              <a:t>#3: Gift Planning Is More and More Creative</a:t>
            </a:r>
          </a:p>
        </p:txBody>
      </p:sp>
      <p:sp>
        <p:nvSpPr>
          <p:cNvPr id="210" name="The goal is to increase capacity, and maximize charitable impact.…"/>
          <p:cNvSpPr txBox="1"/>
          <p:nvPr>
            <p:ph type="body" idx="1"/>
          </p:nvPr>
        </p:nvSpPr>
        <p:spPr>
          <a:prstGeom prst="rect">
            <a:avLst/>
          </a:prstGeom>
        </p:spPr>
        <p:txBody>
          <a:bodyPr/>
          <a:lstStyle/>
          <a:p>
            <a:pPr>
              <a:buBlip>
                <a:blip r:embed="rId2"/>
              </a:buBlip>
            </a:pPr>
            <a:r>
              <a:t>The goal is to increase capacity, and maximize charitable impact.</a:t>
            </a:r>
          </a:p>
          <a:p>
            <a:pPr>
              <a:buBlip>
                <a:blip r:embed="rId2"/>
              </a:buBlip>
            </a:pPr>
            <a:r>
              <a:t>Blended gifts are increasingly popular.</a:t>
            </a:r>
          </a:p>
          <a:p>
            <a:pPr>
              <a:buBlip>
                <a:blip r:embed="rId2"/>
              </a:buBlip>
            </a:pPr>
            <a:r>
              <a:t>Virtual endowments are also popular - they are a form of blended gift.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4: There Is an Emphasis on Tax-Smart Giving"/>
          <p:cNvSpPr txBox="1"/>
          <p:nvPr>
            <p:ph type="title"/>
          </p:nvPr>
        </p:nvSpPr>
        <p:spPr>
          <a:prstGeom prst="rect">
            <a:avLst/>
          </a:prstGeom>
        </p:spPr>
        <p:txBody>
          <a:bodyPr/>
          <a:lstStyle>
            <a:lvl1pPr defTabSz="479044">
              <a:defRPr sz="5740"/>
            </a:lvl1pPr>
          </a:lstStyle>
          <a:p>
            <a:pPr/>
            <a:r>
              <a:t>#4: There Is an Emphasis on Tax-Smart Giving</a:t>
            </a:r>
          </a:p>
        </p:txBody>
      </p:sp>
      <p:sp>
        <p:nvSpPr>
          <p:cNvPr id="213" name="Here’s what that looks like:…"/>
          <p:cNvSpPr txBox="1"/>
          <p:nvPr>
            <p:ph type="body" idx="1"/>
          </p:nvPr>
        </p:nvSpPr>
        <p:spPr>
          <a:prstGeom prst="rect">
            <a:avLst/>
          </a:prstGeom>
        </p:spPr>
        <p:txBody>
          <a:bodyPr/>
          <a:lstStyle/>
          <a:p>
            <a:pPr marL="512063" indent="-512063" defTabSz="560831">
              <a:spcBef>
                <a:spcPts val="4000"/>
              </a:spcBef>
              <a:buBlip>
                <a:blip r:embed="rId2"/>
              </a:buBlip>
              <a:defRPr sz="4128"/>
            </a:pPr>
            <a:r>
              <a:t>Here’s what that looks like:</a:t>
            </a:r>
          </a:p>
          <a:p>
            <a:pPr lvl="1" marL="1024127" indent="-512063" defTabSz="560831">
              <a:spcBef>
                <a:spcPts val="4000"/>
              </a:spcBef>
              <a:buBlip>
                <a:blip r:embed="rId2"/>
              </a:buBlip>
              <a:defRPr sz="4128"/>
            </a:pPr>
            <a:r>
              <a:t>For donors over age 70 1/2 - use an IRA to make QCDs to charities.</a:t>
            </a:r>
          </a:p>
          <a:p>
            <a:pPr lvl="1" marL="1024127" indent="-512063" defTabSz="560831">
              <a:spcBef>
                <a:spcPts val="4000"/>
              </a:spcBef>
              <a:buBlip>
                <a:blip r:embed="rId2"/>
              </a:buBlip>
              <a:defRPr sz="4128"/>
            </a:pPr>
            <a:r>
              <a:t>Use long-term appreciated stock to make current gifts (or other long-term appreciated assets).</a:t>
            </a:r>
          </a:p>
          <a:p>
            <a:pPr lvl="1" marL="1024127" indent="-512063" defTabSz="560831">
              <a:spcBef>
                <a:spcPts val="4000"/>
              </a:spcBef>
              <a:buBlip>
                <a:blip r:embed="rId2"/>
              </a:buBlip>
              <a:defRPr sz="4128"/>
            </a:pPr>
            <a:r>
              <a:t>Use IRD property to make testamentary gifts.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5: Donors Want Their Advisors to Guide Charitable Decisions"/>
          <p:cNvSpPr txBox="1"/>
          <p:nvPr>
            <p:ph type="title"/>
          </p:nvPr>
        </p:nvSpPr>
        <p:spPr>
          <a:prstGeom prst="rect">
            <a:avLst/>
          </a:prstGeom>
        </p:spPr>
        <p:txBody>
          <a:bodyPr/>
          <a:lstStyle>
            <a:lvl1pPr defTabSz="479044">
              <a:defRPr sz="5740"/>
            </a:lvl1pPr>
          </a:lstStyle>
          <a:p>
            <a:pPr/>
            <a:r>
              <a:t>#5: Donors Want Their Advisors to Guide Charitable Decisions</a:t>
            </a:r>
          </a:p>
        </p:txBody>
      </p:sp>
      <p:sp>
        <p:nvSpPr>
          <p:cNvPr id="216" name="Survey done by Lilly School of Philanthropy, Indiana University - surveyed high net worth donors and professional advisors.…"/>
          <p:cNvSpPr txBox="1"/>
          <p:nvPr>
            <p:ph type="body" idx="1"/>
          </p:nvPr>
        </p:nvSpPr>
        <p:spPr>
          <a:prstGeom prst="rect">
            <a:avLst/>
          </a:prstGeom>
        </p:spPr>
        <p:txBody>
          <a:bodyPr/>
          <a:lstStyle/>
          <a:p>
            <a:pPr marL="442722" indent="-442722" defTabSz="484886">
              <a:spcBef>
                <a:spcPts val="3400"/>
              </a:spcBef>
              <a:buBlip>
                <a:blip r:embed="rId2"/>
              </a:buBlip>
              <a:defRPr sz="3568"/>
            </a:pPr>
            <a:r>
              <a:t>Survey done by Lilly School of Philanthropy, Indiana University - surveyed high net worth donors and professional advisors.</a:t>
            </a:r>
          </a:p>
          <a:p>
            <a:pPr marL="442722" indent="-442722" defTabSz="484886">
              <a:spcBef>
                <a:spcPts val="3400"/>
              </a:spcBef>
              <a:buBlip>
                <a:blip r:embed="rId2"/>
              </a:buBlip>
              <a:defRPr sz="3568"/>
            </a:pPr>
            <a:r>
              <a:t>Questions related to whether advisors should bring up charitable giving (yes!) and who should initiate it (looking to advisors)?</a:t>
            </a:r>
          </a:p>
          <a:p>
            <a:pPr marL="442722" indent="-442722" defTabSz="484886">
              <a:spcBef>
                <a:spcPts val="3400"/>
              </a:spcBef>
              <a:buBlip>
                <a:blip r:embed="rId2"/>
              </a:buBlip>
              <a:defRPr sz="3568"/>
            </a:pPr>
            <a:r>
              <a:t>When asked who generally brought it up, there was a disconnect - with both groups indicating they were the initiators.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Getting Inside the Donor’s World"/>
          <p:cNvSpPr txBox="1"/>
          <p:nvPr>
            <p:ph type="title"/>
          </p:nvPr>
        </p:nvSpPr>
        <p:spPr>
          <a:prstGeom prst="rect">
            <a:avLst/>
          </a:prstGeom>
        </p:spPr>
        <p:txBody>
          <a:bodyPr/>
          <a:lstStyle/>
          <a:p>
            <a:pPr/>
            <a:r>
              <a:t>Getting Inside the Donor’s World</a:t>
            </a:r>
          </a:p>
        </p:txBody>
      </p:sp>
      <p:pic>
        <p:nvPicPr>
          <p:cNvPr id="164" name="Image" descr="Image"/>
          <p:cNvPicPr>
            <a:picLocks noChangeAspect="1"/>
          </p:cNvPicPr>
          <p:nvPr/>
        </p:nvPicPr>
        <p:blipFill>
          <a:blip r:embed="rId2">
            <a:extLst/>
          </a:blip>
          <a:stretch>
            <a:fillRect/>
          </a:stretch>
        </p:blipFill>
        <p:spPr>
          <a:xfrm>
            <a:off x="6128294" y="7322816"/>
            <a:ext cx="748212" cy="1536506"/>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5: Donors Want Their Advisors to Guide Charitable Decisions"/>
          <p:cNvSpPr txBox="1"/>
          <p:nvPr>
            <p:ph type="title"/>
          </p:nvPr>
        </p:nvSpPr>
        <p:spPr>
          <a:prstGeom prst="rect">
            <a:avLst/>
          </a:prstGeom>
        </p:spPr>
        <p:txBody>
          <a:bodyPr/>
          <a:lstStyle>
            <a:lvl1pPr defTabSz="479044">
              <a:defRPr sz="5740"/>
            </a:lvl1pPr>
          </a:lstStyle>
          <a:p>
            <a:pPr/>
            <a:r>
              <a:t>#5: Donors Want Their Advisors to Guide Charitable Decisions</a:t>
            </a:r>
          </a:p>
        </p:txBody>
      </p:sp>
      <p:sp>
        <p:nvSpPr>
          <p:cNvPr id="219" name="Ask these three questions:…"/>
          <p:cNvSpPr txBox="1"/>
          <p:nvPr>
            <p:ph type="body" idx="1"/>
          </p:nvPr>
        </p:nvSpPr>
        <p:spPr>
          <a:prstGeom prst="rect">
            <a:avLst/>
          </a:prstGeom>
        </p:spPr>
        <p:txBody>
          <a:bodyPr/>
          <a:lstStyle/>
          <a:p>
            <a:pPr marL="496062" indent="-496062" defTabSz="543305">
              <a:spcBef>
                <a:spcPts val="3900"/>
              </a:spcBef>
              <a:buBlip>
                <a:blip r:embed="rId2"/>
              </a:buBlip>
              <a:defRPr sz="3999"/>
            </a:pPr>
            <a:r>
              <a:t>Ask these three questions:</a:t>
            </a:r>
          </a:p>
          <a:p>
            <a:pPr lvl="1" marL="1007043" indent="-534603" defTabSz="543305">
              <a:spcBef>
                <a:spcPts val="3900"/>
              </a:spcBef>
              <a:buSzPct val="100000"/>
              <a:buAutoNum type="arabicPeriod" startAt="1"/>
              <a:defRPr sz="3999"/>
            </a:pPr>
            <a:r>
              <a:t>Do you have charitable organizations you support on an annual basis?</a:t>
            </a:r>
          </a:p>
          <a:p>
            <a:pPr lvl="1" marL="1007043" indent="-534603" defTabSz="543305">
              <a:spcBef>
                <a:spcPts val="3900"/>
              </a:spcBef>
              <a:buSzPct val="100000"/>
              <a:buAutoNum type="arabicPeriod" startAt="1"/>
              <a:defRPr sz="3999"/>
            </a:pPr>
            <a:r>
              <a:t>Would you like to include any of these organizations in your financial or estate plans?</a:t>
            </a:r>
          </a:p>
          <a:p>
            <a:pPr lvl="1" marL="1007043" indent="-534603" defTabSz="543305">
              <a:spcBef>
                <a:spcPts val="3900"/>
              </a:spcBef>
              <a:buSzPct val="100000"/>
              <a:buAutoNum type="arabicPeriod" startAt="1"/>
              <a:defRPr sz="3999"/>
            </a:pPr>
            <a:r>
              <a:t>If you could shift dollars from tax to charity, would you be interested in exploring that?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mart Tactics for Current Giving"/>
          <p:cNvSpPr txBox="1"/>
          <p:nvPr>
            <p:ph type="title"/>
          </p:nvPr>
        </p:nvSpPr>
        <p:spPr>
          <a:prstGeom prst="rect">
            <a:avLst/>
          </a:prstGeom>
        </p:spPr>
        <p:txBody>
          <a:bodyPr/>
          <a:lstStyle/>
          <a:p>
            <a:pPr/>
            <a:r>
              <a:t>Smart Tactics for Current Giving</a:t>
            </a:r>
          </a:p>
        </p:txBody>
      </p:sp>
      <p:pic>
        <p:nvPicPr>
          <p:cNvPr id="222" name="Image" descr="Image"/>
          <p:cNvPicPr>
            <a:picLocks noChangeAspect="1"/>
          </p:cNvPicPr>
          <p:nvPr/>
        </p:nvPicPr>
        <p:blipFill>
          <a:blip r:embed="rId2">
            <a:extLst/>
          </a:blip>
          <a:stretch>
            <a:fillRect/>
          </a:stretch>
        </p:blipFill>
        <p:spPr>
          <a:xfrm>
            <a:off x="6128294" y="7322816"/>
            <a:ext cx="748212" cy="1536506"/>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IRS Statistics of Income Bulletin, 2019 Tax Year"/>
          <p:cNvSpPr txBox="1"/>
          <p:nvPr>
            <p:ph type="title"/>
          </p:nvPr>
        </p:nvSpPr>
        <p:spPr>
          <a:prstGeom prst="rect">
            <a:avLst/>
          </a:prstGeom>
        </p:spPr>
        <p:txBody>
          <a:bodyPr/>
          <a:lstStyle>
            <a:lvl1pPr defTabSz="479044">
              <a:defRPr sz="5700"/>
            </a:lvl1pPr>
          </a:lstStyle>
          <a:p>
            <a:pPr/>
            <a:r>
              <a:t>IRS Statistics of Income Bulletin, 2019 Tax Year</a:t>
            </a:r>
          </a:p>
        </p:txBody>
      </p:sp>
      <p:graphicFrame>
        <p:nvGraphicFramePr>
          <p:cNvPr id="225" name="Table"/>
          <p:cNvGraphicFramePr/>
          <p:nvPr/>
        </p:nvGraphicFramePr>
        <p:xfrm>
          <a:off x="923232" y="3583214"/>
          <a:ext cx="9332305" cy="3940263"/>
        </p:xfrm>
        <a:graphic xmlns:a="http://schemas.openxmlformats.org/drawingml/2006/main">
          <a:graphicData uri="http://schemas.openxmlformats.org/drawingml/2006/table">
            <a:tbl>
              <a:tblPr firstCol="0" firstRow="1" lastCol="0" lastRow="0" bandCol="0" bandRow="0" rtl="0">
                <a:tableStyleId>{CF821DB8-F4EB-4A41-A1BA-3FCAFE7338EE}</a:tableStyleId>
              </a:tblPr>
              <a:tblGrid>
                <a:gridCol w="1624435"/>
                <a:gridCol w="2163246"/>
                <a:gridCol w="2361480"/>
                <a:gridCol w="2601157"/>
                <a:gridCol w="2408015"/>
              </a:tblGrid>
              <a:tr h="2051639">
                <a:tc>
                  <a:txBody>
                    <a:bodyPr/>
                    <a:lstStyle/>
                    <a:p>
                      <a:pPr defTabSz="457200">
                        <a:defRPr sz="2700">
                          <a:solidFill>
                            <a:srgbClr val="000000"/>
                          </a:solidFill>
                        </a:defRPr>
                      </a:pP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2DF"/>
                    </a:solidFill>
                  </a:tcPr>
                </a:tc>
                <a:tc>
                  <a:txBody>
                    <a:bodyPr/>
                    <a:lstStyle/>
                    <a:p>
                      <a:pPr defTabSz="457200">
                        <a:defRPr b="0">
                          <a:solidFill>
                            <a:srgbClr val="000000"/>
                          </a:solidFill>
                        </a:defRPr>
                      </a:pPr>
                      <a:r>
                        <a:rPr b="1" sz="2700"/>
                        <a:t>Number of Returns</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2DF"/>
                    </a:solidFill>
                  </a:tcPr>
                </a:tc>
                <a:tc>
                  <a:txBody>
                    <a:bodyPr/>
                    <a:lstStyle/>
                    <a:p>
                      <a:pPr defTabSz="457200">
                        <a:defRPr b="0">
                          <a:solidFill>
                            <a:srgbClr val="000000"/>
                          </a:solidFill>
                        </a:defRPr>
                      </a:pPr>
                      <a:r>
                        <a:rPr b="1" sz="2700"/>
                        <a:t>Number of Taxpayers Taking Itemized Deductions</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2DF"/>
                    </a:solidFill>
                  </a:tcPr>
                </a:tc>
                <a:tc>
                  <a:txBody>
                    <a:bodyPr/>
                    <a:lstStyle/>
                    <a:p>
                      <a:pPr defTabSz="457200">
                        <a:defRPr b="0">
                          <a:solidFill>
                            <a:srgbClr val="000000"/>
                          </a:solidFill>
                        </a:defRPr>
                      </a:pPr>
                      <a:r>
                        <a:rPr b="1" sz="2700"/>
                        <a:t>Number of Itemizers with Charitable Deductions</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2DF"/>
                    </a:solidFill>
                  </a:tcPr>
                </a:tc>
                <a:tc>
                  <a:txBody>
                    <a:bodyPr/>
                    <a:lstStyle/>
                    <a:p>
                      <a:pPr defTabSz="457200">
                        <a:defRPr b="0">
                          <a:solidFill>
                            <a:srgbClr val="000000"/>
                          </a:solidFill>
                        </a:defRPr>
                      </a:pPr>
                      <a:r>
                        <a:rPr b="1" sz="2700"/>
                        <a:t>Value of Charitable Deductions (in thousands)</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2DF"/>
                    </a:solidFill>
                  </a:tcPr>
                </a:tc>
              </a:tr>
              <a:tr h="952546">
                <a:tc>
                  <a:txBody>
                    <a:bodyPr/>
                    <a:lstStyle/>
                    <a:p>
                      <a:pPr algn="l" defTabSz="457200">
                        <a:defRPr>
                          <a:solidFill>
                            <a:srgbClr val="000000"/>
                          </a:solidFill>
                        </a:defRPr>
                      </a:pPr>
                      <a:r>
                        <a:rPr sz="2800"/>
                        <a:t>Florida</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lgn="r" defTabSz="457200">
                        <a:defRPr>
                          <a:solidFill>
                            <a:srgbClr val="000000"/>
                          </a:solidFill>
                        </a:defRPr>
                      </a:pPr>
                      <a:r>
                        <a:rPr sz="2800"/>
                        <a:t>10,636,690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lgn="r" defTabSz="457200">
                        <a:defRPr>
                          <a:solidFill>
                            <a:srgbClr val="000000"/>
                          </a:solidFill>
                        </a:defRPr>
                      </a:pPr>
                      <a:r>
                        <a:rPr sz="2800"/>
                        <a:t>911,650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lgn="r" defTabSz="457200">
                        <a:defRPr>
                          <a:solidFill>
                            <a:srgbClr val="000000"/>
                          </a:solidFill>
                        </a:defRPr>
                      </a:pPr>
                      <a:r>
                        <a:rPr sz="2800"/>
                        <a:t>740,310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lgn="r" defTabSz="457200">
                        <a:defRPr>
                          <a:solidFill>
                            <a:srgbClr val="000000"/>
                          </a:solidFill>
                        </a:defRPr>
                      </a:pPr>
                      <a:r>
                        <a:rPr sz="2800"/>
                        <a:t>$13,651,176</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r>
              <a:tr h="952546">
                <a:tc>
                  <a:txBody>
                    <a:bodyPr/>
                    <a:lstStyle/>
                    <a:p>
                      <a:pPr algn="l" defTabSz="457200">
                        <a:defRPr>
                          <a:solidFill>
                            <a:srgbClr val="000000"/>
                          </a:solidFill>
                        </a:defRPr>
                      </a:pPr>
                      <a:r>
                        <a:rPr sz="2800"/>
                        <a:t>United States</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lgn="r" defTabSz="457200">
                        <a:defRPr>
                          <a:solidFill>
                            <a:srgbClr val="000000"/>
                          </a:solidFill>
                        </a:defRPr>
                      </a:pPr>
                      <a:r>
                        <a:rPr sz="2800"/>
                        <a:t>157,705,360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lgn="r" defTabSz="457200">
                        <a:defRPr>
                          <a:solidFill>
                            <a:srgbClr val="000000"/>
                          </a:solidFill>
                        </a:defRPr>
                      </a:pPr>
                      <a:r>
                        <a:rPr sz="2800"/>
                        <a:t>17,223,980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lgn="r" defTabSz="457200">
                        <a:defRPr>
                          <a:solidFill>
                            <a:srgbClr val="000000"/>
                          </a:solidFill>
                        </a:defRPr>
                      </a:pPr>
                      <a:r>
                        <a:rPr sz="2800"/>
                        <a:t>14,272,540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lgn="r" defTabSz="457200">
                        <a:defRPr>
                          <a:solidFill>
                            <a:srgbClr val="000000"/>
                          </a:solidFill>
                        </a:defRPr>
                      </a:pPr>
                      <a:r>
                        <a:rPr sz="2800"/>
                        <a:t>$188,690,770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r>
            </a:tbl>
          </a:graphicData>
        </a:graphic>
      </p:graphicFrame>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IRS Statistics for Florida, Number Who Itemized, State AGI Levels"/>
          <p:cNvSpPr txBox="1"/>
          <p:nvPr>
            <p:ph type="title"/>
          </p:nvPr>
        </p:nvSpPr>
        <p:spPr>
          <a:prstGeom prst="rect">
            <a:avLst/>
          </a:prstGeom>
        </p:spPr>
        <p:txBody>
          <a:bodyPr/>
          <a:lstStyle>
            <a:lvl1pPr defTabSz="479044">
              <a:defRPr sz="5740"/>
            </a:lvl1pPr>
          </a:lstStyle>
          <a:p>
            <a:pPr/>
            <a:r>
              <a:t>IRS Statistics for Florida, Number Who Itemized, State AGI Levels</a:t>
            </a:r>
          </a:p>
        </p:txBody>
      </p:sp>
      <p:graphicFrame>
        <p:nvGraphicFramePr>
          <p:cNvPr id="228" name="Table"/>
          <p:cNvGraphicFramePr/>
          <p:nvPr/>
        </p:nvGraphicFramePr>
        <p:xfrm>
          <a:off x="2575426" y="2595590"/>
          <a:ext cx="7482450" cy="5351284"/>
        </p:xfrm>
        <a:graphic xmlns:a="http://schemas.openxmlformats.org/drawingml/2006/main">
          <a:graphicData uri="http://schemas.openxmlformats.org/drawingml/2006/table">
            <a:tbl>
              <a:tblPr firstCol="0" firstRow="1" lastCol="0" lastRow="0" bandCol="0" bandRow="0" rtl="0">
                <a:tableStyleId>{CF821DB8-F4EB-4A41-A1BA-3FCAFE7338EE}</a:tableStyleId>
              </a:tblPr>
              <a:tblGrid>
                <a:gridCol w="4582896"/>
                <a:gridCol w="2886852"/>
              </a:tblGrid>
              <a:tr h="725565">
                <a:tc>
                  <a:txBody>
                    <a:bodyPr/>
                    <a:lstStyle/>
                    <a:p>
                      <a:pPr defTabSz="457200">
                        <a:defRPr b="0">
                          <a:solidFill>
                            <a:srgbClr val="000000"/>
                          </a:solidFill>
                        </a:defRPr>
                      </a:pPr>
                      <a:r>
                        <a:rPr sz="2500"/>
                        <a:t>State Adjusted Gross Income Level</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2DF"/>
                    </a:solidFill>
                  </a:tcPr>
                </a:tc>
                <a:tc>
                  <a:txBody>
                    <a:bodyPr/>
                    <a:lstStyle/>
                    <a:p>
                      <a:pPr defTabSz="457200">
                        <a:defRPr b="0">
                          <a:solidFill>
                            <a:srgbClr val="000000"/>
                          </a:solidFill>
                        </a:defRPr>
                      </a:pPr>
                      <a:r>
                        <a:rPr sz="2500"/>
                        <a:t>Number of Itemizers
2019</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2DF"/>
                    </a:solidFill>
                  </a:tcPr>
                </a:tc>
              </a:tr>
              <a:tr h="513747">
                <a:tc>
                  <a:txBody>
                    <a:bodyPr/>
                    <a:lstStyle/>
                    <a:p>
                      <a:pPr algn="l" defTabSz="457200">
                        <a:defRPr>
                          <a:solidFill>
                            <a:srgbClr val="000000"/>
                          </a:solidFill>
                        </a:defRPr>
                      </a:pPr>
                      <a:r>
                        <a:rPr sz="2500"/>
                        <a:t>Less than $10,000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defTabSz="457200">
                        <a:defRPr>
                          <a:solidFill>
                            <a:srgbClr val="000000"/>
                          </a:solidFill>
                        </a:defRPr>
                      </a:pPr>
                      <a:r>
                        <a:rPr sz="2500"/>
                        <a:t>13,390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r>
              <a:tr h="513747">
                <a:tc>
                  <a:txBody>
                    <a:bodyPr/>
                    <a:lstStyle/>
                    <a:p>
                      <a:pPr algn="l" defTabSz="457200">
                        <a:defRPr>
                          <a:solidFill>
                            <a:srgbClr val="000000"/>
                          </a:solidFill>
                        </a:defRPr>
                      </a:pPr>
                      <a:r>
                        <a:rPr sz="2500"/>
                        <a:t>$10,000 under $25,000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defTabSz="457200">
                        <a:defRPr>
                          <a:solidFill>
                            <a:srgbClr val="000000"/>
                          </a:solidFill>
                        </a:defRPr>
                      </a:pPr>
                      <a:r>
                        <a:rPr sz="2500"/>
                        <a:t>42,570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r>
              <a:tr h="513747">
                <a:tc>
                  <a:txBody>
                    <a:bodyPr/>
                    <a:lstStyle/>
                    <a:p>
                      <a:pPr algn="l" defTabSz="457200">
                        <a:defRPr>
                          <a:solidFill>
                            <a:srgbClr val="000000"/>
                          </a:solidFill>
                        </a:defRPr>
                      </a:pPr>
                      <a:r>
                        <a:rPr sz="2500"/>
                        <a:t>$25,0000 under $50,000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defTabSz="457200">
                        <a:defRPr>
                          <a:solidFill>
                            <a:srgbClr val="000000"/>
                          </a:solidFill>
                        </a:defRPr>
                      </a:pPr>
                      <a:r>
                        <a:rPr sz="2500"/>
                        <a:t>129,400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r>
              <a:tr h="513747">
                <a:tc>
                  <a:txBody>
                    <a:bodyPr/>
                    <a:lstStyle/>
                    <a:p>
                      <a:pPr algn="l" defTabSz="457200">
                        <a:defRPr>
                          <a:solidFill>
                            <a:srgbClr val="000000"/>
                          </a:solidFill>
                        </a:defRPr>
                      </a:pPr>
                      <a:r>
                        <a:rPr sz="2500"/>
                        <a:t>$50,000 under $75,000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defTabSz="457200">
                        <a:defRPr>
                          <a:solidFill>
                            <a:srgbClr val="000000"/>
                          </a:solidFill>
                        </a:defRPr>
                      </a:pPr>
                      <a:r>
                        <a:rPr sz="2500"/>
                        <a:t>139,340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r>
              <a:tr h="513747">
                <a:tc>
                  <a:txBody>
                    <a:bodyPr/>
                    <a:lstStyle/>
                    <a:p>
                      <a:pPr algn="l" defTabSz="457200">
                        <a:defRPr>
                          <a:solidFill>
                            <a:srgbClr val="000000"/>
                          </a:solidFill>
                        </a:defRPr>
                      </a:pPr>
                      <a:r>
                        <a:rPr sz="2500"/>
                        <a:t>$75,000 under $100,000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defTabSz="457200">
                        <a:defRPr>
                          <a:solidFill>
                            <a:srgbClr val="000000"/>
                          </a:solidFill>
                        </a:defRPr>
                      </a:pPr>
                      <a:r>
                        <a:rPr sz="2500"/>
                        <a:t>112,430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r>
              <a:tr h="513747">
                <a:tc>
                  <a:txBody>
                    <a:bodyPr/>
                    <a:lstStyle/>
                    <a:p>
                      <a:pPr algn="l" defTabSz="457200">
                        <a:defRPr>
                          <a:solidFill>
                            <a:srgbClr val="000000"/>
                          </a:solidFill>
                        </a:defRPr>
                      </a:pPr>
                      <a:r>
                        <a:rPr sz="2500"/>
                        <a:t>$100,000 under $200,000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defTabSz="457200">
                        <a:defRPr>
                          <a:solidFill>
                            <a:srgbClr val="000000"/>
                          </a:solidFill>
                        </a:defRPr>
                      </a:pPr>
                      <a:r>
                        <a:rPr sz="2500"/>
                        <a:t>235,950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r>
              <a:tr h="513747">
                <a:tc>
                  <a:txBody>
                    <a:bodyPr/>
                    <a:lstStyle/>
                    <a:p>
                      <a:pPr algn="l" defTabSz="457200">
                        <a:defRPr>
                          <a:solidFill>
                            <a:srgbClr val="000000"/>
                          </a:solidFill>
                        </a:defRPr>
                      </a:pPr>
                      <a:r>
                        <a:rPr sz="2500"/>
                        <a:t>$200,000 under $500,000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defTabSz="457200">
                        <a:defRPr>
                          <a:solidFill>
                            <a:srgbClr val="000000"/>
                          </a:solidFill>
                        </a:defRPr>
                      </a:pPr>
                      <a:r>
                        <a:rPr sz="2500"/>
                        <a:t>160,370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r>
              <a:tr h="513747">
                <a:tc>
                  <a:txBody>
                    <a:bodyPr/>
                    <a:lstStyle/>
                    <a:p>
                      <a:pPr algn="l" defTabSz="457200">
                        <a:defRPr>
                          <a:solidFill>
                            <a:srgbClr val="000000"/>
                          </a:solidFill>
                        </a:defRPr>
                      </a:pPr>
                      <a:r>
                        <a:rPr sz="2500"/>
                        <a:t>$500,000 under $1,000,000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defTabSz="457200">
                        <a:defRPr>
                          <a:solidFill>
                            <a:srgbClr val="000000"/>
                          </a:solidFill>
                        </a:defRPr>
                      </a:pPr>
                      <a:r>
                        <a:rPr sz="2500"/>
                        <a:t>44,690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r>
              <a:tr h="513747">
                <a:tc>
                  <a:txBody>
                    <a:bodyPr/>
                    <a:lstStyle/>
                    <a:p>
                      <a:pPr algn="l" defTabSz="457200">
                        <a:defRPr>
                          <a:solidFill>
                            <a:srgbClr val="000000"/>
                          </a:solidFill>
                        </a:defRPr>
                      </a:pPr>
                      <a:r>
                        <a:rPr sz="2500"/>
                        <a:t>$1,000,000 or more</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defTabSz="457200">
                        <a:defRPr>
                          <a:solidFill>
                            <a:srgbClr val="000000"/>
                          </a:solidFill>
                        </a:defRPr>
                      </a:pPr>
                      <a:r>
                        <a:rPr sz="2500"/>
                        <a:t>33,500</a:t>
                      </a:r>
                    </a:p>
                  </a:txBody>
                  <a:tcPr marL="50800" marR="50800" marT="50800" marB="508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r>
            </a:tbl>
          </a:graphicData>
        </a:graphic>
      </p:graphicFrame>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Use Long-Term Appreciated Property to Make Gifts"/>
          <p:cNvSpPr txBox="1"/>
          <p:nvPr>
            <p:ph type="title"/>
          </p:nvPr>
        </p:nvSpPr>
        <p:spPr>
          <a:prstGeom prst="rect">
            <a:avLst/>
          </a:prstGeom>
        </p:spPr>
        <p:txBody>
          <a:bodyPr/>
          <a:lstStyle>
            <a:lvl1pPr defTabSz="479044">
              <a:defRPr sz="5740"/>
            </a:lvl1pPr>
          </a:lstStyle>
          <a:p>
            <a:pPr/>
            <a:r>
              <a:t>Use Long-Term Appreciated Property to Make Gifts</a:t>
            </a:r>
          </a:p>
        </p:txBody>
      </p:sp>
      <p:graphicFrame>
        <p:nvGraphicFramePr>
          <p:cNvPr id="231" name="Table"/>
          <p:cNvGraphicFramePr/>
          <p:nvPr/>
        </p:nvGraphicFramePr>
        <p:xfrm>
          <a:off x="1423193" y="2626783"/>
          <a:ext cx="10161589" cy="5476413"/>
        </p:xfrm>
        <a:graphic xmlns:a="http://schemas.openxmlformats.org/drawingml/2006/main">
          <a:graphicData uri="http://schemas.openxmlformats.org/drawingml/2006/table">
            <a:tbl>
              <a:tblPr firstCol="0" firstRow="1" lastCol="0" lastRow="0" bandCol="0" bandRow="0" rtl="0">
                <a:tableStyleId>{CF821DB8-F4EB-4A41-A1BA-3FCAFE7338EE}</a:tableStyleId>
              </a:tblPr>
              <a:tblGrid>
                <a:gridCol w="4269053"/>
                <a:gridCol w="3045600"/>
                <a:gridCol w="2843759"/>
              </a:tblGrid>
              <a:tr h="1029848">
                <a:tc>
                  <a:txBody>
                    <a:bodyPr/>
                    <a:lstStyle/>
                    <a:p>
                      <a:pPr defTabSz="457200">
                        <a:defRPr sz="2200">
                          <a:solidFill>
                            <a:srgbClr val="000000"/>
                          </a:solidFill>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a:solidFill>
                        <a:srgbClr val="000000"/>
                      </a:solidFill>
                      <a:miter lim="400000"/>
                    </a:lnB>
                    <a:solidFill>
                      <a:srgbClr val="64B2DF"/>
                    </a:solidFill>
                  </a:tcPr>
                </a:tc>
                <a:tc>
                  <a:txBody>
                    <a:bodyPr/>
                    <a:lstStyle/>
                    <a:p>
                      <a:pPr defTabSz="457200">
                        <a:defRPr b="0">
                          <a:solidFill>
                            <a:srgbClr val="000000"/>
                          </a:solidFill>
                        </a:defRPr>
                      </a:pPr>
                      <a:r>
                        <a:rPr b="1" sz="2200"/>
                        <a:t>Outright Gift of $10,000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a:solidFill>
                        <a:srgbClr val="000000"/>
                      </a:solidFill>
                      <a:miter lim="400000"/>
                    </a:lnB>
                    <a:solidFill>
                      <a:srgbClr val="64B2DF"/>
                    </a:solidFill>
                  </a:tcPr>
                </a:tc>
                <a:tc>
                  <a:txBody>
                    <a:bodyPr/>
                    <a:lstStyle/>
                    <a:p>
                      <a:pPr defTabSz="457200">
                        <a:defRPr b="0">
                          <a:solidFill>
                            <a:srgbClr val="000000"/>
                          </a:solidFill>
                        </a:defRPr>
                      </a:pPr>
                      <a:r>
                        <a:rPr b="1" sz="2200"/>
                        <a:t>Outright Gift of Publicly Traded Stock with Basis of $4,000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a:solidFill>
                        <a:srgbClr val="000000"/>
                      </a:solidFill>
                      <a:miter lim="400000"/>
                    </a:lnB>
                    <a:solidFill>
                      <a:srgbClr val="64B2DF"/>
                    </a:solidFill>
                  </a:tcPr>
                </a:tc>
              </a:tr>
              <a:tr h="587147">
                <a:tc>
                  <a:txBody>
                    <a:bodyPr/>
                    <a:lstStyle/>
                    <a:p>
                      <a:pPr algn="l" defTabSz="457200">
                        <a:defRPr>
                          <a:solidFill>
                            <a:srgbClr val="000000"/>
                          </a:solidFill>
                        </a:defRPr>
                      </a:pPr>
                      <a:r>
                        <a:rPr sz="2200"/>
                        <a:t>Market Value of Gift</a:t>
                      </a:r>
                    </a:p>
                  </a:txBody>
                  <a:tcPr marL="50800" marR="50800" marT="50800" marB="50800" anchor="t" anchorCtr="0" horzOverflow="overflow">
                    <a:lnL w="3175">
                      <a:solidFill>
                        <a:srgbClr val="000000"/>
                      </a:solidFill>
                      <a:miter lim="400000"/>
                    </a:lnL>
                    <a:lnR w="3175">
                      <a:solidFill>
                        <a:srgbClr val="000000"/>
                      </a:solidFill>
                      <a:miter lim="400000"/>
                    </a:lnR>
                    <a:lnT>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200"/>
                        <a:t>$10,000</a:t>
                      </a:r>
                    </a:p>
                  </a:txBody>
                  <a:tcPr marL="50800" marR="50800" marT="50800" marB="50800" anchor="t" anchorCtr="0" horzOverflow="overflow">
                    <a:lnL w="3175">
                      <a:solidFill>
                        <a:srgbClr val="000000"/>
                      </a:solidFill>
                      <a:miter lim="400000"/>
                    </a:lnL>
                    <a:lnR w="3175">
                      <a:solidFill>
                        <a:srgbClr val="000000"/>
                      </a:solidFill>
                      <a:miter lim="400000"/>
                    </a:lnR>
                    <a:lnT>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200"/>
                        <a:t>$10,000</a:t>
                      </a:r>
                    </a:p>
                  </a:txBody>
                  <a:tcPr marL="50800" marR="50800" marT="50800" marB="50800" anchor="t" anchorCtr="0" horzOverflow="overflow">
                    <a:lnL w="3175">
                      <a:solidFill>
                        <a:srgbClr val="000000"/>
                      </a:solidFill>
                      <a:miter lim="400000"/>
                    </a:lnL>
                    <a:lnR w="3175">
                      <a:solidFill>
                        <a:srgbClr val="000000"/>
                      </a:solidFill>
                      <a:miter lim="400000"/>
                    </a:lnR>
                    <a:lnT>
                      <a:solidFill>
                        <a:srgbClr val="000000"/>
                      </a:solidFill>
                      <a:miter lim="400000"/>
                    </a:lnT>
                    <a:lnB w="3175">
                      <a:solidFill>
                        <a:srgbClr val="000000"/>
                      </a:solidFill>
                      <a:miter lim="400000"/>
                    </a:lnB>
                    <a:solidFill>
                      <a:srgbClr val="FFFFFF"/>
                    </a:solidFill>
                  </a:tcPr>
                </a:tc>
              </a:tr>
              <a:tr h="587147">
                <a:tc>
                  <a:txBody>
                    <a:bodyPr/>
                    <a:lstStyle/>
                    <a:p>
                      <a:pPr algn="l" defTabSz="457200">
                        <a:defRPr>
                          <a:solidFill>
                            <a:srgbClr val="000000"/>
                          </a:solidFill>
                        </a:defRPr>
                      </a:pPr>
                      <a:r>
                        <a:rPr sz="2200"/>
                        <a:t>Basis</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200"/>
                        <a:t>$10,000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200"/>
                        <a:t>$4,000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r>
              <a:tr h="1023161">
                <a:tc>
                  <a:txBody>
                    <a:bodyPr/>
                    <a:lstStyle/>
                    <a:p>
                      <a:pPr algn="l" defTabSz="457200">
                        <a:defRPr>
                          <a:solidFill>
                            <a:srgbClr val="000000"/>
                          </a:solidFill>
                        </a:defRPr>
                      </a:pPr>
                      <a:r>
                        <a:rPr sz="2200"/>
                        <a:t>Value of Charitable Deduction (If Donor Itemizes), Assuming 37% Tax Bracket</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200"/>
                        <a:t>$3,700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200"/>
                        <a:t>$3,700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r>
              <a:tr h="755668">
                <a:tc>
                  <a:txBody>
                    <a:bodyPr/>
                    <a:lstStyle/>
                    <a:p>
                      <a:pPr algn="l" defTabSz="457200">
                        <a:defRPr>
                          <a:solidFill>
                            <a:srgbClr val="000000"/>
                          </a:solidFill>
                        </a:defRPr>
                      </a:pPr>
                      <a:r>
                        <a:rPr sz="2200"/>
                        <a:t>Value of Avoidance of Capital Gains, Assuming 20% Rate</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200"/>
                        <a:t>$0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200"/>
                        <a:t>$1,200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r>
              <a:tr h="755668">
                <a:tc>
                  <a:txBody>
                    <a:bodyPr/>
                    <a:lstStyle/>
                    <a:p>
                      <a:pPr algn="l" defTabSz="457200">
                        <a:defRPr>
                          <a:solidFill>
                            <a:srgbClr val="000000"/>
                          </a:solidFill>
                        </a:defRPr>
                      </a:pPr>
                      <a:r>
                        <a:rPr sz="2200"/>
                        <a:t>Total Benefit of Charitable Gift If Donor Itemizes</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200"/>
                        <a:t>$3,700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200"/>
                        <a:t>$4,900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r>
              <a:tr h="755668">
                <a:tc>
                  <a:txBody>
                    <a:bodyPr/>
                    <a:lstStyle/>
                    <a:p>
                      <a:pPr algn="l" defTabSz="457200">
                        <a:defRPr>
                          <a:solidFill>
                            <a:srgbClr val="000000"/>
                          </a:solidFill>
                        </a:defRPr>
                      </a:pPr>
                      <a:r>
                        <a:rPr sz="2200"/>
                        <a:t>Total Benefit of Charitable Gift If Donor Does Not Itemize</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200"/>
                        <a:t>$0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200"/>
                        <a:t>$1,200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r>
            </a:tbl>
          </a:graphicData>
        </a:graphic>
      </p:graphicFrame>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Using Assets Expands the Options"/>
          <p:cNvSpPr txBox="1"/>
          <p:nvPr>
            <p:ph type="title"/>
          </p:nvPr>
        </p:nvSpPr>
        <p:spPr>
          <a:prstGeom prst="rect">
            <a:avLst/>
          </a:prstGeom>
        </p:spPr>
        <p:txBody>
          <a:bodyPr/>
          <a:lstStyle>
            <a:lvl1pPr defTabSz="496569">
              <a:defRPr sz="5900"/>
            </a:lvl1pPr>
          </a:lstStyle>
          <a:p>
            <a:pPr/>
            <a:r>
              <a:t>Using Assets Expands the Options</a:t>
            </a:r>
          </a:p>
        </p:txBody>
      </p:sp>
      <p:sp>
        <p:nvSpPr>
          <p:cNvPr id="234" name="Cash…"/>
          <p:cNvSpPr txBox="1"/>
          <p:nvPr>
            <p:ph type="body" sz="half" idx="1"/>
          </p:nvPr>
        </p:nvSpPr>
        <p:spPr>
          <a:xfrm>
            <a:off x="647699" y="2628900"/>
            <a:ext cx="6123885" cy="6477000"/>
          </a:xfrm>
          <a:prstGeom prst="rect">
            <a:avLst/>
          </a:prstGeom>
        </p:spPr>
        <p:txBody>
          <a:bodyPr/>
          <a:lstStyle/>
          <a:p>
            <a:pPr marL="453390" indent="-453390" defTabSz="496569">
              <a:spcBef>
                <a:spcPts val="3500"/>
              </a:spcBef>
              <a:buBlip>
                <a:blip r:embed="rId2"/>
              </a:buBlip>
              <a:defRPr sz="3600"/>
            </a:pPr>
            <a:r>
              <a:t>Cash</a:t>
            </a:r>
          </a:p>
          <a:p>
            <a:pPr marL="453390" indent="-453390" defTabSz="496569">
              <a:spcBef>
                <a:spcPts val="3500"/>
              </a:spcBef>
              <a:buBlip>
                <a:blip r:embed="rId2"/>
              </a:buBlip>
              <a:defRPr sz="3600"/>
            </a:pPr>
            <a:r>
              <a:t>Securities</a:t>
            </a:r>
          </a:p>
          <a:p>
            <a:pPr marL="453390" indent="-453390" defTabSz="496569">
              <a:spcBef>
                <a:spcPts val="3500"/>
              </a:spcBef>
              <a:buBlip>
                <a:blip r:embed="rId2"/>
              </a:buBlip>
              <a:defRPr sz="3600"/>
            </a:pPr>
            <a:r>
              <a:t>Real estate</a:t>
            </a:r>
          </a:p>
          <a:p>
            <a:pPr marL="453390" indent="-453390" defTabSz="496569">
              <a:spcBef>
                <a:spcPts val="3500"/>
              </a:spcBef>
              <a:buBlip>
                <a:blip r:embed="rId2"/>
              </a:buBlip>
              <a:defRPr sz="3600"/>
            </a:pPr>
            <a:r>
              <a:t>Life insurance</a:t>
            </a:r>
          </a:p>
          <a:p>
            <a:pPr marL="453390" indent="-453390" defTabSz="496569">
              <a:spcBef>
                <a:spcPts val="3500"/>
              </a:spcBef>
              <a:buBlip>
                <a:blip r:embed="rId2"/>
              </a:buBlip>
              <a:defRPr sz="3600"/>
            </a:pPr>
            <a:r>
              <a:t>Tangible personal property</a:t>
            </a:r>
          </a:p>
          <a:p>
            <a:pPr marL="453390" indent="-453390" defTabSz="496569">
              <a:spcBef>
                <a:spcPts val="3500"/>
              </a:spcBef>
              <a:buBlip>
                <a:blip r:embed="rId2"/>
              </a:buBlip>
              <a:defRPr sz="3600"/>
            </a:pPr>
            <a:r>
              <a:t>Charitable IRA rollover</a:t>
            </a:r>
          </a:p>
        </p:txBody>
      </p:sp>
      <p:pic>
        <p:nvPicPr>
          <p:cNvPr id="235" name="image2.tif" descr="image2.tif"/>
          <p:cNvPicPr>
            <a:picLocks noChangeAspect="1"/>
          </p:cNvPicPr>
          <p:nvPr/>
        </p:nvPicPr>
        <p:blipFill>
          <a:blip r:embed="rId3">
            <a:extLst/>
          </a:blip>
          <a:stretch>
            <a:fillRect/>
          </a:stretch>
        </p:blipFill>
        <p:spPr>
          <a:xfrm>
            <a:off x="5928164" y="2617099"/>
            <a:ext cx="3233717" cy="1818966"/>
          </a:xfrm>
          <a:prstGeom prst="rect">
            <a:avLst/>
          </a:prstGeom>
          <a:ln w="12700">
            <a:miter lim="400000"/>
          </a:ln>
        </p:spPr>
      </p:pic>
      <p:pic>
        <p:nvPicPr>
          <p:cNvPr id="236" name="image3.tif" descr="image3.tif"/>
          <p:cNvPicPr>
            <a:picLocks noChangeAspect="1"/>
          </p:cNvPicPr>
          <p:nvPr/>
        </p:nvPicPr>
        <p:blipFill>
          <a:blip r:embed="rId4">
            <a:extLst/>
          </a:blip>
          <a:stretch>
            <a:fillRect/>
          </a:stretch>
        </p:blipFill>
        <p:spPr>
          <a:xfrm>
            <a:off x="5775602" y="5052164"/>
            <a:ext cx="2450163" cy="1630474"/>
          </a:xfrm>
          <a:prstGeom prst="rect">
            <a:avLst/>
          </a:prstGeom>
          <a:ln w="12700">
            <a:miter lim="400000"/>
          </a:ln>
        </p:spPr>
      </p:pic>
      <p:pic>
        <p:nvPicPr>
          <p:cNvPr id="237" name="image4.tif" descr="image4.tif"/>
          <p:cNvPicPr>
            <a:picLocks noChangeAspect="1"/>
          </p:cNvPicPr>
          <p:nvPr/>
        </p:nvPicPr>
        <p:blipFill>
          <a:blip r:embed="rId5">
            <a:extLst/>
          </a:blip>
          <a:stretch>
            <a:fillRect/>
          </a:stretch>
        </p:blipFill>
        <p:spPr>
          <a:xfrm>
            <a:off x="9939752" y="3142100"/>
            <a:ext cx="2482133" cy="1818966"/>
          </a:xfrm>
          <a:prstGeom prst="rect">
            <a:avLst/>
          </a:prstGeom>
          <a:ln w="12700">
            <a:miter lim="400000"/>
          </a:ln>
        </p:spPr>
      </p:pic>
      <p:pic>
        <p:nvPicPr>
          <p:cNvPr id="238" name="image4.png" descr="image4.png"/>
          <p:cNvPicPr>
            <a:picLocks noChangeAspect="1"/>
          </p:cNvPicPr>
          <p:nvPr/>
        </p:nvPicPr>
        <p:blipFill>
          <a:blip r:embed="rId6">
            <a:extLst/>
          </a:blip>
          <a:stretch>
            <a:fillRect/>
          </a:stretch>
        </p:blipFill>
        <p:spPr>
          <a:xfrm>
            <a:off x="8577888" y="5207868"/>
            <a:ext cx="3267736" cy="1630474"/>
          </a:xfrm>
          <a:prstGeom prst="rect">
            <a:avLst/>
          </a:prstGeom>
          <a:ln w="12700">
            <a:miter lim="400000"/>
          </a:ln>
        </p:spPr>
      </p:pic>
      <p:pic>
        <p:nvPicPr>
          <p:cNvPr id="239" name="image5.tif" descr="image5.tif"/>
          <p:cNvPicPr>
            <a:picLocks noChangeAspect="1"/>
          </p:cNvPicPr>
          <p:nvPr/>
        </p:nvPicPr>
        <p:blipFill>
          <a:blip r:embed="rId7">
            <a:extLst/>
          </a:blip>
          <a:stretch>
            <a:fillRect/>
          </a:stretch>
        </p:blipFill>
        <p:spPr>
          <a:xfrm>
            <a:off x="8163934" y="7473584"/>
            <a:ext cx="2752702" cy="1818967"/>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41" name="Table"/>
          <p:cNvGraphicFramePr/>
          <p:nvPr/>
        </p:nvGraphicFramePr>
        <p:xfrm>
          <a:off x="526471" y="2630584"/>
          <a:ext cx="11951856" cy="672617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6123224"/>
                <a:gridCol w="2788552"/>
                <a:gridCol w="3040078"/>
              </a:tblGrid>
              <a:tr h="812800">
                <a:tc>
                  <a:txBody>
                    <a:bodyPr/>
                    <a:lstStyle/>
                    <a:p>
                      <a:pPr defTabSz="914400">
                        <a:defRPr b="0">
                          <a:solidFill>
                            <a:srgbClr val="000000"/>
                          </a:solidFill>
                        </a:defRPr>
                      </a:pPr>
                      <a:r>
                        <a:rPr b="1" sz="2600">
                          <a:solidFill>
                            <a:srgbClr val="FFFFFF"/>
                          </a:solidFill>
                          <a:latin typeface="Calibri"/>
                          <a:ea typeface="Calibri"/>
                          <a:cs typeface="Calibri"/>
                          <a:sym typeface="Calibri"/>
                        </a:rPr>
                        <a:t>Assets</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2"/>
                    </a:solidFill>
                  </a:tcPr>
                </a:tc>
                <a:tc>
                  <a:txBody>
                    <a:bodyPr/>
                    <a:lstStyle/>
                    <a:p>
                      <a:pPr defTabSz="914400">
                        <a:defRPr b="0">
                          <a:solidFill>
                            <a:srgbClr val="000000"/>
                          </a:solidFill>
                        </a:defRPr>
                      </a:pPr>
                      <a:r>
                        <a:rPr b="1" sz="2600">
                          <a:solidFill>
                            <a:srgbClr val="FFFFFF"/>
                          </a:solidFill>
                          <a:latin typeface="Calibri"/>
                          <a:ea typeface="Calibri"/>
                          <a:cs typeface="Calibri"/>
                          <a:sym typeface="Calibri"/>
                        </a:rPr>
                        <a:t>Average in Portfolios</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2"/>
                    </a:solidFill>
                  </a:tcPr>
                </a:tc>
                <a:tc>
                  <a:txBody>
                    <a:bodyPr/>
                    <a:lstStyle/>
                    <a:p>
                      <a:pPr defTabSz="914400">
                        <a:defRPr b="0">
                          <a:solidFill>
                            <a:srgbClr val="000000"/>
                          </a:solidFill>
                        </a:defRPr>
                      </a:pPr>
                      <a:r>
                        <a:rPr b="1" sz="2600">
                          <a:solidFill>
                            <a:srgbClr val="FFFFFF"/>
                          </a:solidFill>
                          <a:latin typeface="Calibri"/>
                          <a:ea typeface="Calibri"/>
                          <a:cs typeface="Calibri"/>
                          <a:sym typeface="Calibri"/>
                        </a:rPr>
                        <a:t>Amount</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2"/>
                    </a:solidFill>
                  </a:tcPr>
                </a:tc>
              </a:tr>
              <a:tr h="648178">
                <a:tc>
                  <a:txBody>
                    <a:bodyPr/>
                    <a:lstStyle/>
                    <a:p>
                      <a:pPr defTabSz="914400">
                        <a:defRPr b="0">
                          <a:solidFill>
                            <a:srgbClr val="000000"/>
                          </a:solidFill>
                        </a:defRPr>
                      </a:pPr>
                      <a:r>
                        <a:rPr sz="2600">
                          <a:latin typeface="Calibri"/>
                          <a:ea typeface="Calibri"/>
                          <a:cs typeface="Calibri"/>
                          <a:sym typeface="Calibri"/>
                        </a:rPr>
                        <a:t>Pension/retirement plans</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5F6E9"/>
                    </a:solidFill>
                  </a:tcPr>
                </a:tc>
                <a:tc>
                  <a:txBody>
                    <a:bodyPr/>
                    <a:lstStyle/>
                    <a:p>
                      <a:pPr defTabSz="914400">
                        <a:defRPr b="0">
                          <a:solidFill>
                            <a:srgbClr val="000000"/>
                          </a:solidFill>
                        </a:defRPr>
                      </a:pPr>
                      <a:r>
                        <a:rPr sz="2600">
                          <a:latin typeface="Calibri"/>
                          <a:ea typeface="Calibri"/>
                          <a:cs typeface="Calibri"/>
                          <a:sym typeface="Calibri"/>
                        </a:rPr>
                        <a:t>24%</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5F6E9"/>
                    </a:solidFill>
                  </a:tcPr>
                </a:tc>
                <a:tc>
                  <a:txBody>
                    <a:bodyPr/>
                    <a:lstStyle/>
                    <a:p>
                      <a:pPr defTabSz="914400">
                        <a:defRPr b="0">
                          <a:solidFill>
                            <a:srgbClr val="000000"/>
                          </a:solidFill>
                        </a:defRPr>
                      </a:pPr>
                      <a:r>
                        <a:rPr sz="2600">
                          <a:latin typeface="Calibri"/>
                          <a:ea typeface="Calibri"/>
                          <a:cs typeface="Calibri"/>
                          <a:sym typeface="Calibri"/>
                        </a:rPr>
                        <a:t>$24.3 trillion</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5F6E9"/>
                    </a:solidFill>
                  </a:tcPr>
                </a:tc>
              </a:tr>
              <a:tr h="722388">
                <a:tc>
                  <a:txBody>
                    <a:bodyPr/>
                    <a:lstStyle/>
                    <a:p>
                      <a:pPr defTabSz="914400">
                        <a:defRPr b="0">
                          <a:solidFill>
                            <a:srgbClr val="000000"/>
                          </a:solidFill>
                        </a:defRPr>
                      </a:pPr>
                      <a:r>
                        <a:rPr sz="2600">
                          <a:latin typeface="Calibri"/>
                          <a:ea typeface="Calibri"/>
                          <a:cs typeface="Calibri"/>
                          <a:sym typeface="Calibri"/>
                        </a:rPr>
                        <a:t>Corporate equities/mutual funds</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c>
                  <a:txBody>
                    <a:bodyPr/>
                    <a:lstStyle/>
                    <a:p>
                      <a:pPr defTabSz="914400">
                        <a:defRPr b="0">
                          <a:solidFill>
                            <a:srgbClr val="000000"/>
                          </a:solidFill>
                        </a:defRPr>
                      </a:pPr>
                      <a:r>
                        <a:rPr sz="2600">
                          <a:latin typeface="Calibri"/>
                          <a:ea typeface="Calibri"/>
                          <a:cs typeface="Calibri"/>
                          <a:sym typeface="Calibri"/>
                        </a:rPr>
                        <a:t>20%</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c>
                  <a:txBody>
                    <a:bodyPr/>
                    <a:lstStyle/>
                    <a:p>
                      <a:pPr defTabSz="914400">
                        <a:defRPr b="0">
                          <a:solidFill>
                            <a:srgbClr val="000000"/>
                          </a:solidFill>
                        </a:defRPr>
                      </a:pPr>
                      <a:r>
                        <a:rPr sz="2600">
                          <a:latin typeface="Calibri"/>
                          <a:ea typeface="Calibri"/>
                          <a:cs typeface="Calibri"/>
                          <a:sym typeface="Calibri"/>
                        </a:rPr>
                        <a:t>$20 trillion</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r>
              <a:tr h="719412">
                <a:tc>
                  <a:txBody>
                    <a:bodyPr/>
                    <a:lstStyle/>
                    <a:p>
                      <a:pPr defTabSz="914400">
                        <a:defRPr b="0">
                          <a:solidFill>
                            <a:srgbClr val="000000"/>
                          </a:solidFill>
                        </a:defRPr>
                      </a:pPr>
                      <a:r>
                        <a:rPr sz="2600">
                          <a:latin typeface="Calibri"/>
                          <a:ea typeface="Calibri"/>
                          <a:cs typeface="Calibri"/>
                          <a:sym typeface="Calibri"/>
                        </a:rPr>
                        <a:t>Real estate</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c>
                  <a:txBody>
                    <a:bodyPr/>
                    <a:lstStyle/>
                    <a:p>
                      <a:pPr defTabSz="914400">
                        <a:defRPr b="0">
                          <a:solidFill>
                            <a:srgbClr val="000000"/>
                          </a:solidFill>
                        </a:defRPr>
                      </a:pPr>
                      <a:r>
                        <a:rPr sz="2600">
                          <a:latin typeface="Calibri"/>
                          <a:ea typeface="Calibri"/>
                          <a:cs typeface="Calibri"/>
                          <a:sym typeface="Calibri"/>
                        </a:rPr>
                        <a:t>22%</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c>
                  <a:txBody>
                    <a:bodyPr/>
                    <a:lstStyle/>
                    <a:p>
                      <a:pPr defTabSz="914400">
                        <a:defRPr b="0">
                          <a:solidFill>
                            <a:srgbClr val="000000"/>
                          </a:solidFill>
                        </a:defRPr>
                      </a:pPr>
                      <a:r>
                        <a:rPr sz="2600">
                          <a:latin typeface="Calibri"/>
                          <a:ea typeface="Calibri"/>
                          <a:cs typeface="Calibri"/>
                          <a:sym typeface="Calibri"/>
                        </a:rPr>
                        <a:t>$22.6 trillion</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r>
              <a:tr h="704927">
                <a:tc>
                  <a:txBody>
                    <a:bodyPr/>
                    <a:lstStyle/>
                    <a:p>
                      <a:pPr defTabSz="914400">
                        <a:defRPr b="0">
                          <a:solidFill>
                            <a:srgbClr val="000000"/>
                          </a:solidFill>
                        </a:defRPr>
                      </a:pPr>
                      <a:r>
                        <a:rPr sz="2600">
                          <a:latin typeface="Calibri"/>
                          <a:ea typeface="Calibri"/>
                          <a:cs typeface="Calibri"/>
                          <a:sym typeface="Calibri"/>
                        </a:rPr>
                        <a:t>Privately traded securities</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5F6E9"/>
                    </a:solidFill>
                  </a:tcPr>
                </a:tc>
                <a:tc>
                  <a:txBody>
                    <a:bodyPr/>
                    <a:lstStyle/>
                    <a:p>
                      <a:pPr defTabSz="914400">
                        <a:defRPr b="0">
                          <a:solidFill>
                            <a:srgbClr val="000000"/>
                          </a:solidFill>
                        </a:defRPr>
                      </a:pPr>
                      <a:r>
                        <a:rPr sz="2600">
                          <a:latin typeface="Calibri"/>
                          <a:ea typeface="Calibri"/>
                          <a:cs typeface="Calibri"/>
                          <a:sym typeface="Calibri"/>
                        </a:rPr>
                        <a:t>11%</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5F6E9"/>
                    </a:solidFill>
                  </a:tcPr>
                </a:tc>
                <a:tc>
                  <a:txBody>
                    <a:bodyPr/>
                    <a:lstStyle/>
                    <a:p>
                      <a:pPr defTabSz="914400">
                        <a:defRPr b="0">
                          <a:solidFill>
                            <a:srgbClr val="000000"/>
                          </a:solidFill>
                        </a:defRPr>
                      </a:pPr>
                      <a:r>
                        <a:rPr sz="2600">
                          <a:latin typeface="Calibri"/>
                          <a:ea typeface="Calibri"/>
                          <a:cs typeface="Calibri"/>
                          <a:sym typeface="Calibri"/>
                        </a:rPr>
                        <a:t>$11.5 trillion</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5F6E9"/>
                    </a:solidFill>
                  </a:tcPr>
                </a:tc>
              </a:tr>
              <a:tr h="645552">
                <a:tc>
                  <a:txBody>
                    <a:bodyPr/>
                    <a:lstStyle/>
                    <a:p>
                      <a:pPr defTabSz="914400">
                        <a:defRPr b="0">
                          <a:solidFill>
                            <a:srgbClr val="000000"/>
                          </a:solidFill>
                        </a:defRPr>
                      </a:pPr>
                      <a:r>
                        <a:rPr sz="2600">
                          <a:latin typeface="Calibri"/>
                          <a:ea typeface="Calibri"/>
                          <a:cs typeface="Calibri"/>
                          <a:sym typeface="Calibri"/>
                        </a:rPr>
                        <a:t>Time deposits, short-term inv.</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c>
                  <a:txBody>
                    <a:bodyPr/>
                    <a:lstStyle/>
                    <a:p>
                      <a:pPr defTabSz="914400">
                        <a:defRPr b="0">
                          <a:solidFill>
                            <a:srgbClr val="000000"/>
                          </a:solidFill>
                        </a:defRPr>
                      </a:pPr>
                      <a:r>
                        <a:rPr sz="2600">
                          <a:latin typeface="Calibri"/>
                          <a:ea typeface="Calibri"/>
                          <a:cs typeface="Calibri"/>
                          <a:sym typeface="Calibri"/>
                        </a:rPr>
                        <a:t>9%</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c>
                  <a:txBody>
                    <a:bodyPr/>
                    <a:lstStyle/>
                    <a:p>
                      <a:pPr defTabSz="914400">
                        <a:defRPr b="0">
                          <a:solidFill>
                            <a:srgbClr val="000000"/>
                          </a:solidFill>
                        </a:defRPr>
                      </a:pPr>
                      <a:r>
                        <a:rPr sz="2600">
                          <a:latin typeface="Calibri"/>
                          <a:ea typeface="Calibri"/>
                          <a:cs typeface="Calibri"/>
                          <a:sym typeface="Calibri"/>
                        </a:rPr>
                        <a:t>$8.7 trillion</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r>
              <a:tr h="723193">
                <a:tc>
                  <a:txBody>
                    <a:bodyPr/>
                    <a:lstStyle/>
                    <a:p>
                      <a:pPr defTabSz="914400">
                        <a:defRPr b="0">
                          <a:solidFill>
                            <a:srgbClr val="000000"/>
                          </a:solidFill>
                        </a:defRPr>
                      </a:pPr>
                      <a:r>
                        <a:rPr sz="2600">
                          <a:latin typeface="Calibri"/>
                          <a:ea typeface="Calibri"/>
                          <a:cs typeface="Calibri"/>
                          <a:sym typeface="Calibri"/>
                        </a:rPr>
                        <a:t>Bonds</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c>
                  <a:txBody>
                    <a:bodyPr/>
                    <a:lstStyle/>
                    <a:p>
                      <a:pPr defTabSz="914400">
                        <a:defRPr b="0">
                          <a:solidFill>
                            <a:srgbClr val="000000"/>
                          </a:solidFill>
                        </a:defRPr>
                      </a:pPr>
                      <a:r>
                        <a:rPr sz="2600">
                          <a:latin typeface="Calibri"/>
                          <a:ea typeface="Calibri"/>
                          <a:cs typeface="Calibri"/>
                          <a:sym typeface="Calibri"/>
                        </a:rPr>
                        <a:t>3%</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c>
                  <a:txBody>
                    <a:bodyPr/>
                    <a:lstStyle/>
                    <a:p>
                      <a:pPr defTabSz="914400">
                        <a:defRPr b="0">
                          <a:solidFill>
                            <a:srgbClr val="000000"/>
                          </a:solidFill>
                        </a:defRPr>
                      </a:pPr>
                      <a:r>
                        <a:rPr sz="2600">
                          <a:latin typeface="Calibri"/>
                          <a:ea typeface="Calibri"/>
                          <a:cs typeface="Calibri"/>
                          <a:sym typeface="Calibri"/>
                        </a:rPr>
                        <a:t>$4.4 trillion</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r>
              <a:tr h="1051010">
                <a:tc>
                  <a:txBody>
                    <a:bodyPr/>
                    <a:lstStyle/>
                    <a:p>
                      <a:pPr defTabSz="914400">
                        <a:defRPr b="0">
                          <a:solidFill>
                            <a:srgbClr val="000000"/>
                          </a:solidFill>
                        </a:defRPr>
                      </a:pPr>
                      <a:r>
                        <a:rPr sz="2600">
                          <a:latin typeface="Calibri"/>
                          <a:ea typeface="Calibri"/>
                          <a:cs typeface="Calibri"/>
                          <a:sym typeface="Calibri"/>
                        </a:rPr>
                        <a:t>Checkable deposits and currency and money markets</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c>
                  <a:txBody>
                    <a:bodyPr/>
                    <a:lstStyle/>
                    <a:p>
                      <a:pPr defTabSz="914400">
                        <a:defRPr b="0">
                          <a:solidFill>
                            <a:srgbClr val="000000"/>
                          </a:solidFill>
                        </a:defRPr>
                      </a:pPr>
                      <a:r>
                        <a:rPr sz="2600">
                          <a:latin typeface="Calibri"/>
                          <a:ea typeface="Calibri"/>
                          <a:cs typeface="Calibri"/>
                          <a:sym typeface="Calibri"/>
                        </a:rPr>
                        <a:t>2.4%</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c>
                  <a:txBody>
                    <a:bodyPr/>
                    <a:lstStyle/>
                    <a:p>
                      <a:pPr defTabSz="914400">
                        <a:defRPr b="0">
                          <a:solidFill>
                            <a:srgbClr val="000000"/>
                          </a:solidFill>
                        </a:defRPr>
                      </a:pPr>
                      <a:r>
                        <a:rPr sz="2600">
                          <a:latin typeface="Calibri"/>
                          <a:ea typeface="Calibri"/>
                          <a:cs typeface="Calibri"/>
                          <a:sym typeface="Calibri"/>
                        </a:rPr>
                        <a:t>$2.37 trillion</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r>
              <a:tr h="698710">
                <a:tc>
                  <a:txBody>
                    <a:bodyPr/>
                    <a:lstStyle/>
                    <a:p>
                      <a:pPr defTabSz="914400">
                        <a:defRPr b="0">
                          <a:solidFill>
                            <a:srgbClr val="000000"/>
                          </a:solidFill>
                        </a:defRPr>
                      </a:pPr>
                      <a:r>
                        <a:rPr sz="2600">
                          <a:latin typeface="Calibri"/>
                          <a:ea typeface="Calibri"/>
                          <a:cs typeface="Calibri"/>
                          <a:sym typeface="Calibri"/>
                        </a:rPr>
                        <a:t>Life insurance</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c>
                  <a:txBody>
                    <a:bodyPr/>
                    <a:lstStyle/>
                    <a:p>
                      <a:pPr defTabSz="914400">
                        <a:defRPr b="0">
                          <a:solidFill>
                            <a:srgbClr val="000000"/>
                          </a:solidFill>
                        </a:defRPr>
                      </a:pPr>
                      <a:r>
                        <a:rPr sz="2600">
                          <a:latin typeface="Calibri"/>
                          <a:ea typeface="Calibri"/>
                          <a:cs typeface="Calibri"/>
                          <a:sym typeface="Calibri"/>
                        </a:rPr>
                        <a:t>1.5%</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c>
                  <a:txBody>
                    <a:bodyPr/>
                    <a:lstStyle/>
                    <a:p>
                      <a:pPr defTabSz="914400">
                        <a:defRPr b="0">
                          <a:solidFill>
                            <a:srgbClr val="000000"/>
                          </a:solidFill>
                        </a:defRPr>
                      </a:pPr>
                      <a:r>
                        <a:rPr sz="2600">
                          <a:latin typeface="Calibri"/>
                          <a:ea typeface="Calibri"/>
                          <a:cs typeface="Calibri"/>
                          <a:sym typeface="Calibri"/>
                        </a:rPr>
                        <a:t>$1.6 trillion</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AEDD0"/>
                    </a:solidFill>
                  </a:tcPr>
                </a:tc>
              </a:tr>
            </a:tbl>
          </a:graphicData>
        </a:graphic>
      </p:graphicFrame>
      <p:sp>
        <p:nvSpPr>
          <p:cNvPr id="242" name="Using Assets Expands the Options (2016, Federal Reserve)"/>
          <p:cNvSpPr txBox="1"/>
          <p:nvPr>
            <p:ph type="title"/>
          </p:nvPr>
        </p:nvSpPr>
        <p:spPr>
          <a:prstGeom prst="rect">
            <a:avLst/>
          </a:prstGeom>
        </p:spPr>
        <p:txBody>
          <a:bodyPr/>
          <a:lstStyle>
            <a:lvl1pPr defTabSz="479044">
              <a:defRPr sz="5700"/>
            </a:lvl1pPr>
          </a:lstStyle>
          <a:p>
            <a:pPr/>
            <a:r>
              <a:t>Using Assets Expands the Options (2016, Federal Reserve)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Factors to Consider in Selecting the Right Asset for the Gift"/>
          <p:cNvSpPr txBox="1"/>
          <p:nvPr>
            <p:ph type="title"/>
          </p:nvPr>
        </p:nvSpPr>
        <p:spPr>
          <a:prstGeom prst="rect">
            <a:avLst/>
          </a:prstGeom>
        </p:spPr>
        <p:txBody>
          <a:bodyPr/>
          <a:lstStyle>
            <a:lvl1pPr defTabSz="479044">
              <a:defRPr sz="5740"/>
            </a:lvl1pPr>
          </a:lstStyle>
          <a:p>
            <a:pPr/>
            <a:r>
              <a:t>Factors to Consider in Selecting the Right Asset for the Gift</a:t>
            </a:r>
          </a:p>
        </p:txBody>
      </p:sp>
      <p:sp>
        <p:nvSpPr>
          <p:cNvPr id="245" name="The donor’s dependence on the asset’s revenue (and/or the donor’s burden of the cost to hold the asset)…"/>
          <p:cNvSpPr txBox="1"/>
          <p:nvPr>
            <p:ph type="body" idx="1"/>
          </p:nvPr>
        </p:nvSpPr>
        <p:spPr>
          <a:prstGeom prst="rect">
            <a:avLst/>
          </a:prstGeom>
        </p:spPr>
        <p:txBody>
          <a:bodyPr/>
          <a:lstStyle/>
          <a:p>
            <a:pPr>
              <a:buBlip>
                <a:blip r:embed="rId2"/>
              </a:buBlip>
            </a:pPr>
            <a:r>
              <a:t>The donor’s dependence on the asset’s revenue (and/or the donor’s burden of the cost to hold the asset)</a:t>
            </a:r>
          </a:p>
          <a:p>
            <a:pPr>
              <a:buBlip>
                <a:blip r:embed="rId2"/>
              </a:buBlip>
            </a:pPr>
            <a:r>
              <a:t>The form of the gift</a:t>
            </a:r>
          </a:p>
          <a:p>
            <a:pPr>
              <a:buBlip>
                <a:blip r:embed="rId2"/>
              </a:buBlip>
            </a:pPr>
            <a:r>
              <a:t>The tax benefits as a result of the gift</a:t>
            </a:r>
          </a:p>
          <a:p>
            <a:pPr>
              <a:buBlip>
                <a:blip r:embed="rId2"/>
              </a:buBlip>
            </a:pPr>
            <a:r>
              <a:t>The cost involved in making the gift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The Most Common Non-Cash Assets Used for Giving"/>
          <p:cNvSpPr txBox="1"/>
          <p:nvPr>
            <p:ph type="title"/>
          </p:nvPr>
        </p:nvSpPr>
        <p:spPr>
          <a:prstGeom prst="rect">
            <a:avLst/>
          </a:prstGeom>
        </p:spPr>
        <p:txBody>
          <a:bodyPr/>
          <a:lstStyle>
            <a:lvl1pPr defTabSz="479044">
              <a:defRPr sz="5740"/>
            </a:lvl1pPr>
          </a:lstStyle>
          <a:p>
            <a:pPr/>
            <a:r>
              <a:t>The Most Common Non-Cash Assets Used for Giving</a:t>
            </a:r>
          </a:p>
        </p:txBody>
      </p:sp>
      <p:sp>
        <p:nvSpPr>
          <p:cNvPr id="248" name="Marketable securities…"/>
          <p:cNvSpPr txBox="1"/>
          <p:nvPr>
            <p:ph type="body" idx="1"/>
          </p:nvPr>
        </p:nvSpPr>
        <p:spPr>
          <a:prstGeom prst="rect">
            <a:avLst/>
          </a:prstGeom>
        </p:spPr>
        <p:txBody>
          <a:bodyPr/>
          <a:lstStyle/>
          <a:p>
            <a:pPr>
              <a:buBlip>
                <a:blip r:embed="rId2"/>
              </a:buBlip>
            </a:pPr>
            <a:r>
              <a:t>Marketable securities</a:t>
            </a:r>
          </a:p>
          <a:p>
            <a:pPr>
              <a:buBlip>
                <a:blip r:embed="rId2"/>
              </a:buBlip>
            </a:pPr>
            <a:r>
              <a:t>Privately-held securities</a:t>
            </a:r>
          </a:p>
          <a:p>
            <a:pPr>
              <a:buBlip>
                <a:blip r:embed="rId2"/>
              </a:buBlip>
            </a:pPr>
            <a:r>
              <a:t>Real estate</a:t>
            </a:r>
          </a:p>
          <a:p>
            <a:pPr>
              <a:buBlip>
                <a:blip r:embed="rId2"/>
              </a:buBlip>
            </a:pPr>
            <a:r>
              <a:t>Life insurance</a:t>
            </a:r>
          </a:p>
          <a:p>
            <a:pPr>
              <a:buBlip>
                <a:blip r:embed="rId2"/>
              </a:buBlip>
            </a:pPr>
            <a:r>
              <a:t>Tangible personal property</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Accelerate Charitable Gifts"/>
          <p:cNvSpPr txBox="1"/>
          <p:nvPr>
            <p:ph type="title"/>
          </p:nvPr>
        </p:nvSpPr>
        <p:spPr>
          <a:prstGeom prst="rect">
            <a:avLst/>
          </a:prstGeom>
        </p:spPr>
        <p:txBody>
          <a:bodyPr/>
          <a:lstStyle/>
          <a:p>
            <a:pPr/>
            <a:r>
              <a:t>Accelerate Charitable Gifts</a:t>
            </a:r>
          </a:p>
        </p:txBody>
      </p:sp>
      <p:sp>
        <p:nvSpPr>
          <p:cNvPr id="251" name="Accelerate charitable gifts:…"/>
          <p:cNvSpPr txBox="1"/>
          <p:nvPr>
            <p:ph type="body" idx="1"/>
          </p:nvPr>
        </p:nvSpPr>
        <p:spPr>
          <a:prstGeom prst="rect">
            <a:avLst/>
          </a:prstGeom>
        </p:spPr>
        <p:txBody>
          <a:bodyPr/>
          <a:lstStyle/>
          <a:p>
            <a:pPr marL="528066" indent="-528066" defTabSz="578358">
              <a:spcBef>
                <a:spcPts val="4100"/>
              </a:spcBef>
              <a:buBlip>
                <a:blip r:embed="rId2"/>
              </a:buBlip>
              <a:defRPr sz="4200"/>
            </a:pPr>
            <a:r>
              <a:t>Accelerate charitable gifts:</a:t>
            </a:r>
          </a:p>
          <a:p>
            <a:pPr lvl="1" marL="1056132" indent="-528066" defTabSz="578358">
              <a:spcBef>
                <a:spcPts val="4100"/>
              </a:spcBef>
              <a:buBlip>
                <a:blip r:embed="rId2"/>
              </a:buBlip>
              <a:defRPr sz="4200"/>
            </a:pPr>
            <a:r>
              <a:t>Gifts destined for charity that generate no income</a:t>
            </a:r>
          </a:p>
          <a:p>
            <a:pPr lvl="1" marL="1056132" indent="-528066" defTabSz="578358">
              <a:spcBef>
                <a:spcPts val="4100"/>
              </a:spcBef>
              <a:buBlip>
                <a:blip r:embed="rId2"/>
              </a:buBlip>
              <a:defRPr sz="4200"/>
            </a:pPr>
            <a:r>
              <a:t>A testamentary gift of a home or farm (retained life interest gift)</a:t>
            </a:r>
          </a:p>
          <a:p>
            <a:pPr lvl="1" marL="1056132" indent="-528066" defTabSz="578358">
              <a:spcBef>
                <a:spcPts val="4100"/>
              </a:spcBef>
              <a:buBlip>
                <a:blip r:embed="rId2"/>
              </a:buBlip>
              <a:defRPr sz="4200"/>
            </a:pPr>
            <a:r>
              <a:t>A bequest to create a charitable gift annuity.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he Uncertainties of the Economy"/>
          <p:cNvSpPr txBox="1"/>
          <p:nvPr>
            <p:ph type="title"/>
          </p:nvPr>
        </p:nvSpPr>
        <p:spPr>
          <a:prstGeom prst="rect">
            <a:avLst/>
          </a:prstGeom>
        </p:spPr>
        <p:txBody>
          <a:bodyPr/>
          <a:lstStyle>
            <a:lvl1pPr defTabSz="508254">
              <a:defRPr sz="6000"/>
            </a:lvl1pPr>
          </a:lstStyle>
          <a:p>
            <a:pPr/>
            <a:r>
              <a:t>The Uncertainties of the Economy</a:t>
            </a:r>
          </a:p>
        </p:txBody>
      </p:sp>
      <p:sp>
        <p:nvSpPr>
          <p:cNvPr id="167" name="General uncertainty…"/>
          <p:cNvSpPr txBox="1"/>
          <p:nvPr>
            <p:ph type="body" idx="1"/>
          </p:nvPr>
        </p:nvSpPr>
        <p:spPr>
          <a:prstGeom prst="rect">
            <a:avLst/>
          </a:prstGeom>
        </p:spPr>
        <p:txBody>
          <a:bodyPr/>
          <a:lstStyle/>
          <a:p>
            <a:pPr marL="417172" indent="-417172" defTabSz="456902">
              <a:spcBef>
                <a:spcPts val="3200"/>
              </a:spcBef>
              <a:buBlip>
                <a:blip r:embed="rId2"/>
              </a:buBlip>
              <a:defRPr sz="3200"/>
            </a:pPr>
            <a:r>
              <a:t>General uncertainty</a:t>
            </a:r>
          </a:p>
          <a:p>
            <a:pPr lvl="1" marL="834344" indent="-417172" defTabSz="456902">
              <a:spcBef>
                <a:spcPts val="3200"/>
              </a:spcBef>
              <a:buBlip>
                <a:blip r:embed="rId2"/>
              </a:buBlip>
              <a:defRPr sz="3200"/>
            </a:pPr>
            <a:r>
              <a:t>After a strong bull market in the 1990s, the markets hit 2000 and had negative returns for 3 years.</a:t>
            </a:r>
          </a:p>
          <a:p>
            <a:pPr lvl="1" marL="834344" indent="-417172" defTabSz="456902">
              <a:spcBef>
                <a:spcPts val="3200"/>
              </a:spcBef>
              <a:buBlip>
                <a:blip r:embed="rId2"/>
              </a:buBlip>
              <a:defRPr sz="3200"/>
            </a:pPr>
            <a:r>
              <a:t>While there has been significant growth in the major indices since 2000, the volatility in the markets coupled with the current inflationary fears has made donors nervous.</a:t>
            </a:r>
          </a:p>
          <a:p>
            <a:pPr lvl="1" marL="834344" indent="-417172" defTabSz="456902">
              <a:spcBef>
                <a:spcPts val="3200"/>
              </a:spcBef>
              <a:buBlip>
                <a:blip r:embed="rId2"/>
              </a:buBlip>
              <a:defRPr sz="3200"/>
            </a:pPr>
            <a:r>
              <a:t>This is true even in 2022.</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The Charitable IRA Distribution Option for Those Age 70 1/2+"/>
          <p:cNvSpPr txBox="1"/>
          <p:nvPr>
            <p:ph type="title"/>
          </p:nvPr>
        </p:nvSpPr>
        <p:spPr>
          <a:prstGeom prst="rect">
            <a:avLst/>
          </a:prstGeom>
        </p:spPr>
        <p:txBody>
          <a:bodyPr/>
          <a:lstStyle>
            <a:lvl1pPr defTabSz="479044">
              <a:defRPr sz="5740"/>
            </a:lvl1pPr>
          </a:lstStyle>
          <a:p>
            <a:pPr/>
            <a:r>
              <a:t>The Charitable IRA Distribution Option for Those Age 70 1/2+</a:t>
            </a:r>
          </a:p>
        </p:txBody>
      </p:sp>
      <p:sp>
        <p:nvSpPr>
          <p:cNvPr id="254" name="Up to $100,000/year (QCD)…"/>
          <p:cNvSpPr txBox="1"/>
          <p:nvPr>
            <p:ph type="body" idx="1"/>
          </p:nvPr>
        </p:nvSpPr>
        <p:spPr>
          <a:prstGeom prst="rect">
            <a:avLst/>
          </a:prstGeom>
        </p:spPr>
        <p:txBody>
          <a:bodyPr/>
          <a:lstStyle/>
          <a:p>
            <a:pPr>
              <a:buBlip>
                <a:blip r:embed="rId2"/>
              </a:buBlip>
            </a:pPr>
            <a:r>
              <a:t>Up to $100,000/year (QCD)</a:t>
            </a:r>
          </a:p>
          <a:p>
            <a:pPr>
              <a:buBlip>
                <a:blip r:embed="rId2"/>
              </a:buBlip>
            </a:pPr>
            <a:r>
              <a:t>Directly from IRA to qualified public charity</a:t>
            </a:r>
          </a:p>
          <a:p>
            <a:pPr>
              <a:buBlip>
                <a:blip r:embed="rId2"/>
              </a:buBlip>
            </a:pPr>
            <a:r>
              <a:t>No quid pro quo</a:t>
            </a:r>
          </a:p>
          <a:p>
            <a:pPr>
              <a:buBlip>
                <a:blip r:embed="rId2"/>
              </a:buBlip>
            </a:pPr>
            <a:r>
              <a:t>Not included in taxpayer’s income</a:t>
            </a:r>
          </a:p>
          <a:p>
            <a:pPr>
              <a:buBlip>
                <a:blip r:embed="rId2"/>
              </a:buBlip>
            </a:pPr>
            <a:r>
              <a:t>Qualifies for RMD</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Bunch Deductions Using a DAF"/>
          <p:cNvSpPr txBox="1"/>
          <p:nvPr>
            <p:ph type="title"/>
          </p:nvPr>
        </p:nvSpPr>
        <p:spPr>
          <a:prstGeom prst="rect">
            <a:avLst/>
          </a:prstGeom>
        </p:spPr>
        <p:txBody>
          <a:bodyPr/>
          <a:lstStyle>
            <a:lvl1pPr defTabSz="537463">
              <a:defRPr sz="6440"/>
            </a:lvl1pPr>
          </a:lstStyle>
          <a:p>
            <a:pPr/>
            <a:r>
              <a:t>Bunch Deductions Using a DAF</a:t>
            </a:r>
          </a:p>
        </p:txBody>
      </p:sp>
      <p:sp>
        <p:nvSpPr>
          <p:cNvPr id="257" name="One of the simplest options for donors who are concerned they will lose the CD because they do not have enough itemized deductions is to bunch deductions in a single year…"/>
          <p:cNvSpPr txBox="1"/>
          <p:nvPr>
            <p:ph type="body" idx="1"/>
          </p:nvPr>
        </p:nvSpPr>
        <p:spPr>
          <a:prstGeom prst="rect">
            <a:avLst/>
          </a:prstGeom>
        </p:spPr>
        <p:txBody>
          <a:bodyPr/>
          <a:lstStyle/>
          <a:p>
            <a:pPr>
              <a:buBlip>
                <a:blip r:embed="rId2"/>
              </a:buBlip>
            </a:pPr>
            <a:r>
              <a:t>One of the simplest options for donors who are concerned they will lose the CD because they do not have enough itemized deductions is to bunch deductions in a single year</a:t>
            </a:r>
          </a:p>
          <a:p>
            <a:pPr>
              <a:buBlip>
                <a:blip r:embed="rId2"/>
              </a:buBlip>
            </a:pPr>
            <a:r>
              <a:t>Prepay: charitable giving, taxes, medical expenses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Combine Personal and Charitable Planning Goals: Special Needs Child"/>
          <p:cNvSpPr txBox="1"/>
          <p:nvPr>
            <p:ph type="title"/>
          </p:nvPr>
        </p:nvSpPr>
        <p:spPr>
          <a:prstGeom prst="rect">
            <a:avLst/>
          </a:prstGeom>
        </p:spPr>
        <p:txBody>
          <a:bodyPr/>
          <a:lstStyle>
            <a:lvl1pPr defTabSz="467359">
              <a:defRPr sz="5600"/>
            </a:lvl1pPr>
          </a:lstStyle>
          <a:p>
            <a:pPr/>
            <a:r>
              <a:t>Combine Personal and Charitable Planning Goals: Special Needs Child</a:t>
            </a:r>
          </a:p>
        </p:txBody>
      </p:sp>
      <p:sp>
        <p:nvSpPr>
          <p:cNvPr id="260" name="Use a charitable gift annuity to fund an existing special needs trust.…"/>
          <p:cNvSpPr txBox="1"/>
          <p:nvPr>
            <p:ph type="body" idx="1"/>
          </p:nvPr>
        </p:nvSpPr>
        <p:spPr>
          <a:prstGeom prst="rect">
            <a:avLst/>
          </a:prstGeom>
        </p:spPr>
        <p:txBody>
          <a:bodyPr/>
          <a:lstStyle/>
          <a:p>
            <a:pPr>
              <a:buBlip>
                <a:blip r:embed="rId2"/>
              </a:buBlip>
            </a:pPr>
            <a:r>
              <a:t>Use a charitable gift annuity to fund an existing special needs trust.</a:t>
            </a:r>
          </a:p>
          <a:p>
            <a:pPr>
              <a:buBlip>
                <a:blip r:embed="rId2"/>
              </a:buBlip>
            </a:pPr>
            <a:r>
              <a:t>Create a spray power for the trustee of a charitable remainder trust to make special needs payments first to the special needs child, remainder to other beneficiaries.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Combining Personal and Charitable Goals:  Taking Care of Parents"/>
          <p:cNvSpPr txBox="1"/>
          <p:nvPr>
            <p:ph type="title"/>
          </p:nvPr>
        </p:nvSpPr>
        <p:spPr>
          <a:prstGeom prst="rect">
            <a:avLst/>
          </a:prstGeom>
        </p:spPr>
        <p:txBody>
          <a:bodyPr/>
          <a:lstStyle>
            <a:lvl1pPr defTabSz="479044">
              <a:defRPr sz="5740"/>
            </a:lvl1pPr>
          </a:lstStyle>
          <a:p>
            <a:pPr/>
            <a:r>
              <a:t>Combining Personal and Charitable Goals:  Taking Care of Parents</a:t>
            </a:r>
          </a:p>
        </p:txBody>
      </p:sp>
      <p:graphicFrame>
        <p:nvGraphicFramePr>
          <p:cNvPr id="263" name="Table"/>
          <p:cNvGraphicFramePr/>
          <p:nvPr/>
        </p:nvGraphicFramePr>
        <p:xfrm>
          <a:off x="786514" y="2830787"/>
          <a:ext cx="11325515" cy="5975203"/>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6469583"/>
                <a:gridCol w="4855932"/>
              </a:tblGrid>
              <a:tr h="1593390">
                <a:tc>
                  <a:txBody>
                    <a:bodyPr/>
                    <a:lstStyle/>
                    <a:p>
                      <a:pPr defTabSz="457200">
                        <a:defRPr b="0" i="1" sz="3100">
                          <a:solidFill>
                            <a:srgbClr val="000000"/>
                          </a:solidFill>
                        </a:defRPr>
                      </a:pPr>
                      <a:r>
                        <a:t>Two Life CGA</a:t>
                      </a:r>
                    </a:p>
                    <a:p>
                      <a:pPr defTabSz="457200">
                        <a:defRPr b="0" i="1" sz="3100">
                          <a:solidFill>
                            <a:srgbClr val="000000"/>
                          </a:solidFill>
                        </a:defRPr>
                      </a:pPr>
                      <a:r>
                        <a:t>Ages 78 &amp; 82</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A4D494"/>
                    </a:solidFill>
                  </a:tcPr>
                </a:tc>
                <a:tc>
                  <a:txBody>
                    <a:bodyPr/>
                    <a:lstStyle/>
                    <a:p>
                      <a:pPr defTabSz="457200">
                        <a:defRPr b="0">
                          <a:solidFill>
                            <a:srgbClr val="000000"/>
                          </a:solidFill>
                        </a:defRPr>
                      </a:pPr>
                      <a:r>
                        <a:rPr i="1" sz="3100"/>
                        <a:t>Amount</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A4D494"/>
                    </a:solidFill>
                  </a:tcPr>
                </a:tc>
              </a:tr>
              <a:tr h="1195041">
                <a:tc>
                  <a:txBody>
                    <a:bodyPr/>
                    <a:lstStyle/>
                    <a:p>
                      <a:pPr defTabSz="457200">
                        <a:defRPr b="0">
                          <a:solidFill>
                            <a:srgbClr val="000000"/>
                          </a:solidFill>
                        </a:defRPr>
                      </a:pPr>
                      <a:r>
                        <a:rPr sz="3100"/>
                        <a:t>Principal Amount</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100"/>
                        <a:t>$100,000.00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796693">
                <a:tc>
                  <a:txBody>
                    <a:bodyPr/>
                    <a:lstStyle/>
                    <a:p>
                      <a:pPr defTabSz="457200">
                        <a:defRPr b="0">
                          <a:solidFill>
                            <a:srgbClr val="000000"/>
                          </a:solidFill>
                        </a:defRPr>
                      </a:pPr>
                      <a:r>
                        <a:rPr sz="3100"/>
                        <a:t>Charitable Deduction</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100"/>
                        <a:t>$49,384.00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796693">
                <a:tc>
                  <a:txBody>
                    <a:bodyPr/>
                    <a:lstStyle/>
                    <a:p>
                      <a:pPr defTabSz="457200">
                        <a:defRPr b="0">
                          <a:solidFill>
                            <a:srgbClr val="000000"/>
                          </a:solidFill>
                        </a:defRPr>
                      </a:pPr>
                      <a:r>
                        <a:rPr sz="3100"/>
                        <a:t>Annual Income to Parents (6.2%)</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100"/>
                        <a:t>$5,300.00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796693">
                <a:tc>
                  <a:txBody>
                    <a:bodyPr/>
                    <a:lstStyle/>
                    <a:p>
                      <a:pPr defTabSz="457200">
                        <a:defRPr b="0">
                          <a:solidFill>
                            <a:srgbClr val="000000"/>
                          </a:solidFill>
                        </a:defRPr>
                      </a:pPr>
                      <a:r>
                        <a:rPr sz="3100"/>
                        <a:t>Tax-free Portion</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100"/>
                        <a:t>$3,922.00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796693">
                <a:tc>
                  <a:txBody>
                    <a:bodyPr/>
                    <a:lstStyle/>
                    <a:p>
                      <a:pPr defTabSz="457200">
                        <a:defRPr b="0">
                          <a:solidFill>
                            <a:srgbClr val="000000"/>
                          </a:solidFill>
                        </a:defRPr>
                      </a:pPr>
                      <a:r>
                        <a:rPr sz="3100"/>
                        <a:t>Ordinary Income Portion</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100"/>
                        <a:t>$1,378.00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Combining Personal and Charitable Goals: Creating Income in Retirement"/>
          <p:cNvSpPr txBox="1"/>
          <p:nvPr>
            <p:ph type="title"/>
          </p:nvPr>
        </p:nvSpPr>
        <p:spPr>
          <a:prstGeom prst="rect">
            <a:avLst/>
          </a:prstGeom>
        </p:spPr>
        <p:txBody>
          <a:bodyPr/>
          <a:lstStyle>
            <a:lvl1pPr defTabSz="459882">
              <a:defRPr sz="5471"/>
            </a:lvl1pPr>
          </a:lstStyle>
          <a:p>
            <a:pPr/>
            <a:r>
              <a:t>Combining Personal and Charitable Goals: Creating Income in Retirement</a:t>
            </a:r>
          </a:p>
        </p:txBody>
      </p:sp>
      <p:graphicFrame>
        <p:nvGraphicFramePr>
          <p:cNvPr id="266" name="Table"/>
          <p:cNvGraphicFramePr/>
          <p:nvPr/>
        </p:nvGraphicFramePr>
        <p:xfrm>
          <a:off x="998019" y="3033608"/>
          <a:ext cx="11008761" cy="566758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6081668"/>
                <a:gridCol w="4927093"/>
              </a:tblGrid>
              <a:tr h="1429005">
                <a:tc>
                  <a:txBody>
                    <a:bodyPr/>
                    <a:lstStyle/>
                    <a:p>
                      <a:pPr defTabSz="457200">
                        <a:defRPr b="0" i="1" sz="3000">
                          <a:solidFill>
                            <a:srgbClr val="000000"/>
                          </a:solidFill>
                        </a:defRPr>
                      </a:pPr>
                      <a:r>
                        <a:t>Two Life CGA</a:t>
                      </a:r>
                    </a:p>
                    <a:p>
                      <a:pPr defTabSz="457200">
                        <a:defRPr b="0" i="1" sz="3000">
                          <a:solidFill>
                            <a:srgbClr val="000000"/>
                          </a:solidFill>
                        </a:defRPr>
                      </a:pPr>
                      <a:r>
                        <a:t>Ages 70 &amp; 71</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A4D494"/>
                    </a:solidFill>
                  </a:tcPr>
                </a:tc>
                <a:tc>
                  <a:txBody>
                    <a:bodyPr/>
                    <a:lstStyle/>
                    <a:p>
                      <a:pPr defTabSz="457200">
                        <a:defRPr b="0">
                          <a:solidFill>
                            <a:srgbClr val="000000"/>
                          </a:solidFill>
                        </a:defRPr>
                      </a:pPr>
                      <a:r>
                        <a:rPr i="1" sz="3000"/>
                        <a:t>Amount</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A4D494"/>
                    </a:solidFill>
                  </a:tcPr>
                </a:tc>
              </a:tr>
              <a:tr h="847715">
                <a:tc>
                  <a:txBody>
                    <a:bodyPr/>
                    <a:lstStyle/>
                    <a:p>
                      <a:pPr defTabSz="457200">
                        <a:defRPr b="0">
                          <a:solidFill>
                            <a:srgbClr val="000000"/>
                          </a:solidFill>
                        </a:defRPr>
                      </a:pPr>
                      <a:r>
                        <a:rPr sz="3000"/>
                        <a:t>Principal Amount</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$25,000.00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47715">
                <a:tc>
                  <a:txBody>
                    <a:bodyPr/>
                    <a:lstStyle/>
                    <a:p>
                      <a:pPr defTabSz="457200">
                        <a:defRPr b="0">
                          <a:solidFill>
                            <a:srgbClr val="000000"/>
                          </a:solidFill>
                        </a:defRPr>
                      </a:pPr>
                      <a:r>
                        <a:rPr sz="3000"/>
                        <a:t>Charitable Deduction</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$10,598.00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47715">
                <a:tc>
                  <a:txBody>
                    <a:bodyPr/>
                    <a:lstStyle/>
                    <a:p>
                      <a:pPr defTabSz="457200">
                        <a:defRPr b="0">
                          <a:solidFill>
                            <a:srgbClr val="000000"/>
                          </a:solidFill>
                        </a:defRPr>
                      </a:pPr>
                      <a:r>
                        <a:rPr sz="3000"/>
                        <a:t>Annuity Amount (4.6%)</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$1,050.00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47715">
                <a:tc>
                  <a:txBody>
                    <a:bodyPr/>
                    <a:lstStyle/>
                    <a:p>
                      <a:pPr defTabSz="457200">
                        <a:defRPr b="0">
                          <a:solidFill>
                            <a:srgbClr val="000000"/>
                          </a:solidFill>
                        </a:defRPr>
                      </a:pPr>
                      <a:r>
                        <a:rPr sz="3000"/>
                        <a:t>Tax-free Portion</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$716.10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47715">
                <a:tc>
                  <a:txBody>
                    <a:bodyPr/>
                    <a:lstStyle/>
                    <a:p>
                      <a:pPr defTabSz="457200">
                        <a:defRPr b="0">
                          <a:solidFill>
                            <a:srgbClr val="000000"/>
                          </a:solidFill>
                        </a:defRPr>
                      </a:pPr>
                      <a:r>
                        <a:rPr sz="3000"/>
                        <a:t>Ordinary Income Portion</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$333.90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mart Tactics for Testamentary Giving"/>
          <p:cNvSpPr txBox="1"/>
          <p:nvPr>
            <p:ph type="title"/>
          </p:nvPr>
        </p:nvSpPr>
        <p:spPr>
          <a:prstGeom prst="rect">
            <a:avLst/>
          </a:prstGeom>
        </p:spPr>
        <p:txBody>
          <a:bodyPr/>
          <a:lstStyle/>
          <a:p>
            <a:pPr/>
            <a:r>
              <a:t>Smart Tactics for Testamentary Giving</a:t>
            </a:r>
          </a:p>
        </p:txBody>
      </p:sp>
      <p:pic>
        <p:nvPicPr>
          <p:cNvPr id="269" name="Image" descr="Image"/>
          <p:cNvPicPr>
            <a:picLocks noChangeAspect="1"/>
          </p:cNvPicPr>
          <p:nvPr/>
        </p:nvPicPr>
        <p:blipFill>
          <a:blip r:embed="rId2">
            <a:extLst/>
          </a:blip>
          <a:stretch>
            <a:fillRect/>
          </a:stretch>
        </p:blipFill>
        <p:spPr>
          <a:xfrm>
            <a:off x="6128294" y="7322816"/>
            <a:ext cx="748212" cy="1536506"/>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Use IRD Property…"/>
          <p:cNvSpPr txBox="1"/>
          <p:nvPr>
            <p:ph type="title"/>
          </p:nvPr>
        </p:nvSpPr>
        <p:spPr>
          <a:prstGeom prst="rect">
            <a:avLst/>
          </a:prstGeom>
        </p:spPr>
        <p:txBody>
          <a:bodyPr/>
          <a:lstStyle/>
          <a:p>
            <a:pPr defTabSz="487339">
              <a:defRPr sz="5762"/>
            </a:pPr>
            <a:r>
              <a:t>Use IRD Property</a:t>
            </a:r>
          </a:p>
          <a:p>
            <a:pPr defTabSz="487339">
              <a:defRPr sz="5762"/>
            </a:pPr>
            <a:r>
              <a:t>Simple Ideas for Estate Giving</a:t>
            </a:r>
          </a:p>
        </p:txBody>
      </p:sp>
      <p:sp>
        <p:nvSpPr>
          <p:cNvPr id="272" name="USE IRD property passing outside the estate…"/>
          <p:cNvSpPr txBox="1"/>
          <p:nvPr>
            <p:ph type="body" idx="1"/>
          </p:nvPr>
        </p:nvSpPr>
        <p:spPr>
          <a:prstGeom prst="rect">
            <a:avLst/>
          </a:prstGeom>
        </p:spPr>
        <p:txBody>
          <a:bodyPr/>
          <a:lstStyle/>
          <a:p>
            <a:pPr marL="410718" indent="-410718" defTabSz="449833">
              <a:spcBef>
                <a:spcPts val="3200"/>
              </a:spcBef>
              <a:buBlip>
                <a:blip r:embed="rId2"/>
              </a:buBlip>
              <a:defRPr sz="3300"/>
            </a:pPr>
            <a:r>
              <a:t>USE IRD property passing outside the estate</a:t>
            </a:r>
          </a:p>
          <a:p>
            <a:pPr lvl="1" marL="821436" indent="-410718" defTabSz="449833">
              <a:spcBef>
                <a:spcPts val="3200"/>
              </a:spcBef>
              <a:buBlip>
                <a:blip r:embed="rId2"/>
              </a:buBlip>
              <a:defRPr sz="3300"/>
            </a:pPr>
            <a:r>
              <a:t>IRAs</a:t>
            </a:r>
          </a:p>
          <a:p>
            <a:pPr lvl="1" marL="821436" indent="-410718" defTabSz="449833">
              <a:spcBef>
                <a:spcPts val="3200"/>
              </a:spcBef>
              <a:buBlip>
                <a:blip r:embed="rId2"/>
              </a:buBlip>
              <a:defRPr sz="3300"/>
            </a:pPr>
            <a:r>
              <a:t>Qualified plans</a:t>
            </a:r>
          </a:p>
          <a:p>
            <a:pPr marL="410718" indent="-410718" defTabSz="449833">
              <a:spcBef>
                <a:spcPts val="3200"/>
              </a:spcBef>
              <a:buBlip>
                <a:blip r:embed="rId2"/>
              </a:buBlip>
              <a:defRPr sz="3300"/>
            </a:pPr>
            <a:r>
              <a:t>ROTH IRAs would not represent IRD property</a:t>
            </a:r>
          </a:p>
          <a:p>
            <a:pPr marL="410718" indent="-410718" defTabSz="449833">
              <a:spcBef>
                <a:spcPts val="3200"/>
              </a:spcBef>
              <a:buBlip>
                <a:blip r:embed="rId2"/>
              </a:buBlip>
              <a:defRPr sz="3300"/>
            </a:pPr>
            <a:r>
              <a:t>Pension Plans are not IRD property</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Use IRD Property…"/>
          <p:cNvSpPr txBox="1"/>
          <p:nvPr>
            <p:ph type="title"/>
          </p:nvPr>
        </p:nvSpPr>
        <p:spPr>
          <a:prstGeom prst="rect">
            <a:avLst/>
          </a:prstGeom>
        </p:spPr>
        <p:txBody>
          <a:bodyPr/>
          <a:lstStyle/>
          <a:p>
            <a:pPr defTabSz="487339">
              <a:defRPr sz="5762"/>
            </a:pPr>
            <a:r>
              <a:t>Use IRD Property</a:t>
            </a:r>
          </a:p>
          <a:p>
            <a:pPr defTabSz="487339">
              <a:defRPr sz="5762"/>
            </a:pPr>
            <a:r>
              <a:t>Simple Ideas for Estate Giving</a:t>
            </a:r>
          </a:p>
        </p:txBody>
      </p:sp>
      <p:sp>
        <p:nvSpPr>
          <p:cNvPr id="275" name="Use IRD property in estate:…"/>
          <p:cNvSpPr txBox="1"/>
          <p:nvPr>
            <p:ph type="body" idx="1"/>
          </p:nvPr>
        </p:nvSpPr>
        <p:spPr>
          <a:prstGeom prst="rect">
            <a:avLst/>
          </a:prstGeom>
        </p:spPr>
        <p:txBody>
          <a:bodyPr/>
          <a:lstStyle/>
          <a:p>
            <a:pPr marL="410718" indent="-410718" defTabSz="449833">
              <a:spcBef>
                <a:spcPts val="3200"/>
              </a:spcBef>
              <a:buBlip>
                <a:blip r:embed="rId2"/>
              </a:buBlip>
              <a:defRPr sz="3300"/>
            </a:pPr>
            <a:r>
              <a:t>Use IRD property in estate:</a:t>
            </a:r>
          </a:p>
          <a:p>
            <a:pPr lvl="1" marL="821436" indent="-410718" defTabSz="449833">
              <a:spcBef>
                <a:spcPts val="3200"/>
              </a:spcBef>
              <a:buBlip>
                <a:blip r:embed="rId2"/>
              </a:buBlip>
              <a:defRPr sz="3300"/>
            </a:pPr>
            <a:r>
              <a:t>Accounts receivable</a:t>
            </a:r>
          </a:p>
          <a:p>
            <a:pPr lvl="1" marL="821436" indent="-410718" defTabSz="449833">
              <a:spcBef>
                <a:spcPts val="3200"/>
              </a:spcBef>
              <a:buBlip>
                <a:blip r:embed="rId2"/>
              </a:buBlip>
              <a:defRPr sz="3300"/>
            </a:pPr>
            <a:r>
              <a:t>Deferred compensation</a:t>
            </a:r>
          </a:p>
          <a:p>
            <a:pPr lvl="1" marL="821436" indent="-410718" defTabSz="449833">
              <a:spcBef>
                <a:spcPts val="3200"/>
              </a:spcBef>
              <a:buBlip>
                <a:blip r:embed="rId2"/>
              </a:buBlip>
              <a:defRPr sz="3300"/>
            </a:pPr>
            <a:r>
              <a:t>Unrecognized income</a:t>
            </a:r>
          </a:p>
          <a:p>
            <a:pPr lvl="1" marL="821436" indent="-410718" defTabSz="449833">
              <a:spcBef>
                <a:spcPts val="3200"/>
              </a:spcBef>
              <a:buBlip>
                <a:blip r:embed="rId2"/>
              </a:buBlip>
              <a:defRPr sz="3300"/>
            </a:pPr>
            <a:r>
              <a:t>Remaining installment sale payments</a:t>
            </a:r>
          </a:p>
          <a:p>
            <a:pPr lvl="1" marL="821436" indent="-410718" defTabSz="449833">
              <a:spcBef>
                <a:spcPts val="3200"/>
              </a:spcBef>
              <a:buBlip>
                <a:blip r:embed="rId2"/>
              </a:buBlip>
              <a:defRPr sz="3300"/>
            </a:pPr>
            <a:r>
              <a:t>Accrued interest/dividends on securities</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Testamentary IRD Options Are Almost Unlimited"/>
          <p:cNvSpPr txBox="1"/>
          <p:nvPr>
            <p:ph type="title"/>
          </p:nvPr>
        </p:nvSpPr>
        <p:spPr>
          <a:prstGeom prst="rect">
            <a:avLst/>
          </a:prstGeom>
        </p:spPr>
        <p:txBody>
          <a:bodyPr/>
          <a:lstStyle>
            <a:lvl1pPr defTabSz="479044">
              <a:defRPr sz="5700"/>
            </a:lvl1pPr>
          </a:lstStyle>
          <a:p>
            <a:pPr/>
            <a:r>
              <a:t>Testamentary IRD Options Are Almost Unlimited</a:t>
            </a:r>
          </a:p>
        </p:txBody>
      </p:sp>
      <p:sp>
        <p:nvSpPr>
          <p:cNvPr id="278" name="Outright gift to public charity…"/>
          <p:cNvSpPr txBox="1"/>
          <p:nvPr>
            <p:ph type="body" idx="1"/>
          </p:nvPr>
        </p:nvSpPr>
        <p:spPr>
          <a:prstGeom prst="rect">
            <a:avLst/>
          </a:prstGeom>
        </p:spPr>
        <p:txBody>
          <a:bodyPr/>
          <a:lstStyle/>
          <a:p>
            <a:pPr>
              <a:buBlip>
                <a:blip r:embed="rId2"/>
              </a:buBlip>
            </a:pPr>
            <a:r>
              <a:t>Outright gift to public charity</a:t>
            </a:r>
          </a:p>
          <a:p>
            <a:pPr>
              <a:buBlip>
                <a:blip r:embed="rId2"/>
              </a:buBlip>
            </a:pPr>
            <a:r>
              <a:t>Outright gift to private foundation, supporting organization</a:t>
            </a:r>
          </a:p>
          <a:p>
            <a:pPr>
              <a:buBlip>
                <a:blip r:embed="rId2"/>
              </a:buBlip>
            </a:pPr>
            <a:r>
              <a:t>Fund CRT for family</a:t>
            </a:r>
          </a:p>
          <a:p>
            <a:pPr>
              <a:buBlip>
                <a:blip r:embed="rId2"/>
              </a:buBlip>
            </a:pPr>
            <a:r>
              <a:t>Fund CGA for family</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Testamentary Options with IRD Property Are Almost Unlimited"/>
          <p:cNvSpPr txBox="1"/>
          <p:nvPr>
            <p:ph type="title"/>
          </p:nvPr>
        </p:nvSpPr>
        <p:spPr>
          <a:prstGeom prst="rect">
            <a:avLst/>
          </a:prstGeom>
        </p:spPr>
        <p:txBody>
          <a:bodyPr/>
          <a:lstStyle>
            <a:lvl1pPr defTabSz="479044">
              <a:defRPr sz="5700"/>
            </a:lvl1pPr>
          </a:lstStyle>
          <a:p>
            <a:pPr/>
            <a:r>
              <a:t>Testamentary Options with IRD Property Are Almost Unlimited</a:t>
            </a:r>
          </a:p>
        </p:txBody>
      </p:sp>
      <p:graphicFrame>
        <p:nvGraphicFramePr>
          <p:cNvPr id="281" name="Table"/>
          <p:cNvGraphicFramePr/>
          <p:nvPr/>
        </p:nvGraphicFramePr>
        <p:xfrm>
          <a:off x="1139307" y="3056614"/>
          <a:ext cx="10726185" cy="5971066"/>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3887408"/>
                <a:gridCol w="3350289"/>
                <a:gridCol w="3488487"/>
              </a:tblGrid>
              <a:tr h="1393185">
                <a:tc>
                  <a:txBody>
                    <a:bodyPr/>
                    <a:lstStyle/>
                    <a:p>
                      <a:pPr defTabSz="457200">
                        <a:defRPr sz="2700">
                          <a:solidFill>
                            <a:srgbClr val="000000"/>
                          </a:solidFill>
                        </a:defRPr>
                      </a:pP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A4D494"/>
                    </a:solidFill>
                  </a:tcPr>
                </a:tc>
                <a:tc>
                  <a:txBody>
                    <a:bodyPr/>
                    <a:lstStyle/>
                    <a:p>
                      <a:pPr defTabSz="457200">
                        <a:defRPr b="0">
                          <a:solidFill>
                            <a:srgbClr val="000000"/>
                          </a:solidFill>
                        </a:defRPr>
                      </a:pPr>
                      <a:r>
                        <a:rPr b="1" sz="2700"/>
                        <a:t>$250,000 Bequest of Retirement Plan to Family</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A4D494"/>
                    </a:solidFill>
                  </a:tcPr>
                </a:tc>
                <a:tc>
                  <a:txBody>
                    <a:bodyPr/>
                    <a:lstStyle/>
                    <a:p>
                      <a:pPr defTabSz="457200">
                        <a:defRPr b="0">
                          <a:solidFill>
                            <a:srgbClr val="000000"/>
                          </a:solidFill>
                        </a:defRPr>
                      </a:pPr>
                      <a:r>
                        <a:rPr b="1" sz="2700"/>
                        <a:t>$250,000 Bequest of Retirement Plan to 5%, 20-Year CRAT</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A4D494"/>
                    </a:solidFill>
                  </a:tcPr>
                </a:tc>
              </a:tr>
              <a:tr h="708598">
                <a:tc>
                  <a:txBody>
                    <a:bodyPr/>
                    <a:lstStyle/>
                    <a:p>
                      <a:pPr algn="l" defTabSz="457200">
                        <a:defRPr b="0">
                          <a:solidFill>
                            <a:srgbClr val="000000"/>
                          </a:solidFill>
                        </a:defRPr>
                      </a:pPr>
                      <a:r>
                        <a:rPr sz="2700"/>
                        <a:t>Total Estate</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r" defTabSz="457200">
                        <a:defRPr b="0">
                          <a:solidFill>
                            <a:srgbClr val="000000"/>
                          </a:solidFill>
                        </a:defRPr>
                      </a:pPr>
                      <a:r>
                        <a:rPr sz="2700"/>
                        <a:t>$4,000,000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r" defTabSz="457200">
                        <a:defRPr b="0">
                          <a:solidFill>
                            <a:srgbClr val="000000"/>
                          </a:solidFill>
                        </a:defRPr>
                      </a:pPr>
                      <a:r>
                        <a:rPr sz="2700"/>
                        <a:t>$4,000,000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1062898">
                <a:tc>
                  <a:txBody>
                    <a:bodyPr/>
                    <a:lstStyle/>
                    <a:p>
                      <a:pPr algn="l" defTabSz="457200">
                        <a:defRPr b="0">
                          <a:solidFill>
                            <a:srgbClr val="000000"/>
                          </a:solidFill>
                        </a:defRPr>
                      </a:pPr>
                      <a:r>
                        <a:rPr sz="2700"/>
                        <a:t>Total Taxes on $250,000 Retirement Plan</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r" defTabSz="457200">
                        <a:defRPr b="0">
                          <a:solidFill>
                            <a:srgbClr val="000000"/>
                          </a:solidFill>
                        </a:defRPr>
                      </a:pPr>
                      <a:r>
                        <a:rPr sz="2700"/>
                        <a:t>$87,500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r" defTabSz="457200">
                        <a:defRPr b="0">
                          <a:solidFill>
                            <a:srgbClr val="000000"/>
                          </a:solidFill>
                        </a:defRPr>
                      </a:pPr>
                      <a:r>
                        <a:rPr sz="2700"/>
                        <a:t>$0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1389189">
                <a:tc>
                  <a:txBody>
                    <a:bodyPr/>
                    <a:lstStyle/>
                    <a:p>
                      <a:pPr algn="l" defTabSz="457200">
                        <a:defRPr b="0">
                          <a:solidFill>
                            <a:srgbClr val="000000"/>
                          </a:solidFill>
                        </a:defRPr>
                      </a:pPr>
                      <a:r>
                        <a:rPr sz="2700"/>
                        <a:t>Effective Tax Rate on Retirement Plan (federal taxes only)</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r" defTabSz="457200">
                        <a:defRPr b="0">
                          <a:solidFill>
                            <a:srgbClr val="000000"/>
                          </a:solidFill>
                        </a:defRPr>
                      </a:pPr>
                      <a:r>
                        <a:rPr sz="2700"/>
                        <a:t>35%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r" defTabSz="457200">
                        <a:defRPr b="0">
                          <a:solidFill>
                            <a:srgbClr val="000000"/>
                          </a:solidFill>
                        </a:defRPr>
                      </a:pPr>
                      <a:r>
                        <a:rPr sz="2700"/>
                        <a:t>$0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708598">
                <a:tc>
                  <a:txBody>
                    <a:bodyPr/>
                    <a:lstStyle/>
                    <a:p>
                      <a:pPr algn="l" defTabSz="457200">
                        <a:defRPr b="0">
                          <a:solidFill>
                            <a:srgbClr val="000000"/>
                          </a:solidFill>
                        </a:defRPr>
                      </a:pPr>
                      <a:r>
                        <a:rPr sz="2700"/>
                        <a:t>Net Bequest</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r" defTabSz="457200">
                        <a:defRPr b="0">
                          <a:solidFill>
                            <a:srgbClr val="000000"/>
                          </a:solidFill>
                        </a:defRPr>
                      </a:pPr>
                      <a:r>
                        <a:rPr sz="2700"/>
                        <a:t>$162,500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r" defTabSz="457200">
                        <a:defRPr b="0">
                          <a:solidFill>
                            <a:srgbClr val="000000"/>
                          </a:solidFill>
                        </a:defRPr>
                      </a:pPr>
                      <a:r>
                        <a:rPr sz="2700"/>
                        <a:t>$250,000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708598">
                <a:tc>
                  <a:txBody>
                    <a:bodyPr/>
                    <a:lstStyle/>
                    <a:p>
                      <a:pPr algn="l" defTabSz="457200">
                        <a:defRPr b="0">
                          <a:solidFill>
                            <a:srgbClr val="000000"/>
                          </a:solidFill>
                        </a:defRPr>
                      </a:pPr>
                      <a:r>
                        <a:rPr sz="2700"/>
                        <a:t>Net Savings vs. Bequest</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r" defTabSz="457200">
                        <a:defRPr b="0" sz="2700">
                          <a:solidFill>
                            <a:srgbClr val="000000"/>
                          </a:solidFill>
                        </a:defRPr>
                      </a:pP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r" defTabSz="457200">
                        <a:defRPr b="0">
                          <a:solidFill>
                            <a:srgbClr val="000000"/>
                          </a:solidFill>
                        </a:defRPr>
                      </a:pPr>
                      <a:r>
                        <a:rPr sz="2700"/>
                        <a:t>$87,500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A Snapshot of the Financial Markets"/>
          <p:cNvSpPr txBox="1"/>
          <p:nvPr>
            <p:ph type="title"/>
          </p:nvPr>
        </p:nvSpPr>
        <p:spPr>
          <a:prstGeom prst="rect">
            <a:avLst/>
          </a:prstGeom>
        </p:spPr>
        <p:txBody>
          <a:bodyPr/>
          <a:lstStyle>
            <a:lvl1pPr defTabSz="479044">
              <a:defRPr sz="5700"/>
            </a:lvl1pPr>
          </a:lstStyle>
          <a:p>
            <a:pPr/>
            <a:r>
              <a:t>A Snapshot of the Financial Markets</a:t>
            </a:r>
          </a:p>
        </p:txBody>
      </p:sp>
      <p:graphicFrame>
        <p:nvGraphicFramePr>
          <p:cNvPr id="170" name="Table"/>
          <p:cNvGraphicFramePr/>
          <p:nvPr/>
        </p:nvGraphicFramePr>
        <p:xfrm>
          <a:off x="899583" y="2806700"/>
          <a:ext cx="11605949" cy="6074900"/>
        </p:xfrm>
        <a:graphic xmlns:a="http://schemas.openxmlformats.org/drawingml/2006/main">
          <a:graphicData uri="http://schemas.openxmlformats.org/drawingml/2006/table">
            <a:tbl>
              <a:tblPr firstCol="0" firstRow="1" lastCol="0" lastRow="0" bandCol="0" bandRow="0" rtl="0">
                <a:tableStyleId>{CF821DB8-F4EB-4A41-A1BA-3FCAFE7338EE}</a:tableStyleId>
              </a:tblPr>
              <a:tblGrid>
                <a:gridCol w="1950064"/>
                <a:gridCol w="1770768"/>
                <a:gridCol w="1788221"/>
                <a:gridCol w="1887056"/>
                <a:gridCol w="2256473"/>
                <a:gridCol w="1950190"/>
              </a:tblGrid>
              <a:tr h="1834066">
                <a:tc>
                  <a:txBody>
                    <a:bodyPr/>
                    <a:lstStyle/>
                    <a:p>
                      <a:pPr defTabSz="457200">
                        <a:defRPr sz="2500">
                          <a:solidFill>
                            <a:srgbClr val="000000"/>
                          </a:solidFill>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a:solidFill>
                        <a:srgbClr val="000000"/>
                      </a:solidFill>
                      <a:miter lim="400000"/>
                    </a:lnB>
                    <a:solidFill>
                      <a:srgbClr val="64B2DF"/>
                    </a:solidFill>
                  </a:tcPr>
                </a:tc>
                <a:tc>
                  <a:txBody>
                    <a:bodyPr/>
                    <a:lstStyle/>
                    <a:p>
                      <a:pPr defTabSz="457200">
                        <a:defRPr b="0">
                          <a:solidFill>
                            <a:srgbClr val="000000"/>
                          </a:solidFill>
                        </a:defRPr>
                      </a:pPr>
                      <a:r>
                        <a:rPr b="1" sz="2500"/>
                        <a:t>January 1, 2000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a:solidFill>
                        <a:srgbClr val="000000"/>
                      </a:solidFill>
                      <a:miter lim="400000"/>
                    </a:lnB>
                    <a:solidFill>
                      <a:srgbClr val="64B2DF"/>
                    </a:solidFill>
                  </a:tcPr>
                </a:tc>
                <a:tc>
                  <a:txBody>
                    <a:bodyPr/>
                    <a:lstStyle/>
                    <a:p>
                      <a:pPr defTabSz="457200">
                        <a:defRPr b="0">
                          <a:solidFill>
                            <a:srgbClr val="000000"/>
                          </a:solidFill>
                        </a:defRPr>
                      </a:pPr>
                      <a:r>
                        <a:rPr b="1" sz="2500"/>
                        <a:t>January 1, 2010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a:solidFill>
                        <a:srgbClr val="000000"/>
                      </a:solidFill>
                      <a:miter lim="400000"/>
                    </a:lnB>
                    <a:solidFill>
                      <a:srgbClr val="64B2DF"/>
                    </a:solidFill>
                  </a:tcPr>
                </a:tc>
                <a:tc>
                  <a:txBody>
                    <a:bodyPr/>
                    <a:lstStyle/>
                    <a:p>
                      <a:pPr defTabSz="457200">
                        <a:defRPr b="0">
                          <a:solidFill>
                            <a:srgbClr val="000000"/>
                          </a:solidFill>
                        </a:defRPr>
                      </a:pPr>
                      <a:r>
                        <a:rPr b="1" sz="2500"/>
                        <a:t>January 1, 2020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a:solidFill>
                        <a:srgbClr val="000000"/>
                      </a:solidFill>
                      <a:miter lim="400000"/>
                    </a:lnB>
                    <a:solidFill>
                      <a:srgbClr val="64B2DF"/>
                    </a:solidFill>
                  </a:tcPr>
                </a:tc>
                <a:tc>
                  <a:txBody>
                    <a:bodyPr/>
                    <a:lstStyle/>
                    <a:p>
                      <a:pPr defTabSz="457200">
                        <a:defRPr b="0">
                          <a:solidFill>
                            <a:srgbClr val="000000"/>
                          </a:solidFill>
                        </a:defRPr>
                      </a:pPr>
                      <a:r>
                        <a:rPr b="1" sz="2500"/>
                        <a:t>January 1, 2022</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a:solidFill>
                        <a:srgbClr val="000000"/>
                      </a:solidFill>
                      <a:miter lim="400000"/>
                    </a:lnB>
                    <a:solidFill>
                      <a:srgbClr val="64B2DF"/>
                    </a:solidFill>
                  </a:tcPr>
                </a:tc>
                <a:tc>
                  <a:txBody>
                    <a:bodyPr/>
                    <a:lstStyle/>
                    <a:p>
                      <a:pPr defTabSz="457200">
                        <a:defRPr b="0">
                          <a:solidFill>
                            <a:srgbClr val="000000"/>
                          </a:solidFill>
                        </a:defRPr>
                      </a:pPr>
                      <a:r>
                        <a:rPr b="1" sz="2500"/>
                        <a:t>May 3, 2022</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a:solidFill>
                        <a:srgbClr val="000000"/>
                      </a:solidFill>
                      <a:miter lim="400000"/>
                    </a:lnB>
                    <a:solidFill>
                      <a:srgbClr val="64B2DF"/>
                    </a:solidFill>
                  </a:tcPr>
                </a:tc>
              </a:tr>
              <a:tr h="1412552">
                <a:tc>
                  <a:txBody>
                    <a:bodyPr/>
                    <a:lstStyle/>
                    <a:p>
                      <a:pPr defTabSz="457200">
                        <a:defRPr>
                          <a:solidFill>
                            <a:srgbClr val="000000"/>
                          </a:solidFill>
                        </a:defRPr>
                      </a:pPr>
                      <a:r>
                        <a:rPr sz="2500"/>
                        <a:t>DJIA</a:t>
                      </a:r>
                    </a:p>
                  </a:txBody>
                  <a:tcPr marL="50800" marR="50800" marT="50800" marB="50800" anchor="t" anchorCtr="0" horzOverflow="overflow">
                    <a:lnL w="3175">
                      <a:solidFill>
                        <a:srgbClr val="000000"/>
                      </a:solidFill>
                      <a:miter lim="400000"/>
                    </a:lnL>
                    <a:lnR w="3175">
                      <a:solidFill>
                        <a:srgbClr val="000000"/>
                      </a:solidFill>
                      <a:miter lim="400000"/>
                    </a:lnR>
                    <a:lnT>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500"/>
                        <a:t>11,497.12</a:t>
                      </a:r>
                    </a:p>
                  </a:txBody>
                  <a:tcPr marL="50800" marR="50800" marT="50800" marB="50800" anchor="t" anchorCtr="0" horzOverflow="overflow">
                    <a:lnL w="3175">
                      <a:solidFill>
                        <a:srgbClr val="000000"/>
                      </a:solidFill>
                      <a:miter lim="400000"/>
                    </a:lnL>
                    <a:lnR w="3175">
                      <a:solidFill>
                        <a:srgbClr val="000000"/>
                      </a:solidFill>
                      <a:miter lim="400000"/>
                    </a:lnR>
                    <a:lnT>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500"/>
                        <a:t>10,428.05</a:t>
                      </a:r>
                    </a:p>
                  </a:txBody>
                  <a:tcPr marL="50800" marR="50800" marT="50800" marB="50800" anchor="t" anchorCtr="0" horzOverflow="overflow">
                    <a:lnL w="3175">
                      <a:solidFill>
                        <a:srgbClr val="000000"/>
                      </a:solidFill>
                      <a:miter lim="400000"/>
                    </a:lnL>
                    <a:lnR w="3175">
                      <a:solidFill>
                        <a:srgbClr val="000000"/>
                      </a:solidFill>
                      <a:miter lim="400000"/>
                    </a:lnR>
                    <a:lnT>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500"/>
                        <a:t>28,538.44</a:t>
                      </a:r>
                    </a:p>
                  </a:txBody>
                  <a:tcPr marL="50800" marR="50800" marT="50800" marB="50800" anchor="t" anchorCtr="0" horzOverflow="overflow">
                    <a:lnL w="3175">
                      <a:solidFill>
                        <a:srgbClr val="000000"/>
                      </a:solidFill>
                      <a:miter lim="400000"/>
                    </a:lnL>
                    <a:lnR w="3175">
                      <a:solidFill>
                        <a:srgbClr val="000000"/>
                      </a:solidFill>
                      <a:miter lim="400000"/>
                    </a:lnR>
                    <a:lnT>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500"/>
                        <a:t>36,585.06</a:t>
                      </a:r>
                    </a:p>
                  </a:txBody>
                  <a:tcPr marL="50800" marR="50800" marT="50800" marB="50800" anchor="t" anchorCtr="0" horzOverflow="overflow">
                    <a:lnL w="3175">
                      <a:solidFill>
                        <a:srgbClr val="000000"/>
                      </a:solidFill>
                      <a:miter lim="400000"/>
                    </a:lnL>
                    <a:lnR w="3175">
                      <a:solidFill>
                        <a:srgbClr val="000000"/>
                      </a:solidFill>
                      <a:miter lim="400000"/>
                    </a:lnR>
                    <a:lnT>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500"/>
                        <a:t>33,128.79</a:t>
                      </a:r>
                    </a:p>
                  </a:txBody>
                  <a:tcPr marL="50800" marR="50800" marT="50800" marB="50800" anchor="t" anchorCtr="0" horzOverflow="overflow">
                    <a:lnL w="3175">
                      <a:solidFill>
                        <a:srgbClr val="000000"/>
                      </a:solidFill>
                      <a:miter lim="400000"/>
                    </a:lnL>
                    <a:lnR w="3175">
                      <a:solidFill>
                        <a:srgbClr val="000000"/>
                      </a:solidFill>
                      <a:miter lim="400000"/>
                    </a:lnR>
                    <a:lnT>
                      <a:solidFill>
                        <a:srgbClr val="000000"/>
                      </a:solidFill>
                      <a:miter lim="400000"/>
                    </a:lnT>
                    <a:lnB w="3175">
                      <a:solidFill>
                        <a:srgbClr val="000000"/>
                      </a:solidFill>
                      <a:miter lim="400000"/>
                    </a:lnB>
                    <a:solidFill>
                      <a:srgbClr val="FFFFFF"/>
                    </a:solidFill>
                  </a:tcPr>
                </a:tc>
              </a:tr>
              <a:tr h="1412552">
                <a:tc>
                  <a:txBody>
                    <a:bodyPr/>
                    <a:lstStyle/>
                    <a:p>
                      <a:pPr defTabSz="457200">
                        <a:defRPr>
                          <a:solidFill>
                            <a:srgbClr val="000000"/>
                          </a:solidFill>
                        </a:defRPr>
                      </a:pPr>
                      <a:r>
                        <a:rPr sz="2500"/>
                        <a:t>S&amp;P 500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500"/>
                        <a:t>1,469.25</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500"/>
                        <a:t>1,115.10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500"/>
                        <a:t>3,257.85</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500"/>
                        <a:t>4,766.18</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500"/>
                        <a:t>4,175.48</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r>
              <a:tr h="1412552">
                <a:tc>
                  <a:txBody>
                    <a:bodyPr/>
                    <a:lstStyle/>
                    <a:p>
                      <a:pPr defTabSz="457200">
                        <a:defRPr>
                          <a:solidFill>
                            <a:srgbClr val="000000"/>
                          </a:solidFill>
                        </a:defRPr>
                      </a:pPr>
                      <a:r>
                        <a:rPr sz="2500"/>
                        <a:t>NASDAQ</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500"/>
                        <a:t>4,069.31</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500"/>
                        <a:t>2,269.15</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500"/>
                        <a:t>8,972.60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500"/>
                        <a:t>15,644.97</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c>
                  <a:txBody>
                    <a:bodyPr/>
                    <a:lstStyle/>
                    <a:p>
                      <a:pPr defTabSz="457200">
                        <a:defRPr>
                          <a:solidFill>
                            <a:srgbClr val="000000"/>
                          </a:solidFill>
                        </a:defRPr>
                      </a:pPr>
                      <a:r>
                        <a:rPr sz="2500"/>
                        <a:t>12,563.76</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r>
            </a:tbl>
          </a:graphicData>
        </a:graphic>
      </p:graphicFrame>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Other Assets Worth Mention"/>
          <p:cNvSpPr txBox="1"/>
          <p:nvPr>
            <p:ph type="title"/>
          </p:nvPr>
        </p:nvSpPr>
        <p:spPr>
          <a:prstGeom prst="rect">
            <a:avLst/>
          </a:prstGeom>
        </p:spPr>
        <p:txBody>
          <a:bodyPr/>
          <a:lstStyle/>
          <a:p>
            <a:pPr/>
            <a:r>
              <a:t>Other Assets Worth Mention</a:t>
            </a:r>
          </a:p>
        </p:txBody>
      </p:sp>
      <p:sp>
        <p:nvSpPr>
          <p:cNvPr id="284" name="Savings bonds often have IRD…"/>
          <p:cNvSpPr txBox="1"/>
          <p:nvPr>
            <p:ph type="body" idx="1"/>
          </p:nvPr>
        </p:nvSpPr>
        <p:spPr>
          <a:prstGeom prst="rect">
            <a:avLst/>
          </a:prstGeom>
        </p:spPr>
        <p:txBody>
          <a:bodyPr/>
          <a:lstStyle/>
          <a:p>
            <a:pPr marL="437387" indent="-437387" defTabSz="479044">
              <a:spcBef>
                <a:spcPts val="3400"/>
              </a:spcBef>
              <a:buBlip>
                <a:blip r:embed="rId2"/>
              </a:buBlip>
              <a:defRPr sz="3525"/>
            </a:pPr>
            <a:r>
              <a:t>Savings bonds often have IRD</a:t>
            </a:r>
          </a:p>
          <a:p>
            <a:pPr lvl="1" marL="874775" indent="-437387" defTabSz="479044">
              <a:spcBef>
                <a:spcPts val="3400"/>
              </a:spcBef>
              <a:buBlip>
                <a:blip r:embed="rId2"/>
              </a:buBlip>
              <a:defRPr sz="3525"/>
            </a:pPr>
            <a:r>
              <a:t>Series HH</a:t>
            </a:r>
          </a:p>
          <a:p>
            <a:pPr lvl="1" marL="874775" indent="-437387" defTabSz="479044">
              <a:spcBef>
                <a:spcPts val="3400"/>
              </a:spcBef>
              <a:buBlip>
                <a:blip r:embed="rId2"/>
              </a:buBlip>
              <a:defRPr sz="3525"/>
            </a:pPr>
            <a:r>
              <a:t>Series EE</a:t>
            </a:r>
          </a:p>
          <a:p>
            <a:pPr lvl="1" marL="874775" indent="-437387" defTabSz="479044">
              <a:spcBef>
                <a:spcPts val="3400"/>
              </a:spcBef>
              <a:buBlip>
                <a:blip r:embed="rId2"/>
              </a:buBlip>
              <a:defRPr sz="3525"/>
            </a:pPr>
            <a:r>
              <a:t>Not Series I Bonds which have little to no IRD</a:t>
            </a:r>
          </a:p>
          <a:p>
            <a:pPr marL="437387" indent="-437387" defTabSz="479044">
              <a:spcBef>
                <a:spcPts val="3400"/>
              </a:spcBef>
              <a:buBlip>
                <a:blip r:embed="rId2"/>
              </a:buBlip>
              <a:defRPr sz="3525"/>
            </a:pPr>
            <a:r>
              <a:t>Cannot transfer or change title during life without triggering tax</a:t>
            </a:r>
          </a:p>
          <a:p>
            <a:pPr marL="437387" indent="-437387" defTabSz="479044">
              <a:spcBef>
                <a:spcPts val="3400"/>
              </a:spcBef>
              <a:buBlip>
                <a:blip r:embed="rId2"/>
              </a:buBlip>
              <a:defRPr sz="3525"/>
            </a:pPr>
            <a:r>
              <a:t>Great asset in estate - specifically devise it to charity</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If You Don’t Need the Tax Deduction, You Don’t Need to Follow the CD Rules"/>
          <p:cNvSpPr txBox="1"/>
          <p:nvPr>
            <p:ph type="title"/>
          </p:nvPr>
        </p:nvSpPr>
        <p:spPr>
          <a:prstGeom prst="rect">
            <a:avLst/>
          </a:prstGeom>
        </p:spPr>
        <p:txBody>
          <a:bodyPr/>
          <a:lstStyle>
            <a:lvl1pPr defTabSz="426466">
              <a:defRPr sz="5110"/>
            </a:lvl1pPr>
          </a:lstStyle>
          <a:p>
            <a:pPr/>
            <a:r>
              <a:t>If You Don’t Need the Tax Deduction, You Don’t Need to Follow the CD Rules</a:t>
            </a:r>
          </a:p>
        </p:txBody>
      </p:sp>
      <p:sp>
        <p:nvSpPr>
          <p:cNvPr id="287" name="Few individuals are impacted by estate tax…"/>
          <p:cNvSpPr txBox="1"/>
          <p:nvPr>
            <p:ph type="body" idx="1"/>
          </p:nvPr>
        </p:nvSpPr>
        <p:spPr>
          <a:prstGeom prst="rect">
            <a:avLst/>
          </a:prstGeom>
        </p:spPr>
        <p:txBody>
          <a:bodyPr/>
          <a:lstStyle/>
          <a:p>
            <a:pPr marL="442722" indent="-442722" defTabSz="484886">
              <a:spcBef>
                <a:spcPts val="3400"/>
              </a:spcBef>
              <a:buBlip>
                <a:blip r:embed="rId2"/>
              </a:buBlip>
              <a:defRPr sz="3500"/>
            </a:pPr>
            <a:r>
              <a:t>Few individuals are impacted by estate tax</a:t>
            </a:r>
          </a:p>
          <a:p>
            <a:pPr marL="442722" indent="-442722" defTabSz="484886">
              <a:spcBef>
                <a:spcPts val="3400"/>
              </a:spcBef>
              <a:buBlip>
                <a:blip r:embed="rId2"/>
              </a:buBlip>
              <a:defRPr sz="3500"/>
            </a:pPr>
            <a:r>
              <a:t>In 2000, when $675,000 was the exclusion amount, 4.5% of all decedents were subject to the tax; 2.16% paid tax.</a:t>
            </a:r>
          </a:p>
          <a:p>
            <a:pPr marL="442722" indent="-442722" defTabSz="484886">
              <a:spcBef>
                <a:spcPts val="3400"/>
              </a:spcBef>
              <a:buBlip>
                <a:blip r:embed="rId2"/>
              </a:buBlip>
              <a:defRPr sz="3500"/>
            </a:pPr>
            <a:r>
              <a:t>N</a:t>
            </a:r>
            <a:r>
              <a:t>ow exclusion is $11.4 million per person, $22.8 million per couple.</a:t>
            </a:r>
          </a:p>
          <a:p>
            <a:pPr marL="442722" indent="-442722" defTabSz="484886">
              <a:spcBef>
                <a:spcPts val="3400"/>
              </a:spcBef>
              <a:buBlip>
                <a:blip r:embed="rId2"/>
              </a:buBlip>
              <a:defRPr sz="3500"/>
            </a:pPr>
            <a:r>
              <a:t>Joint Committee on Taxation projects only 2 of every 1,000 decedents will be subject to estate tax in 2015.  The percentage for 2019 will be substantially less.</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Partial Interest Gifts"/>
          <p:cNvSpPr txBox="1"/>
          <p:nvPr>
            <p:ph type="title"/>
          </p:nvPr>
        </p:nvSpPr>
        <p:spPr>
          <a:prstGeom prst="rect">
            <a:avLst/>
          </a:prstGeom>
        </p:spPr>
        <p:txBody>
          <a:bodyPr/>
          <a:lstStyle/>
          <a:p>
            <a:pPr/>
            <a:r>
              <a:t>Partial Interest Gifts</a:t>
            </a:r>
          </a:p>
        </p:txBody>
      </p:sp>
      <p:sp>
        <p:nvSpPr>
          <p:cNvPr id="290" name="These partial interest gifts do not qualify for a charitable income tax or estate tax deduction:…"/>
          <p:cNvSpPr txBox="1"/>
          <p:nvPr>
            <p:ph type="body" idx="1"/>
          </p:nvPr>
        </p:nvSpPr>
        <p:spPr>
          <a:prstGeom prst="rect">
            <a:avLst/>
          </a:prstGeom>
        </p:spPr>
        <p:txBody>
          <a:bodyPr/>
          <a:lstStyle/>
          <a:p>
            <a:pPr>
              <a:buBlip>
                <a:blip r:embed="rId2"/>
              </a:buBlip>
            </a:pPr>
            <a:r>
              <a:t>These partial interest gifts do not qualify for a charitable income tax or estate tax deduction:</a:t>
            </a:r>
          </a:p>
          <a:p>
            <a:pPr lvl="1">
              <a:buBlip>
                <a:blip r:embed="rId2"/>
              </a:buBlip>
            </a:pPr>
            <a:r>
              <a:t>Gifts of future interests</a:t>
            </a:r>
          </a:p>
          <a:p>
            <a:pPr lvl="1">
              <a:buBlip>
                <a:blip r:embed="rId2"/>
              </a:buBlip>
            </a:pPr>
            <a:r>
              <a:t>Gifts divided for the purpose of transfer</a:t>
            </a:r>
          </a:p>
          <a:p>
            <a:pPr lvl="1">
              <a:buBlip>
                <a:blip r:embed="rId2"/>
              </a:buBlip>
            </a:pPr>
            <a:r>
              <a:t>Work of art separated from a copyright</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Partial Interest Gifts: Testamentary Options"/>
          <p:cNvSpPr txBox="1"/>
          <p:nvPr>
            <p:ph type="title"/>
          </p:nvPr>
        </p:nvSpPr>
        <p:spPr>
          <a:prstGeom prst="rect">
            <a:avLst/>
          </a:prstGeom>
        </p:spPr>
        <p:txBody>
          <a:bodyPr/>
          <a:lstStyle>
            <a:lvl1pPr defTabSz="479044">
              <a:defRPr sz="5700"/>
            </a:lvl1pPr>
          </a:lstStyle>
          <a:p>
            <a:pPr/>
            <a:r>
              <a:t>Partial Interest Gifts: Testamentary Options</a:t>
            </a:r>
          </a:p>
        </p:txBody>
      </p:sp>
      <p:sp>
        <p:nvSpPr>
          <p:cNvPr id="293" name="Make a gift of income from stocks to a family member, then transfer the asset/income to charity - or the reverse…"/>
          <p:cNvSpPr txBox="1"/>
          <p:nvPr>
            <p:ph type="body" idx="1"/>
          </p:nvPr>
        </p:nvSpPr>
        <p:spPr>
          <a:prstGeom prst="rect">
            <a:avLst/>
          </a:prstGeom>
        </p:spPr>
        <p:txBody>
          <a:bodyPr/>
          <a:lstStyle/>
          <a:p>
            <a:pPr>
              <a:buBlip>
                <a:blip r:embed="rId2"/>
              </a:buBlip>
            </a:pPr>
            <a:r>
              <a:t>Make a gift of income from stocks to a family member, then transfer the asset/income to charity - or the reverse</a:t>
            </a:r>
          </a:p>
          <a:p>
            <a:pPr>
              <a:buBlip>
                <a:blip r:embed="rId2"/>
              </a:buBlip>
            </a:pPr>
            <a:r>
              <a:t>Devise surface rights to charity, mineral rights to heirs</a:t>
            </a:r>
          </a:p>
          <a:p>
            <a:pPr>
              <a:buBlip>
                <a:blip r:embed="rId2"/>
              </a:buBlip>
            </a:pPr>
            <a:r>
              <a:t>Transfer a percentage of interest in a business’ profit</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Combine Beneficiaries of Irrevocable Trusts"/>
          <p:cNvSpPr txBox="1"/>
          <p:nvPr>
            <p:ph type="title"/>
          </p:nvPr>
        </p:nvSpPr>
        <p:spPr>
          <a:prstGeom prst="rect">
            <a:avLst/>
          </a:prstGeom>
        </p:spPr>
        <p:txBody>
          <a:bodyPr/>
          <a:lstStyle>
            <a:lvl1pPr defTabSz="478108">
              <a:defRPr sz="5720"/>
            </a:lvl1pPr>
          </a:lstStyle>
          <a:p>
            <a:pPr/>
            <a:r>
              <a:t>Combine Beneficiaries of Irrevocable Trusts</a:t>
            </a:r>
          </a:p>
        </p:txBody>
      </p:sp>
      <p:sp>
        <p:nvSpPr>
          <p:cNvPr id="296" name="Possible to combine personal and charitable goals in testamentary planning.  Watch for:…"/>
          <p:cNvSpPr txBox="1"/>
          <p:nvPr>
            <p:ph type="body" idx="1"/>
          </p:nvPr>
        </p:nvSpPr>
        <p:spPr>
          <a:prstGeom prst="rect">
            <a:avLst/>
          </a:prstGeom>
        </p:spPr>
        <p:txBody>
          <a:bodyPr/>
          <a:lstStyle/>
          <a:p>
            <a:pPr>
              <a:buBlip>
                <a:blip r:embed="rId2"/>
              </a:buBlip>
            </a:pPr>
            <a:r>
              <a:t>Possible to combine personal and charitable goals in testamentary planning.  Watch for:</a:t>
            </a:r>
          </a:p>
          <a:p>
            <a:pPr lvl="1">
              <a:buBlip>
                <a:blip r:embed="rId2"/>
              </a:buBlip>
            </a:pPr>
            <a:r>
              <a:t>Unintended consequences in drafting</a:t>
            </a:r>
          </a:p>
          <a:p>
            <a:pPr lvl="1">
              <a:buBlip>
                <a:blip r:embed="rId2"/>
              </a:buBlip>
            </a:pPr>
            <a:r>
              <a:t>Income tax consequences inside the trust </a:t>
            </a:r>
          </a:p>
          <a:p>
            <a:pPr lvl="1">
              <a:buBlip>
                <a:blip r:embed="rId2"/>
              </a:buBlip>
            </a:pPr>
            <a:r>
              <a:t>Revocable trusts with testamentary provisions also an option</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Use Revocable Trusts"/>
          <p:cNvSpPr txBox="1"/>
          <p:nvPr>
            <p:ph type="title"/>
          </p:nvPr>
        </p:nvSpPr>
        <p:spPr>
          <a:prstGeom prst="rect">
            <a:avLst/>
          </a:prstGeom>
        </p:spPr>
        <p:txBody>
          <a:bodyPr/>
          <a:lstStyle/>
          <a:p>
            <a:pPr/>
            <a:r>
              <a:t>Use Revocable Trusts</a:t>
            </a:r>
          </a:p>
        </p:txBody>
      </p:sp>
      <p:sp>
        <p:nvSpPr>
          <p:cNvPr id="299" name="Provides flexibility during life…"/>
          <p:cNvSpPr txBox="1"/>
          <p:nvPr>
            <p:ph type="body" idx="1"/>
          </p:nvPr>
        </p:nvSpPr>
        <p:spPr>
          <a:prstGeom prst="rect">
            <a:avLst/>
          </a:prstGeom>
        </p:spPr>
        <p:txBody>
          <a:bodyPr/>
          <a:lstStyle/>
          <a:p>
            <a:pPr>
              <a:buBlip>
                <a:blip r:embed="rId2"/>
              </a:buBlip>
            </a:pPr>
            <a:r>
              <a:t>Provides flexibility during life</a:t>
            </a:r>
          </a:p>
          <a:p>
            <a:pPr>
              <a:buBlip>
                <a:blip r:embed="rId2"/>
              </a:buBlip>
            </a:pPr>
            <a:r>
              <a:t>Can be used to make testamentary distributions to charities</a:t>
            </a:r>
          </a:p>
          <a:p>
            <a:pPr>
              <a:buBlip>
                <a:blip r:embed="rId2"/>
              </a:buBlip>
            </a:pPr>
            <a:r>
              <a:t>Can be used as a family foundation substitute during life and become permanently charitable at death</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Use a Charitable Remainder Trust to Mimic a Stretch IRAThe"/>
          <p:cNvSpPr txBox="1"/>
          <p:nvPr>
            <p:ph type="title"/>
          </p:nvPr>
        </p:nvSpPr>
        <p:spPr>
          <a:prstGeom prst="rect">
            <a:avLst/>
          </a:prstGeom>
        </p:spPr>
        <p:txBody>
          <a:bodyPr/>
          <a:lstStyle>
            <a:lvl1pPr defTabSz="479044">
              <a:defRPr sz="5740"/>
            </a:lvl1pPr>
          </a:lstStyle>
          <a:p>
            <a:pPr/>
            <a:r>
              <a:t>Use a Charitable Remainder Trust to Mimic a Stretch IRAThe </a:t>
            </a:r>
          </a:p>
        </p:txBody>
      </p:sp>
      <p:sp>
        <p:nvSpPr>
          <p:cNvPr id="302" name="The SECURE Act of 2019 changed the rules on inherited IRAs - now non-eligible beneficiaries must take all distributions by the end of the 10th year.…"/>
          <p:cNvSpPr txBox="1"/>
          <p:nvPr>
            <p:ph type="body" idx="1"/>
          </p:nvPr>
        </p:nvSpPr>
        <p:spPr>
          <a:prstGeom prst="rect">
            <a:avLst/>
          </a:prstGeom>
        </p:spPr>
        <p:txBody>
          <a:bodyPr/>
          <a:lstStyle/>
          <a:p>
            <a:pPr marL="442722" indent="-442722" defTabSz="484886">
              <a:spcBef>
                <a:spcPts val="3400"/>
              </a:spcBef>
              <a:buBlip>
                <a:blip r:embed="rId2"/>
              </a:buBlip>
              <a:defRPr sz="3568"/>
            </a:pPr>
            <a:r>
              <a:t>The SECURE Act of 2019 changed the rules on inherited IRAs - now non-eligible beneficiaries must take all distributions by the end of the 10th year.</a:t>
            </a:r>
          </a:p>
          <a:p>
            <a:pPr marL="442722" indent="-442722" defTabSz="484886">
              <a:spcBef>
                <a:spcPts val="3400"/>
              </a:spcBef>
              <a:buBlip>
                <a:blip r:embed="rId2"/>
              </a:buBlip>
              <a:defRPr sz="3568"/>
            </a:pPr>
            <a:r>
              <a:t>Distribute IRA to CRT instead.  This will allow the payments to mimic the IRA but will stretch them out over the life of the trust (depending on the size of the IRA and the payout).</a:t>
            </a:r>
          </a:p>
          <a:p>
            <a:pPr marL="442722" indent="-442722" defTabSz="484886">
              <a:spcBef>
                <a:spcPts val="3400"/>
              </a:spcBef>
              <a:buBlip>
                <a:blip r:embed="rId2"/>
              </a:buBlip>
              <a:defRPr sz="3568"/>
            </a:pPr>
            <a:r>
              <a:t>Trust must meet minimum requirements - may need to use a term rather than measuring lives.</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How To Talk to Clients About Charitable Goals"/>
          <p:cNvSpPr txBox="1"/>
          <p:nvPr>
            <p:ph type="title"/>
          </p:nvPr>
        </p:nvSpPr>
        <p:spPr>
          <a:prstGeom prst="rect">
            <a:avLst/>
          </a:prstGeom>
        </p:spPr>
        <p:txBody>
          <a:bodyPr/>
          <a:lstStyle/>
          <a:p>
            <a:pPr/>
            <a:r>
              <a:t>How To Talk to Clients About Charitable Goals</a:t>
            </a:r>
          </a:p>
        </p:txBody>
      </p:sp>
      <p:pic>
        <p:nvPicPr>
          <p:cNvPr id="305" name="Image" descr="Image"/>
          <p:cNvPicPr>
            <a:picLocks noChangeAspect="1"/>
          </p:cNvPicPr>
          <p:nvPr/>
        </p:nvPicPr>
        <p:blipFill>
          <a:blip r:embed="rId2">
            <a:extLst/>
          </a:blip>
          <a:stretch>
            <a:fillRect/>
          </a:stretch>
        </p:blipFill>
        <p:spPr>
          <a:xfrm>
            <a:off x="6128294" y="7322816"/>
            <a:ext cx="748212" cy="1536506"/>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The Barriers: The Assumptions in Planning"/>
          <p:cNvSpPr txBox="1"/>
          <p:nvPr>
            <p:ph type="title"/>
          </p:nvPr>
        </p:nvSpPr>
        <p:spPr>
          <a:prstGeom prst="rect">
            <a:avLst/>
          </a:prstGeom>
        </p:spPr>
        <p:txBody>
          <a:bodyPr/>
          <a:lstStyle>
            <a:lvl1pPr defTabSz="479044">
              <a:defRPr sz="5740"/>
            </a:lvl1pPr>
          </a:lstStyle>
          <a:p>
            <a:pPr/>
            <a:r>
              <a:t>The Barriers: The Assumptions in Planning</a:t>
            </a:r>
          </a:p>
        </p:txBody>
      </p:sp>
      <p:sp>
        <p:nvSpPr>
          <p:cNvPr id="308" name="Assumption One: The individuals wants to leave his or her entire estate to family.…"/>
          <p:cNvSpPr txBox="1"/>
          <p:nvPr>
            <p:ph type="body" idx="1"/>
          </p:nvPr>
        </p:nvSpPr>
        <p:spPr>
          <a:prstGeom prst="rect">
            <a:avLst/>
          </a:prstGeom>
        </p:spPr>
        <p:txBody>
          <a:bodyPr/>
          <a:lstStyle/>
          <a:p>
            <a:pPr>
              <a:buBlip>
                <a:blip r:embed="rId2"/>
              </a:buBlip>
            </a:pPr>
            <a:r>
              <a:t>Assumption One: The individuals wants to leave his or her entire estate to family.</a:t>
            </a:r>
          </a:p>
          <a:p>
            <a:pPr>
              <a:buBlip>
                <a:blip r:embed="rId2"/>
              </a:buBlip>
            </a:pPr>
            <a:r>
              <a:t>Assumption Two: The individual is driven by tax avoidance.</a:t>
            </a:r>
          </a:p>
          <a:p>
            <a:pPr>
              <a:buBlip>
                <a:blip r:embed="rId2"/>
              </a:buBlip>
            </a:pPr>
            <a:r>
              <a:t>Assumption Three: The individual has fully through through the issues that impact estate planning.</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Opening the Door:  The Three Questions Every Professional Should Ask"/>
          <p:cNvSpPr txBox="1"/>
          <p:nvPr>
            <p:ph type="title"/>
          </p:nvPr>
        </p:nvSpPr>
        <p:spPr>
          <a:prstGeom prst="rect">
            <a:avLst/>
          </a:prstGeom>
        </p:spPr>
        <p:txBody>
          <a:bodyPr/>
          <a:lstStyle>
            <a:lvl1pPr defTabSz="420624">
              <a:defRPr sz="5040"/>
            </a:lvl1pPr>
          </a:lstStyle>
          <a:p>
            <a:pPr/>
            <a:r>
              <a:t>Opening the Door:  The Three Questions Every Professional Should Ask</a:t>
            </a:r>
          </a:p>
        </p:txBody>
      </p:sp>
      <p:sp>
        <p:nvSpPr>
          <p:cNvPr id="311" name="Do you have charitable organizations you support on an annual basis?…"/>
          <p:cNvSpPr txBox="1"/>
          <p:nvPr>
            <p:ph type="body" idx="1"/>
          </p:nvPr>
        </p:nvSpPr>
        <p:spPr>
          <a:prstGeom prst="rect">
            <a:avLst/>
          </a:prstGeom>
        </p:spPr>
        <p:txBody>
          <a:bodyPr/>
          <a:lstStyle/>
          <a:p>
            <a:pPr>
              <a:buBlip>
                <a:blip r:embed="rId2"/>
              </a:buBlip>
            </a:pPr>
            <a:r>
              <a:t>Do you have charitable organizations you support on an annual basis?</a:t>
            </a:r>
          </a:p>
          <a:p>
            <a:pPr>
              <a:buBlip>
                <a:blip r:embed="rId2"/>
              </a:buBlip>
            </a:pPr>
            <a:r>
              <a:t>Would you like to include any of these in your financial, retirement, or estate planning?</a:t>
            </a:r>
          </a:p>
          <a:p>
            <a:pPr>
              <a:buBlip>
                <a:blip r:embed="rId2"/>
              </a:buBlip>
            </a:pPr>
            <a:r>
              <a:t>If we could shift dollars from tax dollars to charitable dollars, would that be of interest?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Prime Rate History 2005 - 2019"/>
          <p:cNvSpPr txBox="1"/>
          <p:nvPr>
            <p:ph type="title"/>
          </p:nvPr>
        </p:nvSpPr>
        <p:spPr>
          <a:prstGeom prst="rect">
            <a:avLst/>
          </a:prstGeom>
        </p:spPr>
        <p:txBody>
          <a:bodyPr/>
          <a:lstStyle>
            <a:lvl1pPr defTabSz="560830">
              <a:defRPr sz="6700"/>
            </a:lvl1pPr>
          </a:lstStyle>
          <a:p>
            <a:pPr/>
            <a:r>
              <a:t>Prime Rate History 2005 - 2019</a:t>
            </a:r>
          </a:p>
        </p:txBody>
      </p:sp>
      <p:graphicFrame>
        <p:nvGraphicFramePr>
          <p:cNvPr id="173" name="Table"/>
          <p:cNvGraphicFramePr/>
          <p:nvPr/>
        </p:nvGraphicFramePr>
        <p:xfrm>
          <a:off x="759883" y="2969683"/>
          <a:ext cx="11497734" cy="5933017"/>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892082"/>
                <a:gridCol w="801624"/>
                <a:gridCol w="830456"/>
                <a:gridCol w="783845"/>
                <a:gridCol w="775102"/>
                <a:gridCol w="800732"/>
                <a:gridCol w="770335"/>
                <a:gridCol w="789271"/>
                <a:gridCol w="858296"/>
                <a:gridCol w="784409"/>
                <a:gridCol w="840674"/>
                <a:gridCol w="887571"/>
                <a:gridCol w="840063"/>
                <a:gridCol w="830569"/>
              </a:tblGrid>
              <a:tr h="530433">
                <a:tc>
                  <a:txBody>
                    <a:bodyPr/>
                    <a:lstStyle/>
                    <a:p>
                      <a:pPr defTabSz="457200">
                        <a:defRPr sz="2000">
                          <a:solidFill>
                            <a:srgbClr val="000000"/>
                          </a:solidFill>
                        </a:defRPr>
                      </a:pP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3DF"/>
                    </a:solidFill>
                  </a:tcPr>
                </a:tc>
                <a:tc>
                  <a:txBody>
                    <a:bodyPr/>
                    <a:lstStyle/>
                    <a:p>
                      <a:pPr defTabSz="457200">
                        <a:defRPr b="0">
                          <a:solidFill>
                            <a:srgbClr val="000000"/>
                          </a:solidFill>
                        </a:defRPr>
                      </a:pPr>
                      <a:r>
                        <a:rPr b="1" sz="2000"/>
                        <a:t>2010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3DF"/>
                    </a:solidFill>
                  </a:tcPr>
                </a:tc>
                <a:tc>
                  <a:txBody>
                    <a:bodyPr/>
                    <a:lstStyle/>
                    <a:p>
                      <a:pPr defTabSz="457200">
                        <a:defRPr b="0">
                          <a:solidFill>
                            <a:srgbClr val="000000"/>
                          </a:solidFill>
                        </a:defRPr>
                      </a:pPr>
                      <a:r>
                        <a:rPr b="1" sz="2000"/>
                        <a:t>2011</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3DF"/>
                    </a:solidFill>
                  </a:tcPr>
                </a:tc>
                <a:tc>
                  <a:txBody>
                    <a:bodyPr/>
                    <a:lstStyle/>
                    <a:p>
                      <a:pPr defTabSz="457200">
                        <a:defRPr b="0">
                          <a:solidFill>
                            <a:srgbClr val="000000"/>
                          </a:solidFill>
                        </a:defRPr>
                      </a:pPr>
                      <a:r>
                        <a:rPr b="1" sz="2000"/>
                        <a:t>2012</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3DF"/>
                    </a:solidFill>
                  </a:tcPr>
                </a:tc>
                <a:tc>
                  <a:txBody>
                    <a:bodyPr/>
                    <a:lstStyle/>
                    <a:p>
                      <a:pPr defTabSz="457200">
                        <a:defRPr b="0">
                          <a:solidFill>
                            <a:srgbClr val="000000"/>
                          </a:solidFill>
                        </a:defRPr>
                      </a:pPr>
                      <a:r>
                        <a:rPr b="1" sz="2000"/>
                        <a:t>2013</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3DF"/>
                    </a:solidFill>
                  </a:tcPr>
                </a:tc>
                <a:tc>
                  <a:txBody>
                    <a:bodyPr/>
                    <a:lstStyle/>
                    <a:p>
                      <a:pPr defTabSz="457200">
                        <a:defRPr b="0">
                          <a:solidFill>
                            <a:srgbClr val="000000"/>
                          </a:solidFill>
                        </a:defRPr>
                      </a:pPr>
                      <a:r>
                        <a:rPr b="1" sz="2000"/>
                        <a:t>2014</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3DF"/>
                    </a:solidFill>
                  </a:tcPr>
                </a:tc>
                <a:tc>
                  <a:txBody>
                    <a:bodyPr/>
                    <a:lstStyle/>
                    <a:p>
                      <a:pPr defTabSz="457200">
                        <a:defRPr b="0">
                          <a:solidFill>
                            <a:srgbClr val="000000"/>
                          </a:solidFill>
                        </a:defRPr>
                      </a:pPr>
                      <a:r>
                        <a:rPr b="1" sz="2000"/>
                        <a:t>2015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3DF"/>
                    </a:solidFill>
                  </a:tcPr>
                </a:tc>
                <a:tc>
                  <a:txBody>
                    <a:bodyPr/>
                    <a:lstStyle/>
                    <a:p>
                      <a:pPr defTabSz="457200">
                        <a:defRPr b="0">
                          <a:solidFill>
                            <a:srgbClr val="000000"/>
                          </a:solidFill>
                        </a:defRPr>
                      </a:pPr>
                      <a:r>
                        <a:rPr b="1" sz="2000"/>
                        <a:t>2016</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3DF"/>
                    </a:solidFill>
                  </a:tcPr>
                </a:tc>
                <a:tc>
                  <a:txBody>
                    <a:bodyPr/>
                    <a:lstStyle/>
                    <a:p>
                      <a:pPr defTabSz="457200">
                        <a:defRPr b="0">
                          <a:solidFill>
                            <a:srgbClr val="000000"/>
                          </a:solidFill>
                        </a:defRPr>
                      </a:pPr>
                      <a:r>
                        <a:rPr b="1" sz="2000"/>
                        <a:t>2017</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3DF"/>
                    </a:solidFill>
                  </a:tcPr>
                </a:tc>
                <a:tc>
                  <a:txBody>
                    <a:bodyPr/>
                    <a:lstStyle/>
                    <a:p>
                      <a:pPr defTabSz="457200">
                        <a:defRPr b="0">
                          <a:solidFill>
                            <a:srgbClr val="000000"/>
                          </a:solidFill>
                        </a:defRPr>
                      </a:pPr>
                      <a:r>
                        <a:rPr b="1" sz="2000"/>
                        <a:t>2018</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3DF"/>
                    </a:solidFill>
                  </a:tcPr>
                </a:tc>
                <a:tc>
                  <a:txBody>
                    <a:bodyPr/>
                    <a:lstStyle/>
                    <a:p>
                      <a:pPr defTabSz="457200">
                        <a:defRPr b="0">
                          <a:solidFill>
                            <a:srgbClr val="000000"/>
                          </a:solidFill>
                        </a:defRPr>
                      </a:pPr>
                      <a:r>
                        <a:rPr b="1" sz="2000"/>
                        <a:t>2019</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3DF"/>
                    </a:solidFill>
                  </a:tcPr>
                </a:tc>
                <a:tc>
                  <a:txBody>
                    <a:bodyPr/>
                    <a:lstStyle/>
                    <a:p>
                      <a:pPr defTabSz="457200">
                        <a:defRPr b="0">
                          <a:solidFill>
                            <a:srgbClr val="000000"/>
                          </a:solidFill>
                        </a:defRPr>
                      </a:pPr>
                      <a:r>
                        <a:rPr b="1" sz="2000"/>
                        <a:t>2020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3DF"/>
                    </a:solidFill>
                  </a:tcPr>
                </a:tc>
                <a:tc>
                  <a:txBody>
                    <a:bodyPr/>
                    <a:lstStyle/>
                    <a:p>
                      <a:pPr defTabSz="457200">
                        <a:defRPr b="0">
                          <a:solidFill>
                            <a:srgbClr val="000000"/>
                          </a:solidFill>
                        </a:defRPr>
                      </a:pPr>
                      <a:r>
                        <a:rPr b="1" sz="2000"/>
                        <a:t>2021</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3DF"/>
                    </a:solidFill>
                  </a:tcPr>
                </a:tc>
                <a:tc>
                  <a:txBody>
                    <a:bodyPr/>
                    <a:lstStyle/>
                    <a:p>
                      <a:pPr defTabSz="457200">
                        <a:defRPr b="0">
                          <a:solidFill>
                            <a:srgbClr val="000000"/>
                          </a:solidFill>
                        </a:defRPr>
                      </a:pPr>
                      <a:r>
                        <a:rPr b="1" sz="2000"/>
                        <a:t>2022</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64B3DF"/>
                    </a:solidFill>
                  </a:tcPr>
                </a:tc>
              </a:tr>
              <a:tr h="1214862">
                <a:tc>
                  <a:txBody>
                    <a:bodyPr/>
                    <a:lstStyle/>
                    <a:p>
                      <a:pPr defTabSz="457200">
                        <a:defRPr b="0">
                          <a:solidFill>
                            <a:srgbClr val="000000"/>
                          </a:solidFill>
                        </a:defRPr>
                      </a:pPr>
                      <a:r>
                        <a:rPr b="1" sz="2000"/>
                        <a:t>Jan 1</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3.75%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4.5%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5.5%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4.75%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1214862">
                <a:tc>
                  <a:txBody>
                    <a:bodyPr/>
                    <a:lstStyle/>
                    <a:p>
                      <a:pPr defTabSz="457200">
                        <a:defRPr b="0">
                          <a:solidFill>
                            <a:srgbClr val="000000"/>
                          </a:solidFill>
                        </a:defRPr>
                      </a:pPr>
                      <a:r>
                        <a:rPr b="1" sz="2000"/>
                        <a:t>Apr 1</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4.0%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4.75%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5.5%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4.25%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1214862">
                <a:tc>
                  <a:txBody>
                    <a:bodyPr/>
                    <a:lstStyle/>
                    <a:p>
                      <a:pPr defTabSz="457200">
                        <a:defRPr b="0">
                          <a:solidFill>
                            <a:srgbClr val="000000"/>
                          </a:solidFill>
                        </a:defRPr>
                      </a:pPr>
                      <a:r>
                        <a:rPr b="1" sz="2000"/>
                        <a:t>July 1</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4.25%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5.0%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5.5%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sz="2000">
                          <a:solidFill>
                            <a:srgbClr val="000000"/>
                          </a:solidFill>
                        </a:defRPr>
                      </a:pP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72647">
                <a:tc>
                  <a:txBody>
                    <a:bodyPr/>
                    <a:lstStyle/>
                    <a:p>
                      <a:pPr defTabSz="457200">
                        <a:defRPr b="0">
                          <a:solidFill>
                            <a:srgbClr val="000000"/>
                          </a:solidFill>
                        </a:defRPr>
                      </a:pPr>
                      <a:r>
                        <a:rPr b="1" sz="2000"/>
                        <a:t>Oct 1</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4.25%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5.25%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5.00%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sz="2000">
                          <a:solidFill>
                            <a:srgbClr val="000000"/>
                          </a:solidFill>
                        </a:defRPr>
                      </a:pP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872647">
                <a:tc>
                  <a:txBody>
                    <a:bodyPr/>
                    <a:lstStyle/>
                    <a:p>
                      <a:pPr defTabSz="457200">
                        <a:defRPr b="0">
                          <a:solidFill>
                            <a:srgbClr val="000000"/>
                          </a:solidFill>
                        </a:defRPr>
                      </a:pPr>
                      <a:r>
                        <a:rPr b="1" sz="2000"/>
                        <a:t>Dec 1</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4.25%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5.25%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4.75%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000"/>
                        <a:t>3.25%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sz="2000">
                          <a:solidFill>
                            <a:srgbClr val="000000"/>
                          </a:solidFill>
                        </a:defRPr>
                      </a:pP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Other Questions that Generate Insight"/>
          <p:cNvSpPr txBox="1"/>
          <p:nvPr>
            <p:ph type="title"/>
          </p:nvPr>
        </p:nvSpPr>
        <p:spPr>
          <a:prstGeom prst="rect">
            <a:avLst/>
          </a:prstGeom>
        </p:spPr>
        <p:txBody>
          <a:bodyPr/>
          <a:lstStyle>
            <a:lvl1pPr defTabSz="479044">
              <a:defRPr sz="5740"/>
            </a:lvl1pPr>
          </a:lstStyle>
          <a:p>
            <a:pPr/>
            <a:r>
              <a:t>Other Questions that Generate Insight</a:t>
            </a:r>
          </a:p>
        </p:txBody>
      </p:sp>
      <p:sp>
        <p:nvSpPr>
          <p:cNvPr id="314" name="What are your values?…"/>
          <p:cNvSpPr txBox="1"/>
          <p:nvPr>
            <p:ph type="body" idx="1"/>
          </p:nvPr>
        </p:nvSpPr>
        <p:spPr>
          <a:prstGeom prst="rect">
            <a:avLst/>
          </a:prstGeom>
        </p:spPr>
        <p:txBody>
          <a:bodyPr/>
          <a:lstStyle/>
          <a:p>
            <a:pPr marL="458723" indent="-458723" defTabSz="502412">
              <a:spcBef>
                <a:spcPts val="3600"/>
              </a:spcBef>
              <a:buBlip>
                <a:blip r:embed="rId2"/>
              </a:buBlip>
              <a:defRPr sz="3698"/>
            </a:pPr>
            <a:r>
              <a:t>What are your values?</a:t>
            </a:r>
          </a:p>
          <a:p>
            <a:pPr marL="458723" indent="-458723" defTabSz="502412">
              <a:spcBef>
                <a:spcPts val="3600"/>
              </a:spcBef>
              <a:buBlip>
                <a:blip r:embed="rId2"/>
              </a:buBlip>
              <a:defRPr sz="3698"/>
            </a:pPr>
            <a:r>
              <a:t>What are the principles that have guided you in life?</a:t>
            </a:r>
          </a:p>
          <a:p>
            <a:pPr marL="458723" indent="-458723" defTabSz="502412">
              <a:spcBef>
                <a:spcPts val="3600"/>
              </a:spcBef>
              <a:buBlip>
                <a:blip r:embed="rId2"/>
              </a:buBlip>
              <a:defRPr sz="3698"/>
            </a:pPr>
            <a:r>
              <a:t>What charitable activities have resulted from pursuit of those values?</a:t>
            </a:r>
          </a:p>
          <a:p>
            <a:pPr marL="458723" indent="-458723" defTabSz="502412">
              <a:spcBef>
                <a:spcPts val="3600"/>
              </a:spcBef>
              <a:buBlip>
                <a:blip r:embed="rId2"/>
              </a:buBlip>
              <a:defRPr sz="3698"/>
            </a:pPr>
            <a:r>
              <a:t>What is the most meaningful charitable gift you have made?</a:t>
            </a:r>
          </a:p>
          <a:p>
            <a:pPr marL="458723" indent="-458723" defTabSz="502412">
              <a:spcBef>
                <a:spcPts val="3600"/>
              </a:spcBef>
              <a:buBlip>
                <a:blip r:embed="rId2"/>
              </a:buBlip>
              <a:defRPr sz="3698"/>
            </a:pPr>
            <a:r>
              <a:t>What values would you like to pass to your children?</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Help Clients Prepare: A Checklist for Goal Setting"/>
          <p:cNvSpPr txBox="1"/>
          <p:nvPr>
            <p:ph type="title"/>
          </p:nvPr>
        </p:nvSpPr>
        <p:spPr>
          <a:prstGeom prst="rect">
            <a:avLst/>
          </a:prstGeom>
        </p:spPr>
        <p:txBody>
          <a:bodyPr/>
          <a:lstStyle>
            <a:lvl1pPr defTabSz="479044">
              <a:defRPr sz="5740"/>
            </a:lvl1pPr>
          </a:lstStyle>
          <a:p>
            <a:pPr/>
            <a:r>
              <a:t>Help Clients Prepare: A Checklist for Goal Setting</a:t>
            </a:r>
          </a:p>
        </p:txBody>
      </p:sp>
      <p:sp>
        <p:nvSpPr>
          <p:cNvPr id="317" name="Provide for personal well being.…"/>
          <p:cNvSpPr txBox="1"/>
          <p:nvPr>
            <p:ph type="body" idx="1"/>
          </p:nvPr>
        </p:nvSpPr>
        <p:spPr>
          <a:prstGeom prst="rect">
            <a:avLst/>
          </a:prstGeom>
        </p:spPr>
        <p:txBody>
          <a:bodyPr/>
          <a:lstStyle/>
          <a:p>
            <a:pPr marL="480059" indent="-480059" defTabSz="525779">
              <a:spcBef>
                <a:spcPts val="3700"/>
              </a:spcBef>
              <a:buBlip>
                <a:blip r:embed="rId2"/>
              </a:buBlip>
              <a:defRPr sz="3870"/>
            </a:pPr>
            <a:r>
              <a:t>Provide for personal well being.</a:t>
            </a:r>
          </a:p>
          <a:p>
            <a:pPr marL="480059" indent="-480059" defTabSz="525779">
              <a:spcBef>
                <a:spcPts val="3700"/>
              </a:spcBef>
              <a:buBlip>
                <a:blip r:embed="rId2"/>
              </a:buBlip>
              <a:defRPr sz="3870"/>
            </a:pPr>
            <a:r>
              <a:t>Provide for spouse and children, or grandchildren</a:t>
            </a:r>
          </a:p>
          <a:p>
            <a:pPr marL="480059" indent="-480059" defTabSz="525779">
              <a:spcBef>
                <a:spcPts val="3700"/>
              </a:spcBef>
              <a:buBlip>
                <a:blip r:embed="rId2"/>
              </a:buBlip>
              <a:defRPr sz="3870"/>
            </a:pPr>
            <a:r>
              <a:t>Take care of special needs</a:t>
            </a:r>
          </a:p>
          <a:p>
            <a:pPr marL="480059" indent="-480059" defTabSz="525779">
              <a:spcBef>
                <a:spcPts val="3700"/>
              </a:spcBef>
              <a:buBlip>
                <a:blip r:embed="rId2"/>
              </a:buBlip>
              <a:defRPr sz="3870"/>
            </a:pPr>
            <a:r>
              <a:t>Take care of extended family</a:t>
            </a:r>
          </a:p>
          <a:p>
            <a:pPr marL="480059" indent="-480059" defTabSz="525779">
              <a:spcBef>
                <a:spcPts val="3700"/>
              </a:spcBef>
              <a:buBlip>
                <a:blip r:embed="rId2"/>
              </a:buBlip>
              <a:defRPr sz="3870"/>
            </a:pPr>
            <a:r>
              <a:t>Support charities important to me</a:t>
            </a:r>
          </a:p>
          <a:p>
            <a:pPr marL="480059" indent="-480059" defTabSz="525779">
              <a:spcBef>
                <a:spcPts val="3700"/>
              </a:spcBef>
              <a:buBlip>
                <a:blip r:embed="rId2"/>
              </a:buBlip>
              <a:defRPr sz="3870"/>
            </a:pPr>
            <a:r>
              <a:t>Expres values</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Final Thoughts"/>
          <p:cNvSpPr txBox="1"/>
          <p:nvPr>
            <p:ph type="title"/>
          </p:nvPr>
        </p:nvSpPr>
        <p:spPr>
          <a:prstGeom prst="rect">
            <a:avLst/>
          </a:prstGeom>
        </p:spPr>
        <p:txBody>
          <a:bodyPr/>
          <a:lstStyle/>
          <a:p>
            <a:pPr/>
            <a:r>
              <a:t>Final Thoughts</a:t>
            </a:r>
          </a:p>
        </p:txBody>
      </p:sp>
      <p:pic>
        <p:nvPicPr>
          <p:cNvPr id="320" name="Image" descr="Image"/>
          <p:cNvPicPr>
            <a:picLocks noChangeAspect="1"/>
          </p:cNvPicPr>
          <p:nvPr/>
        </p:nvPicPr>
        <p:blipFill>
          <a:blip r:embed="rId2">
            <a:extLst/>
          </a:blip>
          <a:stretch>
            <a:fillRect/>
          </a:stretch>
        </p:blipFill>
        <p:spPr>
          <a:xfrm>
            <a:off x="6128294" y="7322816"/>
            <a:ext cx="748212" cy="1536506"/>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Final Thoughts"/>
          <p:cNvSpPr txBox="1"/>
          <p:nvPr>
            <p:ph type="title"/>
          </p:nvPr>
        </p:nvSpPr>
        <p:spPr>
          <a:prstGeom prst="rect">
            <a:avLst/>
          </a:prstGeom>
        </p:spPr>
        <p:txBody>
          <a:bodyPr/>
          <a:lstStyle/>
          <a:p>
            <a:pPr/>
            <a:r>
              <a:t>Final Thoughts</a:t>
            </a:r>
          </a:p>
        </p:txBody>
      </p:sp>
      <p:sp>
        <p:nvSpPr>
          <p:cNvPr id="323" name="Effective planning is about meeting client goals.…"/>
          <p:cNvSpPr txBox="1"/>
          <p:nvPr>
            <p:ph type="body" idx="1"/>
          </p:nvPr>
        </p:nvSpPr>
        <p:spPr>
          <a:prstGeom prst="rect">
            <a:avLst/>
          </a:prstGeom>
        </p:spPr>
        <p:txBody>
          <a:bodyPr/>
          <a:lstStyle/>
          <a:p>
            <a:pPr>
              <a:buBlip>
                <a:blip r:embed="rId2"/>
              </a:buBlip>
            </a:pPr>
            <a:r>
              <a:t>Effective planning is about meeting client goals.</a:t>
            </a:r>
          </a:p>
          <a:p>
            <a:pPr>
              <a:buBlip>
                <a:blip r:embed="rId2"/>
              </a:buBlip>
            </a:pPr>
            <a:r>
              <a:t>You have many opportunities - and gift planning has extraordinary impact.</a:t>
            </a:r>
          </a:p>
          <a:p>
            <a:pPr>
              <a:buBlip>
                <a:blip r:embed="rId2"/>
              </a:buBlip>
            </a:pPr>
            <a:r>
              <a:t>Look for ways to combine personal and charitable goals.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Impact of Interest Rates on Giving"/>
          <p:cNvSpPr txBox="1"/>
          <p:nvPr>
            <p:ph type="title"/>
          </p:nvPr>
        </p:nvSpPr>
        <p:spPr>
          <a:prstGeom prst="rect">
            <a:avLst/>
          </a:prstGeom>
        </p:spPr>
        <p:txBody>
          <a:bodyPr/>
          <a:lstStyle>
            <a:lvl1pPr defTabSz="502412">
              <a:defRPr sz="6000"/>
            </a:lvl1pPr>
          </a:lstStyle>
          <a:p>
            <a:pPr/>
            <a:r>
              <a:t>Impact of Interest Rates on Giving</a:t>
            </a:r>
          </a:p>
        </p:txBody>
      </p:sp>
      <p:graphicFrame>
        <p:nvGraphicFramePr>
          <p:cNvPr id="176" name="Table"/>
          <p:cNvGraphicFramePr/>
          <p:nvPr/>
        </p:nvGraphicFramePr>
        <p:xfrm>
          <a:off x="539297" y="2459406"/>
          <a:ext cx="5842002" cy="6464299"/>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947333"/>
                <a:gridCol w="1947333"/>
                <a:gridCol w="1947333"/>
              </a:tblGrid>
              <a:tr h="2246194">
                <a:tc>
                  <a:txBody>
                    <a:bodyPr/>
                    <a:lstStyle/>
                    <a:p>
                      <a:pPr defTabSz="914400">
                        <a:tabLst>
                          <a:tab pos="914400" algn="l"/>
                        </a:tabLst>
                        <a:defRPr sz="3200">
                          <a:solidFill>
                            <a:srgbClr val="000000"/>
                          </a:solidFill>
                        </a:defRPr>
                      </a:pPr>
                      <a:r>
                        <a:t>5% Payout</a:t>
                      </a:r>
                    </a:p>
                    <a:p>
                      <a:pPr defTabSz="914400">
                        <a:tabLst>
                          <a:tab pos="914400" algn="l"/>
                        </a:tabLst>
                        <a:defRPr sz="3200">
                          <a:solidFill>
                            <a:srgbClr val="000000"/>
                          </a:solidFill>
                        </a:defRPr>
                      </a:pPr>
                      <a:r>
                        <a:t>1 Life, Age 65</a:t>
                      </a:r>
                    </a:p>
                  </a:txBody>
                  <a:tcPr marL="50800" marR="50800" marT="50800" marB="50800" anchor="ctr" anchorCtr="0" horzOverflow="overflow">
                    <a:solidFill>
                      <a:schemeClr val="accent2"/>
                    </a:solidFill>
                  </a:tcPr>
                </a:tc>
                <a:tc>
                  <a:txBody>
                    <a:bodyPr/>
                    <a:lstStyle/>
                    <a:p>
                      <a:pPr defTabSz="914400">
                        <a:tabLst>
                          <a:tab pos="914400" algn="l"/>
                        </a:tabLst>
                        <a:defRPr b="0">
                          <a:solidFill>
                            <a:srgbClr val="000000"/>
                          </a:solidFill>
                        </a:defRPr>
                      </a:pPr>
                      <a:r>
                        <a:rPr b="1" sz="3200"/>
                        <a:t>CD - 1.4% CFMR</a:t>
                      </a:r>
                    </a:p>
                  </a:txBody>
                  <a:tcPr marL="50800" marR="50800" marT="50800" marB="50800" anchor="ctr" anchorCtr="0" horzOverflow="overflow">
                    <a:solidFill>
                      <a:schemeClr val="accent2"/>
                    </a:solidFill>
                  </a:tcPr>
                </a:tc>
                <a:tc>
                  <a:txBody>
                    <a:bodyPr/>
                    <a:lstStyle/>
                    <a:p>
                      <a:pPr defTabSz="914400">
                        <a:tabLst>
                          <a:tab pos="914400" algn="l"/>
                        </a:tabLst>
                        <a:defRPr b="0">
                          <a:solidFill>
                            <a:srgbClr val="000000"/>
                          </a:solidFill>
                        </a:defRPr>
                      </a:pPr>
                      <a:r>
                        <a:rPr b="1" sz="3200"/>
                        <a:t>CH - 5.8% CFMR</a:t>
                      </a:r>
                    </a:p>
                  </a:txBody>
                  <a:tcPr marL="50800" marR="50800" marT="50800" marB="50800" anchor="ctr" anchorCtr="0" horzOverflow="overflow">
                    <a:solidFill>
                      <a:schemeClr val="accent2"/>
                    </a:solidFill>
                  </a:tcPr>
                </a:tc>
              </a:tr>
              <a:tr h="2063338">
                <a:tc>
                  <a:txBody>
                    <a:bodyPr/>
                    <a:lstStyle/>
                    <a:p>
                      <a:pPr defTabSz="914400">
                        <a:tabLst>
                          <a:tab pos="914400" algn="l"/>
                        </a:tabLst>
                        <a:defRPr b="0">
                          <a:solidFill>
                            <a:srgbClr val="000000"/>
                          </a:solidFill>
                        </a:defRPr>
                      </a:pPr>
                      <a:r>
                        <a:rPr sz="3000"/>
                        <a:t>CRAT</a:t>
                      </a:r>
                    </a:p>
                  </a:txBody>
                  <a:tcPr marL="50800" marR="50800" marT="50800" marB="50800" anchor="ctr" anchorCtr="0" horzOverflow="overflow"/>
                </a:tc>
                <a:tc>
                  <a:txBody>
                    <a:bodyPr/>
                    <a:lstStyle/>
                    <a:p>
                      <a:pPr defTabSz="914400">
                        <a:tabLst>
                          <a:tab pos="914400" algn="l"/>
                        </a:tabLst>
                        <a:defRPr b="0">
                          <a:solidFill>
                            <a:srgbClr val="000000"/>
                          </a:solidFill>
                        </a:defRPr>
                      </a:pPr>
                      <a:r>
                        <a:rPr sz="3000"/>
                        <a:t>$235,224</a:t>
                      </a:r>
                    </a:p>
                  </a:txBody>
                  <a:tcPr marL="50800" marR="50800" marT="50800" marB="50800" anchor="ctr" anchorCtr="0" horzOverflow="overflow"/>
                </a:tc>
                <a:tc>
                  <a:txBody>
                    <a:bodyPr/>
                    <a:lstStyle/>
                    <a:p>
                      <a:pPr defTabSz="914400">
                        <a:tabLst>
                          <a:tab pos="914400" algn="l"/>
                        </a:tabLst>
                        <a:defRPr b="0">
                          <a:solidFill>
                            <a:srgbClr val="000000"/>
                          </a:solidFill>
                        </a:defRPr>
                      </a:pPr>
                      <a:r>
                        <a:rPr sz="3000"/>
                        <a:t>$495,747</a:t>
                      </a:r>
                    </a:p>
                  </a:txBody>
                  <a:tcPr marL="50800" marR="50800" marT="50800" marB="50800" anchor="ctr" anchorCtr="0" horzOverflow="overflow"/>
                </a:tc>
              </a:tr>
              <a:tr h="2154766">
                <a:tc>
                  <a:txBody>
                    <a:bodyPr/>
                    <a:lstStyle/>
                    <a:p>
                      <a:pPr defTabSz="914400">
                        <a:tabLst>
                          <a:tab pos="914400" algn="l"/>
                        </a:tabLst>
                        <a:defRPr b="0">
                          <a:solidFill>
                            <a:srgbClr val="000000"/>
                          </a:solidFill>
                        </a:defRPr>
                      </a:pPr>
                      <a:r>
                        <a:rPr sz="3000"/>
                        <a:t>CRUT</a:t>
                      </a:r>
                    </a:p>
                  </a:txBody>
                  <a:tcPr marL="50800" marR="50800" marT="50800" marB="50800" anchor="ctr" anchorCtr="0" horzOverflow="overflow"/>
                </a:tc>
                <a:tc>
                  <a:txBody>
                    <a:bodyPr/>
                    <a:lstStyle/>
                    <a:p>
                      <a:pPr defTabSz="914400">
                        <a:tabLst>
                          <a:tab pos="914400" algn="l"/>
                        </a:tabLst>
                        <a:defRPr b="0">
                          <a:solidFill>
                            <a:srgbClr val="000000"/>
                          </a:solidFill>
                        </a:defRPr>
                      </a:pPr>
                      <a:r>
                        <a:rPr sz="3000"/>
                        <a:t>$447,400</a:t>
                      </a:r>
                    </a:p>
                  </a:txBody>
                  <a:tcPr marL="50800" marR="50800" marT="50800" marB="50800" anchor="ctr" anchorCtr="0" horzOverflow="overflow"/>
                </a:tc>
                <a:tc>
                  <a:txBody>
                    <a:bodyPr/>
                    <a:lstStyle/>
                    <a:p>
                      <a:pPr defTabSz="914400">
                        <a:tabLst>
                          <a:tab pos="914400" algn="l"/>
                        </a:tabLst>
                        <a:defRPr b="0">
                          <a:solidFill>
                            <a:srgbClr val="000000"/>
                          </a:solidFill>
                        </a:defRPr>
                      </a:pPr>
                      <a:r>
                        <a:rPr sz="3000"/>
                        <a:t>$468,210</a:t>
                      </a:r>
                    </a:p>
                  </a:txBody>
                  <a:tcPr marL="50800" marR="50800" marT="50800" marB="50800" anchor="ctr" anchorCtr="0" horzOverflow="overflow"/>
                </a:tc>
              </a:tr>
            </a:tbl>
          </a:graphicData>
        </a:graphic>
      </p:graphicFrame>
      <p:graphicFrame>
        <p:nvGraphicFramePr>
          <p:cNvPr id="177" name="Table"/>
          <p:cNvGraphicFramePr/>
          <p:nvPr/>
        </p:nvGraphicFramePr>
        <p:xfrm>
          <a:off x="6706441" y="2459406"/>
          <a:ext cx="5842002" cy="6464302"/>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947333"/>
                <a:gridCol w="1947333"/>
                <a:gridCol w="1947333"/>
              </a:tblGrid>
              <a:tr h="2256126">
                <a:tc>
                  <a:txBody>
                    <a:bodyPr/>
                    <a:lstStyle/>
                    <a:p>
                      <a:pPr defTabSz="914400">
                        <a:tabLst>
                          <a:tab pos="914400" algn="l"/>
                        </a:tabLst>
                        <a:defRPr sz="3200">
                          <a:solidFill>
                            <a:srgbClr val="000000"/>
                          </a:solidFill>
                        </a:defRPr>
                      </a:pPr>
                      <a:r>
                        <a:t>5% Payout</a:t>
                      </a:r>
                    </a:p>
                    <a:p>
                      <a:pPr defTabSz="914400">
                        <a:tabLst>
                          <a:tab pos="914400" algn="l"/>
                        </a:tabLst>
                        <a:defRPr sz="3200">
                          <a:solidFill>
                            <a:srgbClr val="000000"/>
                          </a:solidFill>
                        </a:defRPr>
                      </a:pPr>
                      <a:r>
                        <a:t>20-Year Term</a:t>
                      </a:r>
                    </a:p>
                  </a:txBody>
                  <a:tcPr marL="50800" marR="50800" marT="50800" marB="50800" anchor="ctr" anchorCtr="0" horzOverflow="overflow">
                    <a:solidFill>
                      <a:schemeClr val="accent6"/>
                    </a:solidFill>
                  </a:tcPr>
                </a:tc>
                <a:tc>
                  <a:txBody>
                    <a:bodyPr/>
                    <a:lstStyle/>
                    <a:p>
                      <a:pPr defTabSz="914400">
                        <a:tabLst>
                          <a:tab pos="914400" algn="l"/>
                        </a:tabLst>
                        <a:defRPr b="0">
                          <a:solidFill>
                            <a:srgbClr val="000000"/>
                          </a:solidFill>
                        </a:defRPr>
                      </a:pPr>
                      <a:r>
                        <a:rPr b="1" sz="3200"/>
                        <a:t>CD - 1.4% CFMR</a:t>
                      </a:r>
                    </a:p>
                  </a:txBody>
                  <a:tcPr marL="50800" marR="50800" marT="50800" marB="50800" anchor="ctr" anchorCtr="0" horzOverflow="overflow">
                    <a:solidFill>
                      <a:schemeClr val="accent6"/>
                    </a:solidFill>
                  </a:tcPr>
                </a:tc>
                <a:tc>
                  <a:txBody>
                    <a:bodyPr/>
                    <a:lstStyle/>
                    <a:p>
                      <a:pPr defTabSz="914400">
                        <a:tabLst>
                          <a:tab pos="914400" algn="l"/>
                        </a:tabLst>
                        <a:defRPr b="0">
                          <a:solidFill>
                            <a:srgbClr val="000000"/>
                          </a:solidFill>
                        </a:defRPr>
                      </a:pPr>
                      <a:r>
                        <a:rPr b="1" sz="3200"/>
                        <a:t>CH - 5.8% CFMR</a:t>
                      </a:r>
                    </a:p>
                  </a:txBody>
                  <a:tcPr marL="50800" marR="50800" marT="50800" marB="50800" anchor="ctr" anchorCtr="0" horzOverflow="overflow">
                    <a:solidFill>
                      <a:schemeClr val="accent6"/>
                    </a:solidFill>
                  </a:tcPr>
                </a:tc>
              </a:tr>
              <a:tr h="2053407">
                <a:tc>
                  <a:txBody>
                    <a:bodyPr/>
                    <a:lstStyle/>
                    <a:p>
                      <a:pPr defTabSz="914400">
                        <a:tabLst>
                          <a:tab pos="914400" algn="l"/>
                        </a:tabLst>
                        <a:defRPr b="0">
                          <a:solidFill>
                            <a:srgbClr val="000000"/>
                          </a:solidFill>
                        </a:defRPr>
                      </a:pPr>
                      <a:r>
                        <a:rPr sz="3000"/>
                        <a:t>CLAT</a:t>
                      </a:r>
                    </a:p>
                  </a:txBody>
                  <a:tcPr marL="50800" marR="50800" marT="50800" marB="50800" anchor="ctr" anchorCtr="0" horzOverflow="overflow"/>
                </a:tc>
                <a:tc>
                  <a:txBody>
                    <a:bodyPr/>
                    <a:lstStyle/>
                    <a:p>
                      <a:pPr defTabSz="914400">
                        <a:tabLst>
                          <a:tab pos="914400" algn="l"/>
                        </a:tabLst>
                        <a:defRPr b="0">
                          <a:solidFill>
                            <a:srgbClr val="000000"/>
                          </a:solidFill>
                        </a:defRPr>
                      </a:pPr>
                      <a:r>
                        <a:rPr sz="3000"/>
                        <a:t>$866,950</a:t>
                      </a:r>
                    </a:p>
                  </a:txBody>
                  <a:tcPr marL="50800" marR="50800" marT="50800" marB="50800" anchor="ctr" anchorCtr="0" horzOverflow="overflow"/>
                </a:tc>
                <a:tc>
                  <a:txBody>
                    <a:bodyPr/>
                    <a:lstStyle/>
                    <a:p>
                      <a:pPr defTabSz="914400">
                        <a:tabLst>
                          <a:tab pos="914400" algn="l"/>
                        </a:tabLst>
                        <a:defRPr b="0">
                          <a:solidFill>
                            <a:srgbClr val="000000"/>
                          </a:solidFill>
                        </a:defRPr>
                      </a:pPr>
                      <a:r>
                        <a:rPr sz="3000"/>
                        <a:t>$582,920</a:t>
                      </a:r>
                    </a:p>
                  </a:txBody>
                  <a:tcPr marL="50800" marR="50800" marT="50800" marB="50800" anchor="ctr" anchorCtr="0" horzOverflow="overflow"/>
                </a:tc>
              </a:tr>
              <a:tr h="2154766">
                <a:tc>
                  <a:txBody>
                    <a:bodyPr/>
                    <a:lstStyle/>
                    <a:p>
                      <a:pPr defTabSz="914400">
                        <a:tabLst>
                          <a:tab pos="914400" algn="l"/>
                        </a:tabLst>
                        <a:defRPr b="0">
                          <a:solidFill>
                            <a:srgbClr val="000000"/>
                          </a:solidFill>
                        </a:defRPr>
                      </a:pPr>
                      <a:r>
                        <a:rPr sz="3000"/>
                        <a:t>CLUT</a:t>
                      </a:r>
                    </a:p>
                  </a:txBody>
                  <a:tcPr marL="50800" marR="50800" marT="50800" marB="50800" anchor="ctr" anchorCtr="0" horzOverflow="overflow"/>
                </a:tc>
                <a:tc>
                  <a:txBody>
                    <a:bodyPr/>
                    <a:lstStyle/>
                    <a:p>
                      <a:pPr defTabSz="914400">
                        <a:tabLst>
                          <a:tab pos="914400" algn="l"/>
                        </a:tabLst>
                        <a:defRPr b="0">
                          <a:solidFill>
                            <a:srgbClr val="000000"/>
                          </a:solidFill>
                        </a:defRPr>
                      </a:pPr>
                      <a:r>
                        <a:rPr sz="3000"/>
                        <a:t>$636,270</a:t>
                      </a:r>
                    </a:p>
                  </a:txBody>
                  <a:tcPr marL="50800" marR="50800" marT="50800" marB="50800" anchor="ctr" anchorCtr="0" horzOverflow="overflow"/>
                </a:tc>
                <a:tc>
                  <a:txBody>
                    <a:bodyPr/>
                    <a:lstStyle/>
                    <a:p>
                      <a:pPr defTabSz="914400">
                        <a:tabLst>
                          <a:tab pos="914400" algn="l"/>
                        </a:tabLst>
                        <a:defRPr b="0">
                          <a:solidFill>
                            <a:srgbClr val="000000"/>
                          </a:solidFill>
                        </a:defRPr>
                      </a:pPr>
                      <a:r>
                        <a:rPr sz="3000"/>
                        <a:t>$620,250</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Constantly Changing Tax Laws"/>
          <p:cNvSpPr txBox="1"/>
          <p:nvPr>
            <p:ph type="title"/>
          </p:nvPr>
        </p:nvSpPr>
        <p:spPr>
          <a:prstGeom prst="rect">
            <a:avLst/>
          </a:prstGeom>
        </p:spPr>
        <p:txBody>
          <a:bodyPr/>
          <a:lstStyle>
            <a:lvl1pPr defTabSz="549148">
              <a:defRPr sz="6500"/>
            </a:lvl1pPr>
          </a:lstStyle>
          <a:p>
            <a:pPr/>
            <a:r>
              <a:t>Constantly Changing Tax Laws</a:t>
            </a:r>
          </a:p>
        </p:txBody>
      </p:sp>
      <p:sp>
        <p:nvSpPr>
          <p:cNvPr id="180" name="The American Taxpayer Relief Act of 2012…"/>
          <p:cNvSpPr txBox="1"/>
          <p:nvPr>
            <p:ph type="body" idx="1"/>
          </p:nvPr>
        </p:nvSpPr>
        <p:spPr>
          <a:prstGeom prst="rect">
            <a:avLst/>
          </a:prstGeom>
        </p:spPr>
        <p:txBody>
          <a:bodyPr/>
          <a:lstStyle/>
          <a:p>
            <a:pPr marL="389381" indent="-389381" defTabSz="426466">
              <a:spcBef>
                <a:spcPts val="3000"/>
              </a:spcBef>
              <a:buBlip>
                <a:blip r:embed="rId2"/>
              </a:buBlip>
              <a:defRPr sz="3100"/>
            </a:pPr>
            <a:r>
              <a:t>The American Taxpayer Relief Act of 2012</a:t>
            </a:r>
          </a:p>
          <a:p>
            <a:pPr lvl="1" marL="778762" indent="-389381" defTabSz="426466">
              <a:spcBef>
                <a:spcPts val="3000"/>
              </a:spcBef>
              <a:buBlip>
                <a:blip r:embed="rId2"/>
              </a:buBlip>
              <a:defRPr sz="3100"/>
            </a:pPr>
            <a:r>
              <a:t>Income tax rates increased 39.6% for higher income taxpayers ($400,000 for single, $425,000 HOH, $450,000 married</a:t>
            </a:r>
          </a:p>
          <a:p>
            <a:pPr lvl="1" marL="778762" indent="-389381" defTabSz="426466">
              <a:spcBef>
                <a:spcPts val="3000"/>
              </a:spcBef>
              <a:buBlip>
                <a:blip r:embed="rId2"/>
              </a:buBlip>
              <a:defRPr sz="3100"/>
            </a:pPr>
            <a:r>
              <a:t>Capital gains rates - increased to 20% for high income taxpayers</a:t>
            </a:r>
          </a:p>
          <a:p>
            <a:pPr lvl="1" marL="778762" indent="-389381" defTabSz="426466">
              <a:spcBef>
                <a:spcPts val="3000"/>
              </a:spcBef>
              <a:buBlip>
                <a:blip r:embed="rId2"/>
              </a:buBlip>
              <a:defRPr sz="3100"/>
            </a:pPr>
            <a:r>
              <a:t>Pease limitations on itemized deductions were reinstated</a:t>
            </a:r>
          </a:p>
          <a:p>
            <a:pPr lvl="1" marL="778762" indent="-389381" defTabSz="426466">
              <a:spcBef>
                <a:spcPts val="3000"/>
              </a:spcBef>
              <a:buBlip>
                <a:blip r:embed="rId2"/>
              </a:buBlip>
              <a:defRPr sz="3100"/>
            </a:pPr>
            <a:r>
              <a:t>While the estate/gift/generation skipping limitations were maintained, the top tax rates were moved from 35% to 40%</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Constantly Changing Tax Laws"/>
          <p:cNvSpPr txBox="1"/>
          <p:nvPr>
            <p:ph type="title"/>
          </p:nvPr>
        </p:nvSpPr>
        <p:spPr>
          <a:prstGeom prst="rect">
            <a:avLst/>
          </a:prstGeom>
        </p:spPr>
        <p:txBody>
          <a:bodyPr/>
          <a:lstStyle>
            <a:lvl1pPr defTabSz="549148">
              <a:defRPr sz="6500"/>
            </a:lvl1pPr>
          </a:lstStyle>
          <a:p>
            <a:pPr/>
            <a:r>
              <a:t>Constantly Changing Tax Laws</a:t>
            </a:r>
          </a:p>
        </p:txBody>
      </p:sp>
      <p:sp>
        <p:nvSpPr>
          <p:cNvPr id="183" name="The Tax Cuts and Jobs Act of 2017…"/>
          <p:cNvSpPr txBox="1"/>
          <p:nvPr>
            <p:ph type="body" idx="1"/>
          </p:nvPr>
        </p:nvSpPr>
        <p:spPr>
          <a:prstGeom prst="rect">
            <a:avLst/>
          </a:prstGeom>
        </p:spPr>
        <p:txBody>
          <a:bodyPr/>
          <a:lstStyle/>
          <a:p>
            <a:pPr marL="469391" indent="-469391" defTabSz="514094">
              <a:spcBef>
                <a:spcPts val="3600"/>
              </a:spcBef>
              <a:buBlip>
                <a:blip r:embed="rId2"/>
              </a:buBlip>
              <a:defRPr sz="3700"/>
            </a:pPr>
            <a:r>
              <a:t>The Tax Cuts and Jobs Act of 2017</a:t>
            </a:r>
          </a:p>
          <a:p>
            <a:pPr lvl="1" marL="938783" indent="-469391" defTabSz="514094">
              <a:spcBef>
                <a:spcPts val="3600"/>
              </a:spcBef>
              <a:buBlip>
                <a:blip r:embed="rId2"/>
              </a:buBlip>
              <a:defRPr sz="3700"/>
            </a:pPr>
            <a:r>
              <a:t>Decreased taxes for may taxpayers</a:t>
            </a:r>
          </a:p>
          <a:p>
            <a:pPr lvl="1" marL="938783" indent="-469391" defTabSz="514094">
              <a:spcBef>
                <a:spcPts val="3600"/>
              </a:spcBef>
              <a:buBlip>
                <a:blip r:embed="rId2"/>
              </a:buBlip>
              <a:defRPr sz="3700"/>
            </a:pPr>
            <a:r>
              <a:t>Increased the standard deduction to $24,000 for joint filers, $18,000 for HH, $12,000 for other filers</a:t>
            </a:r>
          </a:p>
          <a:p>
            <a:pPr lvl="2" marL="1408174" indent="-469391" defTabSz="514094">
              <a:spcBef>
                <a:spcPts val="3600"/>
              </a:spcBef>
              <a:buBlip>
                <a:blip r:embed="rId2"/>
              </a:buBlip>
              <a:defRPr sz="3700"/>
            </a:pPr>
            <a:r>
              <a:t>Nonprofit Times estimated only 14% will itemize</a:t>
            </a:r>
          </a:p>
          <a:p>
            <a:pPr lvl="2" marL="1408174" indent="-469391" defTabSz="514094">
              <a:spcBef>
                <a:spcPts val="3600"/>
              </a:spcBef>
              <a:buBlip>
                <a:blip r:embed="rId2"/>
              </a:buBlip>
              <a:defRPr sz="3700"/>
            </a:pPr>
            <a:r>
              <a:t>The Sharpe Group estimates 18% will itemize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Constantly Changing Tax Laws"/>
          <p:cNvSpPr txBox="1"/>
          <p:nvPr>
            <p:ph type="title"/>
          </p:nvPr>
        </p:nvSpPr>
        <p:spPr>
          <a:prstGeom prst="rect">
            <a:avLst/>
          </a:prstGeom>
        </p:spPr>
        <p:txBody>
          <a:bodyPr/>
          <a:lstStyle>
            <a:lvl1pPr defTabSz="549148">
              <a:defRPr sz="6500"/>
            </a:lvl1pPr>
          </a:lstStyle>
          <a:p>
            <a:pPr/>
            <a:r>
              <a:t>Constantly Changing Tax Laws</a:t>
            </a:r>
          </a:p>
        </p:txBody>
      </p:sp>
      <p:sp>
        <p:nvSpPr>
          <p:cNvPr id="186" name="The Tax Cuts and Jobs Act of 2017…"/>
          <p:cNvSpPr txBox="1"/>
          <p:nvPr>
            <p:ph type="body" idx="1"/>
          </p:nvPr>
        </p:nvSpPr>
        <p:spPr>
          <a:prstGeom prst="rect">
            <a:avLst/>
          </a:prstGeom>
        </p:spPr>
        <p:txBody>
          <a:bodyPr/>
          <a:lstStyle/>
          <a:p>
            <a:pPr marL="384047" indent="-384047" defTabSz="420623">
              <a:spcBef>
                <a:spcPts val="3000"/>
              </a:spcBef>
              <a:buBlip>
                <a:blip r:embed="rId2"/>
              </a:buBlip>
              <a:defRPr sz="3000"/>
            </a:pPr>
            <a:r>
              <a:t>The Tax Cuts and Jobs Act of 2017</a:t>
            </a:r>
          </a:p>
          <a:p>
            <a:pPr lvl="1" marL="768094" indent="-384047" defTabSz="420623">
              <a:spcBef>
                <a:spcPts val="3000"/>
              </a:spcBef>
              <a:buBlip>
                <a:blip r:embed="rId2"/>
              </a:buBlip>
              <a:defRPr sz="3000"/>
            </a:pPr>
            <a:r>
              <a:t>AGI income limit for cash contributions to charity increased from 50% to 60%</a:t>
            </a:r>
          </a:p>
          <a:p>
            <a:pPr lvl="1" marL="768094" indent="-384047" defTabSz="420623">
              <a:spcBef>
                <a:spcPts val="3000"/>
              </a:spcBef>
              <a:buBlip>
                <a:blip r:embed="rId2"/>
              </a:buBlip>
              <a:defRPr sz="3000"/>
            </a:pPr>
            <a:r>
              <a:t>SALT (state and local taxes) deduction was capped at $10,000</a:t>
            </a:r>
          </a:p>
          <a:p>
            <a:pPr lvl="1" marL="768094" indent="-384047" defTabSz="420623">
              <a:spcBef>
                <a:spcPts val="3000"/>
              </a:spcBef>
              <a:buBlip>
                <a:blip r:embed="rId2"/>
              </a:buBlip>
              <a:defRPr sz="3000"/>
            </a:pPr>
            <a:r>
              <a:t>Doubled exclusion for gift/estate/generation skipping tax to $10 million indexed for inflation</a:t>
            </a:r>
          </a:p>
          <a:p>
            <a:pPr lvl="1" marL="768094" indent="-384047" defTabSz="420623">
              <a:spcBef>
                <a:spcPts val="3000"/>
              </a:spcBef>
              <a:buBlip>
                <a:blip r:embed="rId2"/>
              </a:buBlip>
              <a:defRPr sz="3000"/>
            </a:pPr>
            <a:r>
              <a:t>Tax Policy Center projected the Act could reduce giving by $12 - $20 billion; Council on Foundations projected a reduction of $16 to $24 billion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rushedCanvas">
  <a:themeElements>
    <a:clrScheme name="BrushedCanvas">
      <a:dk1>
        <a:srgbClr val="546056"/>
      </a:dk1>
      <a:lt1>
        <a:srgbClr val="600C52"/>
      </a:lt1>
      <a:dk2>
        <a:srgbClr val="A7A7A7"/>
      </a:dk2>
      <a:lt2>
        <a:srgbClr val="535353"/>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Helvetica Neue"/>
        <a:ea typeface="Helvetica Neue"/>
        <a:cs typeface="Helvetica Neue"/>
      </a:majorFont>
      <a:minorFont>
        <a:latin typeface="Helvetica"/>
        <a:ea typeface="Helvetica"/>
        <a:cs typeface="Helvetica"/>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0C5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rushedCanvas">
  <a:themeElements>
    <a:clrScheme name="BrushedCanvas">
      <a:dk1>
        <a:srgbClr val="000000"/>
      </a:dk1>
      <a:lt1>
        <a:srgbClr val="FFFFFF"/>
      </a:lt1>
      <a:dk2>
        <a:srgbClr val="A7A7A7"/>
      </a:dk2>
      <a:lt2>
        <a:srgbClr val="535353"/>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Helvetica Neue"/>
        <a:ea typeface="Helvetica Neue"/>
        <a:cs typeface="Helvetica Neue"/>
      </a:majorFont>
      <a:minorFont>
        <a:latin typeface="Helvetica"/>
        <a:ea typeface="Helvetica"/>
        <a:cs typeface="Helvetica"/>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0C5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