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6">
  <p:sldMasterIdLst>
    <p:sldMasterId id="2147483694" r:id="rId1"/>
    <p:sldMasterId id="2147483718" r:id="rId2"/>
  </p:sldMasterIdLst>
  <p:notesMasterIdLst>
    <p:notesMasterId r:id="rId52"/>
  </p:notesMasterIdLst>
  <p:handoutMasterIdLst>
    <p:handoutMasterId r:id="rId53"/>
  </p:handoutMasterIdLst>
  <p:sldIdLst>
    <p:sldId id="418" r:id="rId3"/>
    <p:sldId id="891" r:id="rId4"/>
    <p:sldId id="1751" r:id="rId5"/>
    <p:sldId id="1798" r:id="rId6"/>
    <p:sldId id="1799" r:id="rId7"/>
    <p:sldId id="1800" r:id="rId8"/>
    <p:sldId id="1804" r:id="rId9"/>
    <p:sldId id="1984" r:id="rId10"/>
    <p:sldId id="1985" r:id="rId11"/>
    <p:sldId id="1986" r:id="rId12"/>
    <p:sldId id="1805" r:id="rId13"/>
    <p:sldId id="1987" r:id="rId14"/>
    <p:sldId id="1988" r:id="rId15"/>
    <p:sldId id="1989" r:id="rId16"/>
    <p:sldId id="1990" r:id="rId17"/>
    <p:sldId id="1991" r:id="rId18"/>
    <p:sldId id="1994" r:id="rId19"/>
    <p:sldId id="1995" r:id="rId20"/>
    <p:sldId id="1996" r:id="rId21"/>
    <p:sldId id="1997" r:id="rId22"/>
    <p:sldId id="1807" r:id="rId23"/>
    <p:sldId id="1998" r:id="rId24"/>
    <p:sldId id="1999" r:id="rId25"/>
    <p:sldId id="2000" r:id="rId26"/>
    <p:sldId id="2001" r:id="rId27"/>
    <p:sldId id="2002" r:id="rId28"/>
    <p:sldId id="2003" r:id="rId29"/>
    <p:sldId id="2004" r:id="rId30"/>
    <p:sldId id="2005" r:id="rId31"/>
    <p:sldId id="2018" r:id="rId32"/>
    <p:sldId id="2020" r:id="rId33"/>
    <p:sldId id="2019" r:id="rId34"/>
    <p:sldId id="2038" r:id="rId35"/>
    <p:sldId id="2039" r:id="rId36"/>
    <p:sldId id="2040" r:id="rId37"/>
    <p:sldId id="2041" r:id="rId38"/>
    <p:sldId id="2023" r:id="rId39"/>
    <p:sldId id="2025" r:id="rId40"/>
    <p:sldId id="2026" r:id="rId41"/>
    <p:sldId id="2027" r:id="rId42"/>
    <p:sldId id="2042" r:id="rId43"/>
    <p:sldId id="2043" r:id="rId44"/>
    <p:sldId id="2028" r:id="rId45"/>
    <p:sldId id="2029" r:id="rId46"/>
    <p:sldId id="2035" r:id="rId47"/>
    <p:sldId id="2036" r:id="rId48"/>
    <p:sldId id="2037" r:id="rId49"/>
    <p:sldId id="1139" r:id="rId50"/>
    <p:sldId id="1742" r:id="rId51"/>
  </p:sldIdLst>
  <p:sldSz cx="9144000" cy="6858000" type="letter"/>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B1B3B5"/>
    <a:srgbClr val="095473"/>
    <a:srgbClr val="7C95C4"/>
    <a:srgbClr val="EAEAEA"/>
    <a:srgbClr val="5F5F5F"/>
    <a:srgbClr val="006600"/>
    <a:srgbClr val="FFCC00"/>
    <a:srgbClr val="CDCDCE"/>
    <a:srgbClr val="7C9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7074" autoAdjust="0"/>
  </p:normalViewPr>
  <p:slideViewPr>
    <p:cSldViewPr>
      <p:cViewPr varScale="1">
        <p:scale>
          <a:sx n="129" d="100"/>
          <a:sy n="129" d="100"/>
        </p:scale>
        <p:origin x="115" y="77"/>
      </p:cViewPr>
      <p:guideLst>
        <p:guide orient="horz" pos="2160"/>
        <p:guide pos="2880"/>
      </p:guideLst>
    </p:cSldViewPr>
  </p:slideViewPr>
  <p:outlineViewPr>
    <p:cViewPr>
      <p:scale>
        <a:sx n="33" d="100"/>
        <a:sy n="33" d="100"/>
      </p:scale>
      <p:origin x="0" y="111989"/>
    </p:cViewPr>
  </p:outlineViewPr>
  <p:notesTextViewPr>
    <p:cViewPr>
      <p:scale>
        <a:sx n="100" d="100"/>
        <a:sy n="100" d="100"/>
      </p:scale>
      <p:origin x="0" y="0"/>
    </p:cViewPr>
  </p:notesTextViewPr>
  <p:sorterViewPr>
    <p:cViewPr>
      <p:scale>
        <a:sx n="66" d="100"/>
        <a:sy n="66" d="100"/>
      </p:scale>
      <p:origin x="0" y="10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3"/>
            <a:ext cx="3045273" cy="464814"/>
          </a:xfrm>
          <a:prstGeom prst="rect">
            <a:avLst/>
          </a:prstGeom>
          <a:noFill/>
          <a:ln w="9525">
            <a:noFill/>
            <a:miter lim="800000"/>
            <a:headEnd/>
            <a:tailEnd/>
          </a:ln>
          <a:effectLst/>
        </p:spPr>
        <p:txBody>
          <a:bodyPr vert="horz" wrap="square" lIns="93046" tIns="46523" rIns="93046" bIns="46523" numCol="1" anchor="t" anchorCtr="0" compatLnSpc="1">
            <a:prstTxWarp prst="textNoShape">
              <a:avLst/>
            </a:prstTxWarp>
          </a:bodyPr>
          <a:lstStyle>
            <a:lvl1pPr defTabSz="927259">
              <a:defRPr sz="1200"/>
            </a:lvl1pPr>
          </a:lstStyle>
          <a:p>
            <a:pPr>
              <a:defRPr/>
            </a:pPr>
            <a:endParaRPr lang="en-US" dirty="0"/>
          </a:p>
        </p:txBody>
      </p:sp>
      <p:sp>
        <p:nvSpPr>
          <p:cNvPr id="4099" name="Rectangle 3"/>
          <p:cNvSpPr>
            <a:spLocks noGrp="1" noChangeArrowheads="1"/>
          </p:cNvSpPr>
          <p:nvPr>
            <p:ph type="dt" sz="quarter" idx="1"/>
          </p:nvPr>
        </p:nvSpPr>
        <p:spPr bwMode="auto">
          <a:xfrm>
            <a:off x="3977834" y="3"/>
            <a:ext cx="3045273" cy="464814"/>
          </a:xfrm>
          <a:prstGeom prst="rect">
            <a:avLst/>
          </a:prstGeom>
          <a:noFill/>
          <a:ln w="9525">
            <a:noFill/>
            <a:miter lim="800000"/>
            <a:headEnd/>
            <a:tailEnd/>
          </a:ln>
          <a:effectLst/>
        </p:spPr>
        <p:txBody>
          <a:bodyPr vert="horz" wrap="square" lIns="93046" tIns="46523" rIns="93046" bIns="46523" numCol="1" anchor="t" anchorCtr="0" compatLnSpc="1">
            <a:prstTxWarp prst="textNoShape">
              <a:avLst/>
            </a:prstTxWarp>
          </a:bodyPr>
          <a:lstStyle>
            <a:lvl1pPr algn="r" defTabSz="927259">
              <a:defRPr sz="1200"/>
            </a:lvl1pPr>
          </a:lstStyle>
          <a:p>
            <a:pPr>
              <a:defRPr/>
            </a:pPr>
            <a:endParaRPr lang="en-US" dirty="0"/>
          </a:p>
        </p:txBody>
      </p:sp>
      <p:sp>
        <p:nvSpPr>
          <p:cNvPr id="4100" name="Rectangle 4"/>
          <p:cNvSpPr>
            <a:spLocks noGrp="1" noChangeArrowheads="1"/>
          </p:cNvSpPr>
          <p:nvPr>
            <p:ph type="ftr" sz="quarter" idx="2"/>
          </p:nvPr>
        </p:nvSpPr>
        <p:spPr bwMode="auto">
          <a:xfrm>
            <a:off x="5" y="8844294"/>
            <a:ext cx="3045273" cy="464814"/>
          </a:xfrm>
          <a:prstGeom prst="rect">
            <a:avLst/>
          </a:prstGeom>
          <a:noFill/>
          <a:ln w="9525">
            <a:noFill/>
            <a:miter lim="800000"/>
            <a:headEnd/>
            <a:tailEnd/>
          </a:ln>
          <a:effectLst/>
        </p:spPr>
        <p:txBody>
          <a:bodyPr vert="horz" wrap="square" lIns="93046" tIns="46523" rIns="93046" bIns="46523" numCol="1" anchor="b" anchorCtr="0" compatLnSpc="1">
            <a:prstTxWarp prst="textNoShape">
              <a:avLst/>
            </a:prstTxWarp>
          </a:bodyPr>
          <a:lstStyle>
            <a:lvl1pPr defTabSz="927259">
              <a:defRPr sz="1200"/>
            </a:lvl1pPr>
          </a:lstStyle>
          <a:p>
            <a:pPr>
              <a:defRPr/>
            </a:pPr>
            <a:endParaRPr lang="en-US" dirty="0"/>
          </a:p>
        </p:txBody>
      </p:sp>
      <p:sp>
        <p:nvSpPr>
          <p:cNvPr id="4101" name="Rectangle 5"/>
          <p:cNvSpPr>
            <a:spLocks noGrp="1" noChangeArrowheads="1"/>
          </p:cNvSpPr>
          <p:nvPr>
            <p:ph type="sldNum" sz="quarter" idx="3"/>
          </p:nvPr>
        </p:nvSpPr>
        <p:spPr bwMode="auto">
          <a:xfrm>
            <a:off x="3977834" y="8844294"/>
            <a:ext cx="3045273" cy="464814"/>
          </a:xfrm>
          <a:prstGeom prst="rect">
            <a:avLst/>
          </a:prstGeom>
          <a:noFill/>
          <a:ln w="9525">
            <a:noFill/>
            <a:miter lim="800000"/>
            <a:headEnd/>
            <a:tailEnd/>
          </a:ln>
          <a:effectLst/>
        </p:spPr>
        <p:txBody>
          <a:bodyPr vert="horz" wrap="square" lIns="93046" tIns="46523" rIns="93046" bIns="46523" numCol="1" anchor="b" anchorCtr="0" compatLnSpc="1">
            <a:prstTxWarp prst="textNoShape">
              <a:avLst/>
            </a:prstTxWarp>
          </a:bodyPr>
          <a:lstStyle>
            <a:lvl1pPr algn="r" defTabSz="927259">
              <a:defRPr sz="1200"/>
            </a:lvl1pPr>
          </a:lstStyle>
          <a:p>
            <a:pPr>
              <a:defRPr/>
            </a:pPr>
            <a:fld id="{CFA841F4-D1E5-4DE4-A5DE-7841D3340BC4}" type="slidenum">
              <a:rPr lang="en-US"/>
              <a:pPr>
                <a:defRPr/>
              </a:pPr>
              <a:t>‹#›</a:t>
            </a:fld>
            <a:endParaRPr lang="en-US" dirty="0"/>
          </a:p>
        </p:txBody>
      </p:sp>
    </p:spTree>
    <p:extLst>
      <p:ext uri="{BB962C8B-B14F-4D97-AF65-F5344CB8AC3E}">
        <p14:creationId xmlns:p14="http://schemas.microsoft.com/office/powerpoint/2010/main" val="825184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 y="3"/>
            <a:ext cx="3045273" cy="464814"/>
          </a:xfrm>
          <a:prstGeom prst="rect">
            <a:avLst/>
          </a:prstGeom>
          <a:noFill/>
          <a:ln w="9525">
            <a:noFill/>
            <a:miter lim="800000"/>
            <a:headEnd/>
            <a:tailEnd/>
          </a:ln>
          <a:effectLst/>
        </p:spPr>
        <p:txBody>
          <a:bodyPr vert="horz" wrap="square" lIns="93046" tIns="46523" rIns="93046" bIns="46523" numCol="1" anchor="t" anchorCtr="0" compatLnSpc="1">
            <a:prstTxWarp prst="textNoShape">
              <a:avLst/>
            </a:prstTxWarp>
          </a:bodyPr>
          <a:lstStyle>
            <a:lvl1pPr defTabSz="927259">
              <a:defRPr sz="1200"/>
            </a:lvl1pPr>
          </a:lstStyle>
          <a:p>
            <a:pPr>
              <a:defRPr/>
            </a:pPr>
            <a:endParaRPr lang="en-US" dirty="0"/>
          </a:p>
        </p:txBody>
      </p:sp>
      <p:sp>
        <p:nvSpPr>
          <p:cNvPr id="3075" name="Rectangle 3"/>
          <p:cNvSpPr>
            <a:spLocks noGrp="1" noChangeArrowheads="1"/>
          </p:cNvSpPr>
          <p:nvPr>
            <p:ph type="dt" idx="1"/>
          </p:nvPr>
        </p:nvSpPr>
        <p:spPr bwMode="auto">
          <a:xfrm>
            <a:off x="3977834" y="3"/>
            <a:ext cx="3045273" cy="464814"/>
          </a:xfrm>
          <a:prstGeom prst="rect">
            <a:avLst/>
          </a:prstGeom>
          <a:noFill/>
          <a:ln w="9525">
            <a:noFill/>
            <a:miter lim="800000"/>
            <a:headEnd/>
            <a:tailEnd/>
          </a:ln>
          <a:effectLst/>
        </p:spPr>
        <p:txBody>
          <a:bodyPr vert="horz" wrap="square" lIns="93046" tIns="46523" rIns="93046" bIns="46523" numCol="1" anchor="t" anchorCtr="0" compatLnSpc="1">
            <a:prstTxWarp prst="textNoShape">
              <a:avLst/>
            </a:prstTxWarp>
          </a:bodyPr>
          <a:lstStyle>
            <a:lvl1pPr algn="r" defTabSz="927259">
              <a:defRPr sz="1200"/>
            </a:lvl1pPr>
          </a:lstStyle>
          <a:p>
            <a:pPr>
              <a:defRPr/>
            </a:pPr>
            <a:endParaRPr lang="en-US" dirty="0"/>
          </a:p>
        </p:txBody>
      </p:sp>
      <p:sp>
        <p:nvSpPr>
          <p:cNvPr id="68612" name="Rectangle 4"/>
          <p:cNvSpPr>
            <a:spLocks noGrp="1" noRot="1" noChangeAspect="1" noChangeArrowheads="1" noTextEdit="1"/>
          </p:cNvSpPr>
          <p:nvPr>
            <p:ph type="sldImg" idx="2"/>
          </p:nvPr>
        </p:nvSpPr>
        <p:spPr bwMode="auto">
          <a:xfrm>
            <a:off x="1189038" y="700088"/>
            <a:ext cx="4648200" cy="3486150"/>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35770" y="4420548"/>
            <a:ext cx="5151560" cy="4189736"/>
          </a:xfrm>
          <a:prstGeom prst="rect">
            <a:avLst/>
          </a:prstGeom>
          <a:noFill/>
          <a:ln w="9525">
            <a:noFill/>
            <a:miter lim="800000"/>
            <a:headEnd/>
            <a:tailEnd/>
          </a:ln>
          <a:effectLst/>
        </p:spPr>
        <p:txBody>
          <a:bodyPr vert="horz" wrap="square" lIns="93046" tIns="46523" rIns="93046" bIns="465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5" y="8844294"/>
            <a:ext cx="3045273" cy="464814"/>
          </a:xfrm>
          <a:prstGeom prst="rect">
            <a:avLst/>
          </a:prstGeom>
          <a:noFill/>
          <a:ln w="9525">
            <a:noFill/>
            <a:miter lim="800000"/>
            <a:headEnd/>
            <a:tailEnd/>
          </a:ln>
          <a:effectLst/>
        </p:spPr>
        <p:txBody>
          <a:bodyPr vert="horz" wrap="square" lIns="93046" tIns="46523" rIns="93046" bIns="46523" numCol="1" anchor="b" anchorCtr="0" compatLnSpc="1">
            <a:prstTxWarp prst="textNoShape">
              <a:avLst/>
            </a:prstTxWarp>
          </a:bodyPr>
          <a:lstStyle>
            <a:lvl1pPr defTabSz="927259">
              <a:defRPr sz="1200"/>
            </a:lvl1pPr>
          </a:lstStyle>
          <a:p>
            <a:pPr>
              <a:defRPr/>
            </a:pPr>
            <a:endParaRPr lang="en-US" dirty="0"/>
          </a:p>
        </p:txBody>
      </p:sp>
      <p:sp>
        <p:nvSpPr>
          <p:cNvPr id="3079" name="Rectangle 7"/>
          <p:cNvSpPr>
            <a:spLocks noGrp="1" noChangeArrowheads="1"/>
          </p:cNvSpPr>
          <p:nvPr>
            <p:ph type="sldNum" sz="quarter" idx="5"/>
          </p:nvPr>
        </p:nvSpPr>
        <p:spPr bwMode="auto">
          <a:xfrm>
            <a:off x="3977834" y="8844294"/>
            <a:ext cx="3045273" cy="464814"/>
          </a:xfrm>
          <a:prstGeom prst="rect">
            <a:avLst/>
          </a:prstGeom>
          <a:noFill/>
          <a:ln w="9525">
            <a:noFill/>
            <a:miter lim="800000"/>
            <a:headEnd/>
            <a:tailEnd/>
          </a:ln>
          <a:effectLst/>
        </p:spPr>
        <p:txBody>
          <a:bodyPr vert="horz" wrap="square" lIns="93046" tIns="46523" rIns="93046" bIns="46523" numCol="1" anchor="b" anchorCtr="0" compatLnSpc="1">
            <a:prstTxWarp prst="textNoShape">
              <a:avLst/>
            </a:prstTxWarp>
          </a:bodyPr>
          <a:lstStyle>
            <a:lvl1pPr algn="r" defTabSz="927259">
              <a:defRPr sz="1200"/>
            </a:lvl1pPr>
          </a:lstStyle>
          <a:p>
            <a:pPr>
              <a:defRPr/>
            </a:pPr>
            <a:fld id="{56278827-AD8C-40CC-905E-13D93F50F96B}" type="slidenum">
              <a:rPr lang="en-US"/>
              <a:pPr>
                <a:defRPr/>
              </a:pPr>
              <a:t>‹#›</a:t>
            </a:fld>
            <a:endParaRPr lang="en-US" dirty="0"/>
          </a:p>
        </p:txBody>
      </p:sp>
    </p:spTree>
    <p:extLst>
      <p:ext uri="{BB962C8B-B14F-4D97-AF65-F5344CB8AC3E}">
        <p14:creationId xmlns:p14="http://schemas.microsoft.com/office/powerpoint/2010/main" val="142966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6C9230C-94FD-46F6-AB94-8972EF98588B}" type="slidenum">
              <a:rPr lang="en-US" smtClean="0"/>
              <a:pPr/>
              <a:t>0</a:t>
            </a:fld>
            <a:endParaRPr lang="en-US" dirty="0" smtClean="0"/>
          </a:p>
        </p:txBody>
      </p:sp>
      <p:sp>
        <p:nvSpPr>
          <p:cNvPr id="69635" name="Rectangle 2"/>
          <p:cNvSpPr>
            <a:spLocks noGrp="1" noRot="1" noChangeAspect="1" noChangeArrowheads="1" noTextEdit="1"/>
          </p:cNvSpPr>
          <p:nvPr>
            <p:ph type="sldImg"/>
          </p:nvPr>
        </p:nvSpPr>
        <p:spPr>
          <a:xfrm>
            <a:off x="1206500" y="728663"/>
            <a:ext cx="4610100" cy="3457575"/>
          </a:xfrm>
          <a:ln cap="flat">
            <a:solidFill>
              <a:schemeClr val="tx1"/>
            </a:solidFill>
          </a:ln>
        </p:spPr>
      </p:sp>
      <p:sp>
        <p:nvSpPr>
          <p:cNvPr id="69636" name="Rectangle 3"/>
          <p:cNvSpPr>
            <a:spLocks noGrp="1" noChangeArrowheads="1"/>
          </p:cNvSpPr>
          <p:nvPr>
            <p:ph type="body" idx="1"/>
          </p:nvPr>
        </p:nvSpPr>
        <p:spPr>
          <a:xfrm>
            <a:off x="935778" y="4420548"/>
            <a:ext cx="5149952" cy="4189736"/>
          </a:xfrm>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278827-AD8C-40CC-905E-13D93F50F96B}" type="slidenum">
              <a:rPr lang="en-US" smtClean="0"/>
              <a:pPr>
                <a:defRPr/>
              </a:pPr>
              <a:t>1</a:t>
            </a:fld>
            <a:endParaRPr lang="en-US" dirty="0"/>
          </a:p>
        </p:txBody>
      </p:sp>
    </p:spTree>
    <p:extLst>
      <p:ext uri="{BB962C8B-B14F-4D97-AF65-F5344CB8AC3E}">
        <p14:creationId xmlns:p14="http://schemas.microsoft.com/office/powerpoint/2010/main" val="87881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278827-AD8C-40CC-905E-13D93F50F96B}" type="slidenum">
              <a:rPr lang="en-US" smtClean="0"/>
              <a:pPr>
                <a:defRPr/>
              </a:pPr>
              <a:t>47</a:t>
            </a:fld>
            <a:endParaRPr lang="en-US" dirty="0"/>
          </a:p>
        </p:txBody>
      </p:sp>
    </p:spTree>
    <p:extLst>
      <p:ext uri="{BB962C8B-B14F-4D97-AF65-F5344CB8AC3E}">
        <p14:creationId xmlns:p14="http://schemas.microsoft.com/office/powerpoint/2010/main" val="115981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pPr defTabSz="901080"/>
            <a:fld id="{4F271DB5-6DB3-47CD-97F0-9F008078A0C9}" type="slidenum">
              <a:rPr lang="en-US" smtClean="0">
                <a:solidFill>
                  <a:prstClr val="black"/>
                </a:solidFill>
              </a:rPr>
              <a:pPr defTabSz="901080"/>
              <a:t>48</a:t>
            </a:fld>
            <a:endParaRPr lang="en-US" dirty="0" smtClean="0">
              <a:solidFill>
                <a:prstClr val="black"/>
              </a:solidFill>
            </a:endParaRPr>
          </a:p>
        </p:txBody>
      </p:sp>
      <p:sp>
        <p:nvSpPr>
          <p:cNvPr id="122883" name="Rectangle 2"/>
          <p:cNvSpPr>
            <a:spLocks noGrp="1" noRot="1" noChangeAspect="1" noChangeArrowheads="1" noTextEdit="1"/>
          </p:cNvSpPr>
          <p:nvPr>
            <p:ph type="sldImg"/>
          </p:nvPr>
        </p:nvSpPr>
        <p:spPr>
          <a:xfrm>
            <a:off x="1208088" y="731838"/>
            <a:ext cx="4610100" cy="3457575"/>
          </a:xfrm>
          <a:ln cap="flat">
            <a:solidFill>
              <a:schemeClr val="tx1"/>
            </a:solidFill>
          </a:ln>
        </p:spPr>
      </p:sp>
      <p:sp>
        <p:nvSpPr>
          <p:cNvPr id="122884" name="Rectangle 3"/>
          <p:cNvSpPr>
            <a:spLocks noGrp="1" noChangeArrowheads="1"/>
          </p:cNvSpPr>
          <p:nvPr>
            <p:ph type="body" idx="1"/>
          </p:nvPr>
        </p:nvSpPr>
        <p:spPr>
          <a:xfrm>
            <a:off x="933884" y="4422714"/>
            <a:ext cx="5153769" cy="4189253"/>
          </a:xfrm>
          <a:noFill/>
          <a:ln/>
        </p:spPr>
        <p:txBody>
          <a:bodyPr lIns="93945" tIns="46972" rIns="93945" bIns="46972"/>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S - Title and Divider Slide">
    <p:bg>
      <p:bgPr>
        <a:solidFill>
          <a:srgbClr val="E6E6E6"/>
        </a:solidFill>
        <a:effectLst/>
      </p:bgPr>
    </p:bg>
    <p:spTree>
      <p:nvGrpSpPr>
        <p:cNvPr id="1" name=""/>
        <p:cNvGrpSpPr/>
        <p:nvPr/>
      </p:nvGrpSpPr>
      <p:grpSpPr>
        <a:xfrm>
          <a:off x="0" y="0"/>
          <a:ext cx="0" cy="0"/>
          <a:chOff x="0" y="0"/>
          <a:chExt cx="0" cy="0"/>
        </a:xfrm>
      </p:grpSpPr>
      <p:pic>
        <p:nvPicPr>
          <p:cNvPr id="8" name="Picture 7" descr="TitleSlide-bottomGradient.png"/>
          <p:cNvPicPr>
            <a:picLocks noChangeAspect="1"/>
          </p:cNvPicPr>
          <p:nvPr userDrawn="1"/>
        </p:nvPicPr>
        <p:blipFill>
          <a:blip r:embed="rId2" cstate="print"/>
          <a:stretch>
            <a:fillRect/>
          </a:stretch>
        </p:blipFill>
        <p:spPr>
          <a:xfrm>
            <a:off x="0" y="5456039"/>
            <a:ext cx="9144000" cy="1401961"/>
          </a:xfrm>
          <a:prstGeom prst="rect">
            <a:avLst/>
          </a:prstGeom>
        </p:spPr>
      </p:pic>
      <p:sp>
        <p:nvSpPr>
          <p:cNvPr id="2" name="Title 1"/>
          <p:cNvSpPr>
            <a:spLocks noGrp="1"/>
          </p:cNvSpPr>
          <p:nvPr>
            <p:ph type="ctrTitle"/>
          </p:nvPr>
        </p:nvSpPr>
        <p:spPr>
          <a:xfrm>
            <a:off x="454023" y="5456039"/>
            <a:ext cx="8313739" cy="1401961"/>
          </a:xfrm>
        </p:spPr>
        <p:txBody>
          <a:bodyPr anchor="ctr"/>
          <a:lstStyle>
            <a:lvl1pPr>
              <a:defRPr sz="2250">
                <a:solidFill>
                  <a:schemeClr val="bg1"/>
                </a:solidFill>
              </a:defRPr>
            </a:lvl1pPr>
          </a:lstStyle>
          <a:p>
            <a:r>
              <a:rPr lang="en-US" dirty="0" smtClean="0"/>
              <a:t>Click to edit Master title style</a:t>
            </a:r>
            <a:endParaRPr lang="en-US" dirty="0"/>
          </a:p>
        </p:txBody>
      </p:sp>
      <p:cxnSp>
        <p:nvCxnSpPr>
          <p:cNvPr id="10" name="Straight Connector 9"/>
          <p:cNvCxnSpPr/>
          <p:nvPr userDrawn="1"/>
        </p:nvCxnSpPr>
        <p:spPr>
          <a:xfrm>
            <a:off x="454024" y="1344613"/>
            <a:ext cx="8311896" cy="0"/>
          </a:xfrm>
          <a:prstGeom prst="line">
            <a:avLst/>
          </a:prstGeom>
          <a:ln w="3175">
            <a:solidFill>
              <a:srgbClr val="4F4C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43538" y="1543048"/>
            <a:ext cx="3322382" cy="276999"/>
          </a:xfrm>
          <a:prstGeom prst="rect">
            <a:avLst/>
          </a:prstGeom>
          <a:noFill/>
        </p:spPr>
        <p:txBody>
          <a:bodyPr wrap="square" lIns="0" tIns="0" rIns="0" bIns="0" rtlCol="0">
            <a:noAutofit/>
          </a:bodyPr>
          <a:lstStyle/>
          <a:p>
            <a:pPr algn="r"/>
            <a:r>
              <a:rPr lang="en-US" sz="1750" dirty="0" smtClean="0">
                <a:latin typeface="+mj-lt"/>
              </a:rPr>
              <a:t>Privat</a:t>
            </a:r>
            <a:r>
              <a:rPr lang="en-US" sz="1750" baseline="0" dirty="0" smtClean="0">
                <a:latin typeface="+mj-lt"/>
              </a:rPr>
              <a:t>e Wealth Management</a:t>
            </a:r>
            <a:endParaRPr lang="en-US" sz="1750" dirty="0">
              <a:latin typeface="+mj-lt"/>
            </a:endParaRPr>
          </a:p>
        </p:txBody>
      </p:sp>
      <p:pic>
        <p:nvPicPr>
          <p:cNvPr id="12" name="Picture 11" descr="goldman_sachs_logo1_2_.png"/>
          <p:cNvPicPr>
            <a:picLocks noChangeAspect="1"/>
          </p:cNvPicPr>
          <p:nvPr userDrawn="1"/>
        </p:nvPicPr>
        <p:blipFill>
          <a:blip r:embed="rId3" cstate="print"/>
          <a:stretch>
            <a:fillRect/>
          </a:stretch>
        </p:blipFill>
        <p:spPr>
          <a:xfrm>
            <a:off x="8057470" y="246063"/>
            <a:ext cx="710293" cy="685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S - 1/3 2/3 with 1 Right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75865"/>
            <a:ext cx="6043613" cy="4339198"/>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S - 1/3 2/3 with 2 Right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2" name="Text Placeholder 6"/>
          <p:cNvSpPr>
            <a:spLocks noGrp="1"/>
          </p:cNvSpPr>
          <p:nvPr>
            <p:ph type="body" sz="quarter" idx="15" hasCustomPrompt="1"/>
          </p:nvPr>
        </p:nvSpPr>
        <p:spPr>
          <a:xfrm>
            <a:off x="2921000" y="4046751"/>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75865"/>
            <a:ext cx="6043613" cy="1829360"/>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5"/>
          <p:cNvSpPr>
            <a:spLocks noGrp="1"/>
          </p:cNvSpPr>
          <p:nvPr>
            <p:ph sz="quarter" idx="19"/>
          </p:nvPr>
        </p:nvSpPr>
        <p:spPr>
          <a:xfrm>
            <a:off x="2921000" y="4385703"/>
            <a:ext cx="6043613" cy="1829360"/>
          </a:xfrm>
        </p:spPr>
        <p:txBody>
          <a:bodyPr lIns="45720" tIns="45720" rIns="4572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S - 1/3 2/3 with 3 Right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2" name="Text Placeholder 6"/>
          <p:cNvSpPr>
            <a:spLocks noGrp="1"/>
          </p:cNvSpPr>
          <p:nvPr>
            <p:ph type="body" sz="quarter" idx="15" hasCustomPrompt="1"/>
          </p:nvPr>
        </p:nvSpPr>
        <p:spPr>
          <a:xfrm>
            <a:off x="2921000" y="3097333"/>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82587"/>
            <a:ext cx="6040438" cy="1214745"/>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5"/>
          <p:cNvSpPr>
            <a:spLocks noGrp="1"/>
          </p:cNvSpPr>
          <p:nvPr>
            <p:ph sz="quarter" idx="19"/>
          </p:nvPr>
        </p:nvSpPr>
        <p:spPr>
          <a:xfrm>
            <a:off x="2921000" y="3443007"/>
            <a:ext cx="6040438" cy="1214745"/>
          </a:xfrm>
        </p:spPr>
        <p:txBody>
          <a:bodyPr lIns="45720" tIns="45720" rIns="4572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6"/>
          <p:cNvSpPr>
            <a:spLocks noGrp="1"/>
          </p:cNvSpPr>
          <p:nvPr>
            <p:ph type="body" sz="quarter" idx="20" hasCustomPrompt="1"/>
          </p:nvPr>
        </p:nvSpPr>
        <p:spPr>
          <a:xfrm>
            <a:off x="2921000" y="4657753"/>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4" name="Content Placeholder 15"/>
          <p:cNvSpPr>
            <a:spLocks noGrp="1"/>
          </p:cNvSpPr>
          <p:nvPr>
            <p:ph sz="quarter" idx="21"/>
          </p:nvPr>
        </p:nvSpPr>
        <p:spPr>
          <a:xfrm>
            <a:off x="2921000" y="5003311"/>
            <a:ext cx="6040438" cy="1211752"/>
          </a:xfrm>
        </p:spPr>
        <p:txBody>
          <a:bodyPr lIns="45720" tIns="45720" rIns="4572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S - 1/3 2/3 with 4 Right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2" name="Text Placeholder 6"/>
          <p:cNvSpPr>
            <a:spLocks noGrp="1"/>
          </p:cNvSpPr>
          <p:nvPr>
            <p:ph type="body" sz="quarter" idx="15" hasCustomPrompt="1"/>
          </p:nvPr>
        </p:nvSpPr>
        <p:spPr>
          <a:xfrm>
            <a:off x="2921000" y="2687738"/>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82588"/>
            <a:ext cx="6040438" cy="805150"/>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7" name="Content Placeholder 15"/>
          <p:cNvSpPr>
            <a:spLocks noGrp="1"/>
          </p:cNvSpPr>
          <p:nvPr>
            <p:ph sz="quarter" idx="19"/>
          </p:nvPr>
        </p:nvSpPr>
        <p:spPr>
          <a:xfrm>
            <a:off x="2921000" y="3033413"/>
            <a:ext cx="6040438" cy="805150"/>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ext Placeholder 6"/>
          <p:cNvSpPr>
            <a:spLocks noGrp="1"/>
          </p:cNvSpPr>
          <p:nvPr>
            <p:ph type="body" sz="quarter" idx="20" hasCustomPrompt="1"/>
          </p:nvPr>
        </p:nvSpPr>
        <p:spPr>
          <a:xfrm>
            <a:off x="2921000" y="3852205"/>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4" name="Content Placeholder 15"/>
          <p:cNvSpPr>
            <a:spLocks noGrp="1"/>
          </p:cNvSpPr>
          <p:nvPr>
            <p:ph sz="quarter" idx="21"/>
          </p:nvPr>
        </p:nvSpPr>
        <p:spPr>
          <a:xfrm>
            <a:off x="2921000" y="4197762"/>
            <a:ext cx="6040438" cy="803166"/>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4" name="Text Placeholder 6"/>
          <p:cNvSpPr>
            <a:spLocks noGrp="1"/>
          </p:cNvSpPr>
          <p:nvPr>
            <p:ph type="body" sz="quarter" idx="22" hasCustomPrompt="1"/>
          </p:nvPr>
        </p:nvSpPr>
        <p:spPr>
          <a:xfrm>
            <a:off x="2921000" y="5000928"/>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25" name="Content Placeholder 15"/>
          <p:cNvSpPr>
            <a:spLocks noGrp="1"/>
          </p:cNvSpPr>
          <p:nvPr>
            <p:ph sz="quarter" idx="23"/>
          </p:nvPr>
        </p:nvSpPr>
        <p:spPr>
          <a:xfrm>
            <a:off x="2921000" y="5346485"/>
            <a:ext cx="6040438" cy="803166"/>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S - 1/3 2/3 with 5 Right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2" name="Text Placeholder 6"/>
          <p:cNvSpPr>
            <a:spLocks noGrp="1"/>
          </p:cNvSpPr>
          <p:nvPr>
            <p:ph type="body" sz="quarter" idx="15" hasCustomPrompt="1"/>
          </p:nvPr>
        </p:nvSpPr>
        <p:spPr>
          <a:xfrm>
            <a:off x="2921000" y="2471629"/>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82588"/>
            <a:ext cx="6040438" cy="589041"/>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7" name="Content Placeholder 15"/>
          <p:cNvSpPr>
            <a:spLocks noGrp="1"/>
          </p:cNvSpPr>
          <p:nvPr>
            <p:ph sz="quarter" idx="19"/>
          </p:nvPr>
        </p:nvSpPr>
        <p:spPr>
          <a:xfrm>
            <a:off x="2921000" y="2817304"/>
            <a:ext cx="6040438" cy="589041"/>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3" name="Text Placeholder 6"/>
          <p:cNvSpPr>
            <a:spLocks noGrp="1"/>
          </p:cNvSpPr>
          <p:nvPr>
            <p:ph type="body" sz="quarter" idx="20" hasCustomPrompt="1"/>
          </p:nvPr>
        </p:nvSpPr>
        <p:spPr>
          <a:xfrm>
            <a:off x="2921000" y="3406345"/>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4" name="Content Placeholder 15"/>
          <p:cNvSpPr>
            <a:spLocks noGrp="1"/>
          </p:cNvSpPr>
          <p:nvPr>
            <p:ph sz="quarter" idx="21"/>
          </p:nvPr>
        </p:nvSpPr>
        <p:spPr>
          <a:xfrm>
            <a:off x="2921000" y="3751902"/>
            <a:ext cx="6040438" cy="587590"/>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4" name="Text Placeholder 6"/>
          <p:cNvSpPr>
            <a:spLocks noGrp="1"/>
          </p:cNvSpPr>
          <p:nvPr>
            <p:ph type="body" sz="quarter" idx="22" hasCustomPrompt="1"/>
          </p:nvPr>
        </p:nvSpPr>
        <p:spPr>
          <a:xfrm>
            <a:off x="2921000" y="4339492"/>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25" name="Content Placeholder 15"/>
          <p:cNvSpPr>
            <a:spLocks noGrp="1"/>
          </p:cNvSpPr>
          <p:nvPr>
            <p:ph sz="quarter" idx="23"/>
          </p:nvPr>
        </p:nvSpPr>
        <p:spPr>
          <a:xfrm>
            <a:off x="2921000" y="4685049"/>
            <a:ext cx="6040438" cy="587590"/>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8" name="Text Placeholder 6"/>
          <p:cNvSpPr>
            <a:spLocks noGrp="1"/>
          </p:cNvSpPr>
          <p:nvPr>
            <p:ph type="body" sz="quarter" idx="24" hasCustomPrompt="1"/>
          </p:nvPr>
        </p:nvSpPr>
        <p:spPr>
          <a:xfrm>
            <a:off x="2921000" y="5281916"/>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9" name="Content Placeholder 15"/>
          <p:cNvSpPr>
            <a:spLocks noGrp="1"/>
          </p:cNvSpPr>
          <p:nvPr>
            <p:ph sz="quarter" idx="25"/>
          </p:nvPr>
        </p:nvSpPr>
        <p:spPr>
          <a:xfrm>
            <a:off x="2921000" y="5627473"/>
            <a:ext cx="6040438" cy="587590"/>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264326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S - 2 Chart with Vertical Text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9" name="Chart Placeholder 8"/>
          <p:cNvSpPr>
            <a:spLocks noGrp="1"/>
          </p:cNvSpPr>
          <p:nvPr>
            <p:ph type="chart" sz="quarter" idx="14"/>
          </p:nvPr>
        </p:nvSpPr>
        <p:spPr>
          <a:xfrm>
            <a:off x="2921000" y="1889312"/>
            <a:ext cx="6043613" cy="1815700"/>
          </a:xfrm>
        </p:spPr>
        <p:txBody>
          <a:bodyPr lIns="45720" tIns="45720" rIns="45720" bIns="45720"/>
          <a:lstStyle/>
          <a:p>
            <a:endParaRPr lang="en-US" dirty="0"/>
          </a:p>
        </p:txBody>
      </p:sp>
      <p:sp>
        <p:nvSpPr>
          <p:cNvPr id="12" name="Text Placeholder 6"/>
          <p:cNvSpPr>
            <a:spLocks noGrp="1"/>
          </p:cNvSpPr>
          <p:nvPr>
            <p:ph type="body" sz="quarter" idx="15" hasCustomPrompt="1"/>
          </p:nvPr>
        </p:nvSpPr>
        <p:spPr>
          <a:xfrm>
            <a:off x="2921000" y="4046751"/>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3" name="Chart Placeholder 8"/>
          <p:cNvSpPr>
            <a:spLocks noGrp="1"/>
          </p:cNvSpPr>
          <p:nvPr>
            <p:ph type="chart" sz="quarter" idx="16"/>
          </p:nvPr>
        </p:nvSpPr>
        <p:spPr>
          <a:xfrm>
            <a:off x="2921000" y="4399363"/>
            <a:ext cx="6043613" cy="1815700"/>
          </a:xfrm>
        </p:spPr>
        <p:txBody>
          <a:bodyPr lIns="45720" tIns="45720" rIns="45720" bIns="45720"/>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S - 2 Chart with Horizont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7" name="Text Placeholder 6"/>
          <p:cNvSpPr>
            <a:spLocks noGrp="1"/>
          </p:cNvSpPr>
          <p:nvPr>
            <p:ph type="body" sz="quarter" idx="13" hasCustomPrompt="1"/>
          </p:nvPr>
        </p:nvSpPr>
        <p:spPr>
          <a:xfrm>
            <a:off x="177801" y="2554381"/>
            <a:ext cx="4305300"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9" name="Chart Placeholder 8"/>
          <p:cNvSpPr>
            <a:spLocks noGrp="1"/>
          </p:cNvSpPr>
          <p:nvPr>
            <p:ph type="chart" sz="quarter" idx="14"/>
          </p:nvPr>
        </p:nvSpPr>
        <p:spPr>
          <a:xfrm>
            <a:off x="177801" y="2984740"/>
            <a:ext cx="4305300" cy="3230323"/>
          </a:xfrm>
        </p:spPr>
        <p:txBody>
          <a:bodyPr lIns="45720" tIns="45720" rIns="45720" bIns="45720"/>
          <a:lstStyle>
            <a:lvl1pPr marL="0" indent="0">
              <a:buNone/>
              <a:defRPr/>
            </a:lvl1pPr>
          </a:lstStyle>
          <a:p>
            <a:endParaRPr lang="en-US" dirty="0"/>
          </a:p>
        </p:txBody>
      </p:sp>
      <p:sp>
        <p:nvSpPr>
          <p:cNvPr id="10" name="Text Placeholder 4"/>
          <p:cNvSpPr>
            <a:spLocks noGrp="1"/>
          </p:cNvSpPr>
          <p:nvPr>
            <p:ph type="body" sz="quarter" idx="11" hasCustomPrompt="1"/>
          </p:nvPr>
        </p:nvSpPr>
        <p:spPr>
          <a:xfrm>
            <a:off x="177800" y="1536701"/>
            <a:ext cx="8786813" cy="999766"/>
          </a:xfrm>
        </p:spPr>
        <p:txBody>
          <a:bodyPr lIns="45720" tIns="45720" rIns="45720" bIns="45720">
            <a:normAutofit/>
          </a:bodyPr>
          <a:lstStyle>
            <a:lvl1pPr marL="0" indent="0">
              <a:lnSpc>
                <a:spcPct val="110000"/>
              </a:lnSpc>
              <a:spcBef>
                <a:spcPts val="0"/>
              </a:spcBef>
              <a:spcAft>
                <a:spcPts val="6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11" name="Text Placeholder 6"/>
          <p:cNvSpPr>
            <a:spLocks noGrp="1"/>
          </p:cNvSpPr>
          <p:nvPr>
            <p:ph type="body" sz="quarter" idx="18" hasCustomPrompt="1"/>
          </p:nvPr>
        </p:nvSpPr>
        <p:spPr>
          <a:xfrm>
            <a:off x="4664075" y="2554381"/>
            <a:ext cx="430053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4" name="Chart Placeholder 8"/>
          <p:cNvSpPr>
            <a:spLocks noGrp="1"/>
          </p:cNvSpPr>
          <p:nvPr>
            <p:ph type="chart" sz="quarter" idx="19"/>
          </p:nvPr>
        </p:nvSpPr>
        <p:spPr>
          <a:xfrm>
            <a:off x="4664075" y="2984740"/>
            <a:ext cx="4300538" cy="3230323"/>
          </a:xfrm>
        </p:spPr>
        <p:txBody>
          <a:bodyPr lIns="45720" tIns="45720" rIns="45720" bIns="45720"/>
          <a:lstStyle>
            <a:lvl1pPr marL="0" indent="0">
              <a:buNone/>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S - Horizontal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4" name="Text Placeholder 4"/>
          <p:cNvSpPr>
            <a:spLocks noGrp="1"/>
          </p:cNvSpPr>
          <p:nvPr>
            <p:ph type="body" sz="quarter" idx="11" hasCustomPrompt="1"/>
          </p:nvPr>
        </p:nvSpPr>
        <p:spPr>
          <a:xfrm>
            <a:off x="177800" y="1536701"/>
            <a:ext cx="8786813" cy="999766"/>
          </a:xfrm>
        </p:spPr>
        <p:txBody>
          <a:bodyPr lIns="45720" tIns="45720" rIns="45720" bIns="45720">
            <a:normAutofit/>
          </a:bodyPr>
          <a:lstStyle>
            <a:lvl1pPr marL="0" indent="0">
              <a:lnSpc>
                <a:spcPct val="110000"/>
              </a:lnSpc>
              <a:spcBef>
                <a:spcPts val="0"/>
              </a:spcBef>
              <a:spcAft>
                <a:spcPts val="600"/>
              </a:spcAft>
              <a:buNone/>
              <a:defRPr sz="1400" b="0">
                <a:solidFill>
                  <a:schemeClr val="tx1"/>
                </a:solidFill>
                <a:latin typeface="Arial" panose="020B0604020202020204" pitchFamily="34" charset="0"/>
                <a:cs typeface="Arial" panose="020B0604020202020204" pitchFamily="34" charset="0"/>
              </a:defRPr>
            </a:lvl1pPr>
          </a:lstStyle>
          <a:p>
            <a:pPr lvl="0"/>
            <a:r>
              <a:rPr lang="en-US" dirty="0" smtClean="0"/>
              <a:t>Click to Add Text</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S - Horizontal Text Plu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4" name="Text Placeholder 4"/>
          <p:cNvSpPr>
            <a:spLocks noGrp="1"/>
          </p:cNvSpPr>
          <p:nvPr>
            <p:ph type="body" sz="quarter" idx="11" hasCustomPrompt="1"/>
          </p:nvPr>
        </p:nvSpPr>
        <p:spPr>
          <a:xfrm>
            <a:off x="177800" y="1536701"/>
            <a:ext cx="8786813" cy="922337"/>
          </a:xfrm>
        </p:spPr>
        <p:txBody>
          <a:bodyPr lIns="45720" tIns="45720" rIns="45720" bIns="45720">
            <a:normAutofit/>
          </a:bodyPr>
          <a:lstStyle>
            <a:lvl1pPr marL="0" indent="0">
              <a:lnSpc>
                <a:spcPct val="110000"/>
              </a:lnSpc>
              <a:spcBef>
                <a:spcPts val="0"/>
              </a:spcBef>
              <a:spcAft>
                <a:spcPts val="6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5" name="Text Placeholder 14"/>
          <p:cNvSpPr>
            <a:spLocks noGrp="1"/>
          </p:cNvSpPr>
          <p:nvPr>
            <p:ph type="body" sz="quarter" idx="17" hasCustomPrompt="1"/>
          </p:nvPr>
        </p:nvSpPr>
        <p:spPr>
          <a:xfrm>
            <a:off x="177800" y="6642556"/>
            <a:ext cx="8480425" cy="215444"/>
          </a:xfrm>
        </p:spPr>
        <p:txBody>
          <a:bodyPr lIns="0" tIns="45720" rIns="91440" bIns="45720" anchor="b" anchorCtr="0">
            <a:spAutoFit/>
          </a:bodyPr>
          <a:lstStyle>
            <a:lvl1pPr marL="0" indent="0">
              <a:buNone/>
              <a:defRPr sz="800" b="0"/>
            </a:lvl1pPr>
          </a:lstStyle>
          <a:p>
            <a:pPr lvl="0"/>
            <a:r>
              <a:rPr lang="en-US" dirty="0" smtClean="0"/>
              <a:t>Click to Add Footnote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S - Horizontal Text Plus Content with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7" name="Content Placeholder 6"/>
          <p:cNvSpPr>
            <a:spLocks noGrp="1" noChangeAspect="1"/>
          </p:cNvSpPr>
          <p:nvPr>
            <p:ph sz="quarter" idx="18"/>
          </p:nvPr>
        </p:nvSpPr>
        <p:spPr>
          <a:xfrm>
            <a:off x="177800" y="1295400"/>
            <a:ext cx="8786813" cy="3756025"/>
          </a:xfrm>
        </p:spPr>
        <p:txBody>
          <a:bodyPr lIns="45720" rIns="45720"/>
          <a:lstStyle>
            <a:lvl1pPr marL="227013" indent="-227013">
              <a:spcBef>
                <a:spcPts val="600"/>
              </a:spcBef>
              <a:spcAft>
                <a:spcPts val="600"/>
              </a:spcAft>
              <a:defRPr sz="1400"/>
            </a:lvl1pPr>
            <a:lvl2pPr marL="461963" indent="-238125">
              <a:spcBef>
                <a:spcPts val="600"/>
              </a:spcBef>
              <a:spcAft>
                <a:spcPts val="600"/>
              </a:spcAft>
              <a:defRPr sz="1200"/>
            </a:lvl2pPr>
            <a:lvl3pPr marL="687388" indent="-241300">
              <a:spcBef>
                <a:spcPts val="600"/>
              </a:spcBef>
              <a:spcAft>
                <a:spcPts val="600"/>
              </a:spcAft>
              <a:defRPr sz="1200"/>
            </a:lvl3pPr>
            <a:lvl4pPr marL="914400" indent="-230188">
              <a:spcBef>
                <a:spcPts val="600"/>
              </a:spcBef>
              <a:spcAft>
                <a:spcPts val="600"/>
              </a:spcAft>
              <a:defRPr sz="1200"/>
            </a:lvl4pPr>
            <a:lvl5pPr marL="1141413" indent="-227013">
              <a:spcBef>
                <a:spcPts val="600"/>
              </a:spcBef>
              <a:spcAft>
                <a:spcPts val="6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S - Bullet List/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b="0"/>
            </a:lvl1pPr>
          </a:lstStyle>
          <a:p>
            <a:fld id="{56C86053-8E1D-45DC-97EA-8DA88A041A52}" type="slidenum">
              <a:rPr lang="en-US" smtClean="0"/>
              <a:pPr/>
              <a:t>‹#›</a:t>
            </a:fld>
            <a:endParaRPr lang="en-US" dirty="0"/>
          </a:p>
        </p:txBody>
      </p:sp>
      <p:sp>
        <p:nvSpPr>
          <p:cNvPr id="5" name="Content Placeholder 4"/>
          <p:cNvSpPr>
            <a:spLocks noGrp="1"/>
          </p:cNvSpPr>
          <p:nvPr>
            <p:ph sz="quarter" idx="18"/>
          </p:nvPr>
        </p:nvSpPr>
        <p:spPr>
          <a:xfrm>
            <a:off x="177800" y="1447800"/>
            <a:ext cx="8783638" cy="4678363"/>
          </a:xfrm>
        </p:spPr>
        <p:txBody>
          <a:bodyPr/>
          <a:lstStyle>
            <a:lvl1pPr>
              <a:defRPr sz="1600"/>
            </a:lvl1pPr>
            <a:lvl2pPr marL="461963" indent="-238125">
              <a:defRPr sz="1400"/>
            </a:lvl2pPr>
            <a:lvl3pPr marL="687388" indent="-225425">
              <a:defRPr sz="1200"/>
            </a:lvl3pPr>
            <a:lvl4pPr marL="914400" indent="-230188">
              <a:defRPr sz="1200"/>
            </a:lvl4pPr>
            <a:lvl5pPr marL="1141413" indent="-227013">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S - Horizontal Text Plus Side-by-Side Content with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56C86053-8E1D-45DC-97EA-8DA88A041A52}" type="slidenum">
              <a:rPr lang="en-US" smtClean="0"/>
              <a:pPr/>
              <a:t>‹#›</a:t>
            </a:fld>
            <a:endParaRPr lang="en-US" dirty="0"/>
          </a:p>
        </p:txBody>
      </p:sp>
      <p:sp>
        <p:nvSpPr>
          <p:cNvPr id="4" name="Text Placeholder 4"/>
          <p:cNvSpPr>
            <a:spLocks noGrp="1"/>
          </p:cNvSpPr>
          <p:nvPr>
            <p:ph type="body" sz="quarter" idx="11" hasCustomPrompt="1"/>
          </p:nvPr>
        </p:nvSpPr>
        <p:spPr>
          <a:xfrm>
            <a:off x="177800" y="1536701"/>
            <a:ext cx="8786813" cy="507759"/>
          </a:xfrm>
        </p:spPr>
        <p:txBody>
          <a:bodyPr lIns="45720" rIns="45720">
            <a:normAutofit/>
          </a:bodyPr>
          <a:lstStyle>
            <a:lvl1pPr marL="0" indent="0">
              <a:lnSpc>
                <a:spcPct val="110000"/>
              </a:lnSpc>
              <a:spcBef>
                <a:spcPts val="0"/>
              </a:spcBef>
              <a:spcAft>
                <a:spcPts val="6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Content Placeholder 6"/>
          <p:cNvSpPr>
            <a:spLocks noGrp="1"/>
          </p:cNvSpPr>
          <p:nvPr>
            <p:ph sz="quarter" idx="18"/>
          </p:nvPr>
        </p:nvSpPr>
        <p:spPr>
          <a:xfrm>
            <a:off x="177801" y="2467155"/>
            <a:ext cx="4305300" cy="3747908"/>
          </a:xfrm>
        </p:spPr>
        <p:txBody>
          <a:bodyPr lIns="45720" rIns="45720"/>
          <a:lstStyle>
            <a:lvl1pPr marL="227013" indent="-227013">
              <a:spcBef>
                <a:spcPts val="600"/>
              </a:spcBef>
              <a:spcAft>
                <a:spcPts val="600"/>
              </a:spcAft>
              <a:defRPr sz="1400"/>
            </a:lvl1pPr>
            <a:lvl2pPr marL="461963" indent="-238125">
              <a:spcBef>
                <a:spcPts val="600"/>
              </a:spcBef>
              <a:spcAft>
                <a:spcPts val="600"/>
              </a:spcAft>
              <a:defRPr sz="1200"/>
            </a:lvl2pPr>
            <a:lvl3pPr marL="687388" indent="-241300">
              <a:spcBef>
                <a:spcPts val="600"/>
              </a:spcBef>
              <a:spcAft>
                <a:spcPts val="600"/>
              </a:spcAft>
              <a:defRPr sz="1200"/>
            </a:lvl3pPr>
            <a:lvl4pPr marL="914400" indent="-230188">
              <a:spcBef>
                <a:spcPts val="600"/>
              </a:spcBef>
              <a:spcAft>
                <a:spcPts val="600"/>
              </a:spcAft>
              <a:defRPr sz="1200"/>
            </a:lvl4pPr>
            <a:lvl5pPr marL="1141413" indent="-227013">
              <a:spcBef>
                <a:spcPts val="600"/>
              </a:spcBef>
              <a:spcAft>
                <a:spcPts val="6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3" hasCustomPrompt="1"/>
          </p:nvPr>
        </p:nvSpPr>
        <p:spPr>
          <a:xfrm>
            <a:off x="177800" y="2044460"/>
            <a:ext cx="4303744" cy="298450"/>
          </a:xfrm>
          <a:solidFill>
            <a:schemeClr val="tx2"/>
          </a:solidFill>
        </p:spPr>
        <p:txBody>
          <a:bodyPr lIns="45720" tIns="45720" rIns="45720" bIns="45720" anchor="ctr" anchorCtr="0"/>
          <a:lstStyle>
            <a:lvl1pPr marL="0" indent="0">
              <a:lnSpc>
                <a:spcPct val="90000"/>
              </a:lnSpc>
              <a:spcBef>
                <a:spcPts val="0"/>
              </a:spcBef>
              <a:buNone/>
              <a:defRPr sz="1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9" name="Content Placeholder 6"/>
          <p:cNvSpPr>
            <a:spLocks noGrp="1"/>
          </p:cNvSpPr>
          <p:nvPr>
            <p:ph sz="quarter" idx="19"/>
          </p:nvPr>
        </p:nvSpPr>
        <p:spPr>
          <a:xfrm>
            <a:off x="4664076" y="2467155"/>
            <a:ext cx="4300537" cy="3747908"/>
          </a:xfrm>
        </p:spPr>
        <p:txBody>
          <a:bodyPr lIns="45720" rIns="45720"/>
          <a:lstStyle>
            <a:lvl1pPr marL="227013" indent="-227013">
              <a:spcBef>
                <a:spcPts val="600"/>
              </a:spcBef>
              <a:spcAft>
                <a:spcPts val="600"/>
              </a:spcAft>
              <a:defRPr sz="1400"/>
            </a:lvl1pPr>
            <a:lvl2pPr marL="461963" indent="-238125">
              <a:spcBef>
                <a:spcPts val="600"/>
              </a:spcBef>
              <a:spcAft>
                <a:spcPts val="600"/>
              </a:spcAft>
              <a:defRPr sz="1200"/>
            </a:lvl2pPr>
            <a:lvl3pPr marL="687388" indent="-241300">
              <a:spcBef>
                <a:spcPts val="600"/>
              </a:spcBef>
              <a:spcAft>
                <a:spcPts val="600"/>
              </a:spcAft>
              <a:defRPr sz="1200"/>
            </a:lvl3pPr>
            <a:lvl4pPr marL="914400" indent="-230188">
              <a:spcBef>
                <a:spcPts val="600"/>
              </a:spcBef>
              <a:spcAft>
                <a:spcPts val="600"/>
              </a:spcAft>
              <a:defRPr sz="1200"/>
            </a:lvl4pPr>
            <a:lvl5pPr marL="1141413" indent="-227013">
              <a:spcBef>
                <a:spcPts val="600"/>
              </a:spcBef>
              <a:spcAft>
                <a:spcPts val="6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6"/>
          <p:cNvSpPr>
            <a:spLocks noGrp="1"/>
          </p:cNvSpPr>
          <p:nvPr>
            <p:ph type="body" sz="quarter" idx="20" hasCustomPrompt="1"/>
          </p:nvPr>
        </p:nvSpPr>
        <p:spPr>
          <a:xfrm>
            <a:off x="4664075" y="2044460"/>
            <a:ext cx="4298983" cy="298450"/>
          </a:xfrm>
          <a:solidFill>
            <a:schemeClr val="tx2"/>
          </a:solidFill>
        </p:spPr>
        <p:txBody>
          <a:bodyPr lIns="45720" tIns="45720" rIns="45720" bIns="45720" anchor="ctr" anchorCtr="0"/>
          <a:lstStyle>
            <a:lvl1pPr marL="0" indent="0">
              <a:lnSpc>
                <a:spcPct val="90000"/>
              </a:lnSpc>
              <a:spcBef>
                <a:spcPts val="0"/>
              </a:spcBef>
              <a:buNone/>
              <a:defRPr sz="1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2F86540F-26CD-4CE3-8D09-4FDD033C4A48}" type="slidenum">
              <a:rPr lang="en-US"/>
              <a:pPr>
                <a:defRPr/>
              </a:pPr>
              <a:t>‹#›</a:t>
            </a:fld>
            <a:endParaRPr lang="en-US" dirty="0"/>
          </a:p>
        </p:txBody>
      </p:sp>
      <p:sp>
        <p:nvSpPr>
          <p:cNvPr id="5" name="Rectangle 8"/>
          <p:cNvSpPr>
            <a:spLocks noGrp="1" noChangeArrowheads="1"/>
          </p:cNvSpPr>
          <p:nvPr>
            <p:ph type="ftr" sz="quarter" idx="11"/>
          </p:nvPr>
        </p:nvSpPr>
        <p:spPr>
          <a:xfrm>
            <a:off x="304800" y="7239000"/>
            <a:ext cx="6400800" cy="228600"/>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a:xfrm>
            <a:off x="8742363" y="6553200"/>
            <a:ext cx="249237" cy="173038"/>
          </a:xfrm>
        </p:spPr>
        <p:txBody>
          <a:bodyPr/>
          <a:lstStyle>
            <a:lvl1pPr>
              <a:defRPr/>
            </a:lvl1pPr>
          </a:lstStyle>
          <a:p>
            <a:pPr>
              <a:defRPr/>
            </a:pPr>
            <a:fld id="{27ED945A-60C0-4D81-8977-861026CA2F53}" type="slidenum">
              <a:rPr lang="en-US"/>
              <a:pPr>
                <a:defRPr/>
              </a:pPr>
              <a:t>‹#›</a:t>
            </a:fld>
            <a:endParaRPr lang="en-US" dirty="0"/>
          </a:p>
        </p:txBody>
      </p:sp>
      <p:sp>
        <p:nvSpPr>
          <p:cNvPr id="4" name="Title 1"/>
          <p:cNvSpPr>
            <a:spLocks noGrp="1"/>
          </p:cNvSpPr>
          <p:nvPr>
            <p:ph type="title"/>
          </p:nvPr>
        </p:nvSpPr>
        <p:spPr>
          <a:xfrm>
            <a:off x="163278" y="144809"/>
            <a:ext cx="7108468" cy="570810"/>
          </a:xfrm>
        </p:spPr>
        <p:txBody>
          <a:bodyPr/>
          <a:lstStyle>
            <a:lvl1pPr>
              <a:defRPr sz="1600" b="1"/>
            </a:lvl1p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S - Title and Divider Slide">
    <p:bg>
      <p:bgPr>
        <a:solidFill>
          <a:srgbClr val="E6E6E6"/>
        </a:solidFill>
        <a:effectLst/>
      </p:bgPr>
    </p:bg>
    <p:spTree>
      <p:nvGrpSpPr>
        <p:cNvPr id="1" name=""/>
        <p:cNvGrpSpPr/>
        <p:nvPr/>
      </p:nvGrpSpPr>
      <p:grpSpPr>
        <a:xfrm>
          <a:off x="0" y="0"/>
          <a:ext cx="0" cy="0"/>
          <a:chOff x="0" y="0"/>
          <a:chExt cx="0" cy="0"/>
        </a:xfrm>
      </p:grpSpPr>
      <p:pic>
        <p:nvPicPr>
          <p:cNvPr id="8" name="Picture 7" descr="TitleSlide-bottomGradient.png"/>
          <p:cNvPicPr>
            <a:picLocks noChangeAspect="1"/>
          </p:cNvPicPr>
          <p:nvPr userDrawn="1"/>
        </p:nvPicPr>
        <p:blipFill>
          <a:blip r:embed="rId2" cstate="print"/>
          <a:stretch>
            <a:fillRect/>
          </a:stretch>
        </p:blipFill>
        <p:spPr>
          <a:xfrm>
            <a:off x="0" y="5456039"/>
            <a:ext cx="9144000" cy="1401961"/>
          </a:xfrm>
          <a:prstGeom prst="rect">
            <a:avLst/>
          </a:prstGeom>
        </p:spPr>
      </p:pic>
      <p:sp>
        <p:nvSpPr>
          <p:cNvPr id="2" name="Title 1"/>
          <p:cNvSpPr>
            <a:spLocks noGrp="1"/>
          </p:cNvSpPr>
          <p:nvPr>
            <p:ph type="ctrTitle"/>
          </p:nvPr>
        </p:nvSpPr>
        <p:spPr>
          <a:xfrm>
            <a:off x="454023" y="5456039"/>
            <a:ext cx="8313739" cy="1401961"/>
          </a:xfrm>
        </p:spPr>
        <p:txBody>
          <a:bodyPr anchor="ctr"/>
          <a:lstStyle>
            <a:lvl1pPr>
              <a:defRPr sz="2250">
                <a:solidFill>
                  <a:schemeClr val="bg1"/>
                </a:solidFill>
              </a:defRPr>
            </a:lvl1pPr>
          </a:lstStyle>
          <a:p>
            <a:r>
              <a:rPr lang="en-US" dirty="0" smtClean="0"/>
              <a:t>Click to edit Master title style</a:t>
            </a:r>
            <a:endParaRPr lang="en-US" dirty="0"/>
          </a:p>
        </p:txBody>
      </p:sp>
      <p:cxnSp>
        <p:nvCxnSpPr>
          <p:cNvPr id="10" name="Straight Connector 9"/>
          <p:cNvCxnSpPr/>
          <p:nvPr userDrawn="1"/>
        </p:nvCxnSpPr>
        <p:spPr>
          <a:xfrm>
            <a:off x="454024" y="1344613"/>
            <a:ext cx="8311896" cy="0"/>
          </a:xfrm>
          <a:prstGeom prst="line">
            <a:avLst/>
          </a:prstGeom>
          <a:ln w="3175">
            <a:solidFill>
              <a:srgbClr val="4F4C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443538" y="1543048"/>
            <a:ext cx="3322382" cy="276999"/>
          </a:xfrm>
          <a:prstGeom prst="rect">
            <a:avLst/>
          </a:prstGeom>
          <a:noFill/>
        </p:spPr>
        <p:txBody>
          <a:bodyPr wrap="square" lIns="0" tIns="0" rIns="0" bIns="0" rtlCol="0">
            <a:noAutofit/>
          </a:bodyPr>
          <a:lstStyle/>
          <a:p>
            <a:pPr algn="r"/>
            <a:r>
              <a:rPr lang="en-US" sz="1750" dirty="0" smtClean="0">
                <a:solidFill>
                  <a:prstClr val="black"/>
                </a:solidFill>
                <a:latin typeface="Times New Roman"/>
              </a:rPr>
              <a:t>Private Wealth Management</a:t>
            </a:r>
            <a:endParaRPr lang="en-US" sz="1750" dirty="0">
              <a:solidFill>
                <a:prstClr val="black"/>
              </a:solidFill>
              <a:latin typeface="Times New Roman"/>
            </a:endParaRPr>
          </a:p>
        </p:txBody>
      </p:sp>
      <p:pic>
        <p:nvPicPr>
          <p:cNvPr id="12" name="Picture 11" descr="goldman_sachs_logo1_2_.png"/>
          <p:cNvPicPr>
            <a:picLocks noChangeAspect="1"/>
          </p:cNvPicPr>
          <p:nvPr userDrawn="1"/>
        </p:nvPicPr>
        <p:blipFill>
          <a:blip r:embed="rId3" cstate="print"/>
          <a:stretch>
            <a:fillRect/>
          </a:stretch>
        </p:blipFill>
        <p:spPr>
          <a:xfrm>
            <a:off x="8057470" y="246063"/>
            <a:ext cx="710293" cy="685800"/>
          </a:xfrm>
          <a:prstGeom prst="rect">
            <a:avLst/>
          </a:prstGeom>
        </p:spPr>
      </p:pic>
    </p:spTree>
    <p:extLst>
      <p:ext uri="{BB962C8B-B14F-4D97-AF65-F5344CB8AC3E}">
        <p14:creationId xmlns:p14="http://schemas.microsoft.com/office/powerpoint/2010/main" val="2509855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S - Bullet List/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5" name="Content Placeholder 4"/>
          <p:cNvSpPr>
            <a:spLocks noGrp="1"/>
          </p:cNvSpPr>
          <p:nvPr>
            <p:ph sz="quarter" idx="18"/>
          </p:nvPr>
        </p:nvSpPr>
        <p:spPr>
          <a:xfrm>
            <a:off x="177800" y="1536700"/>
            <a:ext cx="8783638"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7799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S - T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5" name="Content Placeholder 4"/>
          <p:cNvSpPr>
            <a:spLocks noGrp="1"/>
          </p:cNvSpPr>
          <p:nvPr>
            <p:ph sz="quarter" idx="18"/>
          </p:nvPr>
        </p:nvSpPr>
        <p:spPr>
          <a:xfrm>
            <a:off x="177800" y="1536700"/>
            <a:ext cx="8783638" cy="4678363"/>
          </a:xfrm>
        </p:spPr>
        <p:txBody>
          <a:bodyPr/>
          <a:lstStyle>
            <a:lvl1pPr marL="285750" indent="-285750">
              <a:buClr>
                <a:schemeClr val="tx1"/>
              </a:buClr>
              <a:buFont typeface="+mj-lt"/>
              <a:buAutoNum type="romanUcPeriod"/>
              <a:defRPr sz="1400"/>
            </a:lvl1pPr>
            <a:lvl2pPr marL="628650" indent="-228600">
              <a:buFont typeface="+mj-lt"/>
              <a:buAutoNum type="alphaLcParenR"/>
              <a:defRPr sz="1200"/>
            </a:lvl2pPr>
            <a:lvl3pPr marL="857250" indent="-176213">
              <a:buClrTx/>
              <a:buFont typeface="+mj-lt"/>
              <a:buAutoNum type="romanLcPeriod"/>
              <a:defRPr sz="1200"/>
            </a:lvl3pPr>
            <a:lvl4pPr marL="857250" indent="-171450">
              <a:buClrTx/>
              <a:buFont typeface="+mj-lt"/>
              <a:buAutoNum type="romanLcPeriod"/>
              <a:defRPr sz="1200"/>
            </a:lvl4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05257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S - Side-by Side Content - No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10" name="Content Placeholder 9"/>
          <p:cNvSpPr>
            <a:spLocks noGrp="1"/>
          </p:cNvSpPr>
          <p:nvPr>
            <p:ph sz="quarter" idx="18"/>
          </p:nvPr>
        </p:nvSpPr>
        <p:spPr>
          <a:xfrm>
            <a:off x="177800" y="1536701"/>
            <a:ext cx="4305300" cy="467836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9"/>
          </p:nvPr>
        </p:nvSpPr>
        <p:spPr>
          <a:xfrm>
            <a:off x="4664075" y="1536701"/>
            <a:ext cx="4305300" cy="467836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7580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S - Side-bySide Content -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6" name="Text Placeholder 6"/>
          <p:cNvSpPr>
            <a:spLocks noGrp="1"/>
          </p:cNvSpPr>
          <p:nvPr>
            <p:ph type="body" sz="quarter" idx="13" hasCustomPrompt="1"/>
          </p:nvPr>
        </p:nvSpPr>
        <p:spPr>
          <a:xfrm>
            <a:off x="177801" y="1536700"/>
            <a:ext cx="4305299"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8" name="Text Placeholder 6"/>
          <p:cNvSpPr>
            <a:spLocks noGrp="1"/>
          </p:cNvSpPr>
          <p:nvPr>
            <p:ph type="body" sz="quarter" idx="14" hasCustomPrompt="1"/>
          </p:nvPr>
        </p:nvSpPr>
        <p:spPr>
          <a:xfrm>
            <a:off x="4664075" y="1536700"/>
            <a:ext cx="430053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0" name="Content Placeholder 9"/>
          <p:cNvSpPr>
            <a:spLocks noGrp="1"/>
          </p:cNvSpPr>
          <p:nvPr>
            <p:ph sz="quarter" idx="18"/>
          </p:nvPr>
        </p:nvSpPr>
        <p:spPr>
          <a:xfrm>
            <a:off x="177800" y="2019631"/>
            <a:ext cx="4305300"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9"/>
          </p:nvPr>
        </p:nvSpPr>
        <p:spPr>
          <a:xfrm>
            <a:off x="4664075" y="2019631"/>
            <a:ext cx="4305300"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8087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S - 3-Column Content -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6" name="Text Placeholder 6"/>
          <p:cNvSpPr>
            <a:spLocks noGrp="1"/>
          </p:cNvSpPr>
          <p:nvPr>
            <p:ph type="body" sz="quarter" idx="13" hasCustomPrompt="1"/>
          </p:nvPr>
        </p:nvSpPr>
        <p:spPr>
          <a:xfrm>
            <a:off x="177801" y="1536700"/>
            <a:ext cx="2824191"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8" name="Text Placeholder 6"/>
          <p:cNvSpPr>
            <a:spLocks noGrp="1"/>
          </p:cNvSpPr>
          <p:nvPr>
            <p:ph type="body" sz="quarter" idx="14" hasCustomPrompt="1"/>
          </p:nvPr>
        </p:nvSpPr>
        <p:spPr>
          <a:xfrm>
            <a:off x="3157523" y="1536700"/>
            <a:ext cx="282106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0" name="Content Placeholder 9"/>
          <p:cNvSpPr>
            <a:spLocks noGrp="1"/>
          </p:cNvSpPr>
          <p:nvPr>
            <p:ph sz="quarter" idx="18"/>
          </p:nvPr>
        </p:nvSpPr>
        <p:spPr>
          <a:xfrm>
            <a:off x="177800" y="2019631"/>
            <a:ext cx="2824192"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9"/>
          </p:nvPr>
        </p:nvSpPr>
        <p:spPr>
          <a:xfrm>
            <a:off x="3157523" y="2019631"/>
            <a:ext cx="2824192"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6"/>
          <p:cNvSpPr>
            <a:spLocks noGrp="1"/>
          </p:cNvSpPr>
          <p:nvPr>
            <p:ph type="body" sz="quarter" idx="20" hasCustomPrompt="1"/>
          </p:nvPr>
        </p:nvSpPr>
        <p:spPr>
          <a:xfrm>
            <a:off x="6137246" y="1536700"/>
            <a:ext cx="282106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3" name="Content Placeholder 9"/>
          <p:cNvSpPr>
            <a:spLocks noGrp="1"/>
          </p:cNvSpPr>
          <p:nvPr>
            <p:ph sz="quarter" idx="21"/>
          </p:nvPr>
        </p:nvSpPr>
        <p:spPr>
          <a:xfrm>
            <a:off x="6137246" y="2019631"/>
            <a:ext cx="2824192"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2789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S - 4-Box Content -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6" name="Text Placeholder 6"/>
          <p:cNvSpPr>
            <a:spLocks noGrp="1"/>
          </p:cNvSpPr>
          <p:nvPr>
            <p:ph type="body" sz="quarter" idx="13" hasCustomPrompt="1"/>
          </p:nvPr>
        </p:nvSpPr>
        <p:spPr>
          <a:xfrm>
            <a:off x="177801" y="1536700"/>
            <a:ext cx="4305299"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8" name="Text Placeholder 6"/>
          <p:cNvSpPr>
            <a:spLocks noGrp="1"/>
          </p:cNvSpPr>
          <p:nvPr>
            <p:ph type="body" sz="quarter" idx="14" hasCustomPrompt="1"/>
          </p:nvPr>
        </p:nvSpPr>
        <p:spPr>
          <a:xfrm>
            <a:off x="4664075" y="1536700"/>
            <a:ext cx="430053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0" name="Content Placeholder 9"/>
          <p:cNvSpPr>
            <a:spLocks noGrp="1"/>
          </p:cNvSpPr>
          <p:nvPr>
            <p:ph sz="quarter" idx="18"/>
          </p:nvPr>
        </p:nvSpPr>
        <p:spPr>
          <a:xfrm>
            <a:off x="177800" y="2019632"/>
            <a:ext cx="4305300" cy="172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9"/>
          </p:nvPr>
        </p:nvSpPr>
        <p:spPr>
          <a:xfrm>
            <a:off x="4664075" y="2019632"/>
            <a:ext cx="4305300" cy="172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6"/>
          <p:cNvSpPr>
            <a:spLocks noGrp="1"/>
          </p:cNvSpPr>
          <p:nvPr>
            <p:ph type="body" sz="quarter" idx="20" hasCustomPrompt="1"/>
          </p:nvPr>
        </p:nvSpPr>
        <p:spPr>
          <a:xfrm>
            <a:off x="177801" y="4006699"/>
            <a:ext cx="4305299"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21" name="Text Placeholder 6"/>
          <p:cNvSpPr>
            <a:spLocks noGrp="1"/>
          </p:cNvSpPr>
          <p:nvPr>
            <p:ph type="body" sz="quarter" idx="21" hasCustomPrompt="1"/>
          </p:nvPr>
        </p:nvSpPr>
        <p:spPr>
          <a:xfrm>
            <a:off x="4664075" y="4006699"/>
            <a:ext cx="430053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22" name="Content Placeholder 9"/>
          <p:cNvSpPr>
            <a:spLocks noGrp="1"/>
          </p:cNvSpPr>
          <p:nvPr>
            <p:ph sz="quarter" idx="22"/>
          </p:nvPr>
        </p:nvSpPr>
        <p:spPr>
          <a:xfrm>
            <a:off x="177800" y="4489631"/>
            <a:ext cx="4305300" cy="172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9"/>
          <p:cNvSpPr>
            <a:spLocks noGrp="1"/>
          </p:cNvSpPr>
          <p:nvPr>
            <p:ph sz="quarter" idx="23"/>
          </p:nvPr>
        </p:nvSpPr>
        <p:spPr>
          <a:xfrm>
            <a:off x="4664075" y="4489631"/>
            <a:ext cx="4305300" cy="172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459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S - Side-by Side Content - No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56C86053-8E1D-45DC-97EA-8DA88A041A52}" type="slidenum">
              <a:rPr lang="en-US" smtClean="0"/>
              <a:pPr/>
              <a:t>‹#›</a:t>
            </a:fld>
            <a:endParaRPr lang="en-US" dirty="0"/>
          </a:p>
        </p:txBody>
      </p:sp>
      <p:sp>
        <p:nvSpPr>
          <p:cNvPr id="10" name="Content Placeholder 9"/>
          <p:cNvSpPr>
            <a:spLocks noGrp="1"/>
          </p:cNvSpPr>
          <p:nvPr>
            <p:ph sz="quarter" idx="18"/>
          </p:nvPr>
        </p:nvSpPr>
        <p:spPr>
          <a:xfrm>
            <a:off x="177800" y="1447800"/>
            <a:ext cx="4305300" cy="467836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9"/>
          </p:nvPr>
        </p:nvSpPr>
        <p:spPr>
          <a:xfrm>
            <a:off x="4664075" y="1447800"/>
            <a:ext cx="4305300" cy="467836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S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4904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GS -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12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GS - Intentiona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93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S - 1/3 2/3 with 1 Right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75865"/>
            <a:ext cx="6043613" cy="4339198"/>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1255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S - 1/3 2/3 with 2 Right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2" name="Text Placeholder 6"/>
          <p:cNvSpPr>
            <a:spLocks noGrp="1"/>
          </p:cNvSpPr>
          <p:nvPr>
            <p:ph type="body" sz="quarter" idx="15" hasCustomPrompt="1"/>
          </p:nvPr>
        </p:nvSpPr>
        <p:spPr>
          <a:xfrm>
            <a:off x="2921000" y="4046751"/>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75865"/>
            <a:ext cx="6043613" cy="1829360"/>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5"/>
          <p:cNvSpPr>
            <a:spLocks noGrp="1"/>
          </p:cNvSpPr>
          <p:nvPr>
            <p:ph sz="quarter" idx="19"/>
          </p:nvPr>
        </p:nvSpPr>
        <p:spPr>
          <a:xfrm>
            <a:off x="2921000" y="4385703"/>
            <a:ext cx="6043613" cy="1829360"/>
          </a:xfrm>
        </p:spPr>
        <p:txBody>
          <a:bodyPr lIns="45720" tIns="45720" rIns="4572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927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S - 1/3 2/3 with 3 Right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2" name="Text Placeholder 6"/>
          <p:cNvSpPr>
            <a:spLocks noGrp="1"/>
          </p:cNvSpPr>
          <p:nvPr>
            <p:ph type="body" sz="quarter" idx="15" hasCustomPrompt="1"/>
          </p:nvPr>
        </p:nvSpPr>
        <p:spPr>
          <a:xfrm>
            <a:off x="2921000" y="3097333"/>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82587"/>
            <a:ext cx="6040438" cy="1214745"/>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5"/>
          <p:cNvSpPr>
            <a:spLocks noGrp="1"/>
          </p:cNvSpPr>
          <p:nvPr>
            <p:ph sz="quarter" idx="19"/>
          </p:nvPr>
        </p:nvSpPr>
        <p:spPr>
          <a:xfrm>
            <a:off x="2921000" y="3443007"/>
            <a:ext cx="6040438" cy="1214745"/>
          </a:xfrm>
        </p:spPr>
        <p:txBody>
          <a:bodyPr lIns="45720" tIns="45720" rIns="4572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6"/>
          <p:cNvSpPr>
            <a:spLocks noGrp="1"/>
          </p:cNvSpPr>
          <p:nvPr>
            <p:ph type="body" sz="quarter" idx="20" hasCustomPrompt="1"/>
          </p:nvPr>
        </p:nvSpPr>
        <p:spPr>
          <a:xfrm>
            <a:off x="2921000" y="4657753"/>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4" name="Content Placeholder 15"/>
          <p:cNvSpPr>
            <a:spLocks noGrp="1"/>
          </p:cNvSpPr>
          <p:nvPr>
            <p:ph sz="quarter" idx="21"/>
          </p:nvPr>
        </p:nvSpPr>
        <p:spPr>
          <a:xfrm>
            <a:off x="2921000" y="5003311"/>
            <a:ext cx="6040438" cy="1211752"/>
          </a:xfrm>
        </p:spPr>
        <p:txBody>
          <a:bodyPr lIns="45720" tIns="45720" rIns="4572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8678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S - 1/3 2/3 with 4 Right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2" name="Text Placeholder 6"/>
          <p:cNvSpPr>
            <a:spLocks noGrp="1"/>
          </p:cNvSpPr>
          <p:nvPr>
            <p:ph type="body" sz="quarter" idx="15" hasCustomPrompt="1"/>
          </p:nvPr>
        </p:nvSpPr>
        <p:spPr>
          <a:xfrm>
            <a:off x="2921000" y="2687738"/>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82588"/>
            <a:ext cx="6040438" cy="805150"/>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7" name="Content Placeholder 15"/>
          <p:cNvSpPr>
            <a:spLocks noGrp="1"/>
          </p:cNvSpPr>
          <p:nvPr>
            <p:ph sz="quarter" idx="19"/>
          </p:nvPr>
        </p:nvSpPr>
        <p:spPr>
          <a:xfrm>
            <a:off x="2921000" y="3033413"/>
            <a:ext cx="6040438" cy="805150"/>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ext Placeholder 6"/>
          <p:cNvSpPr>
            <a:spLocks noGrp="1"/>
          </p:cNvSpPr>
          <p:nvPr>
            <p:ph type="body" sz="quarter" idx="20" hasCustomPrompt="1"/>
          </p:nvPr>
        </p:nvSpPr>
        <p:spPr>
          <a:xfrm>
            <a:off x="2921000" y="3852205"/>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4" name="Content Placeholder 15"/>
          <p:cNvSpPr>
            <a:spLocks noGrp="1"/>
          </p:cNvSpPr>
          <p:nvPr>
            <p:ph sz="quarter" idx="21"/>
          </p:nvPr>
        </p:nvSpPr>
        <p:spPr>
          <a:xfrm>
            <a:off x="2921000" y="4197762"/>
            <a:ext cx="6040438" cy="803166"/>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4" name="Text Placeholder 6"/>
          <p:cNvSpPr>
            <a:spLocks noGrp="1"/>
          </p:cNvSpPr>
          <p:nvPr>
            <p:ph type="body" sz="quarter" idx="22" hasCustomPrompt="1"/>
          </p:nvPr>
        </p:nvSpPr>
        <p:spPr>
          <a:xfrm>
            <a:off x="2921000" y="5000928"/>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25" name="Content Placeholder 15"/>
          <p:cNvSpPr>
            <a:spLocks noGrp="1"/>
          </p:cNvSpPr>
          <p:nvPr>
            <p:ph sz="quarter" idx="23"/>
          </p:nvPr>
        </p:nvSpPr>
        <p:spPr>
          <a:xfrm>
            <a:off x="2921000" y="5346485"/>
            <a:ext cx="6040438" cy="803166"/>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2247563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S - 1/3 2/3 with 5 Right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2" name="Text Placeholder 6"/>
          <p:cNvSpPr>
            <a:spLocks noGrp="1"/>
          </p:cNvSpPr>
          <p:nvPr>
            <p:ph type="body" sz="quarter" idx="15" hasCustomPrompt="1"/>
          </p:nvPr>
        </p:nvSpPr>
        <p:spPr>
          <a:xfrm>
            <a:off x="2921000" y="2471629"/>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6" name="Content Placeholder 15"/>
          <p:cNvSpPr>
            <a:spLocks noGrp="1"/>
          </p:cNvSpPr>
          <p:nvPr>
            <p:ph sz="quarter" idx="18"/>
          </p:nvPr>
        </p:nvSpPr>
        <p:spPr>
          <a:xfrm>
            <a:off x="2921000" y="1882588"/>
            <a:ext cx="6040438" cy="589041"/>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7" name="Content Placeholder 15"/>
          <p:cNvSpPr>
            <a:spLocks noGrp="1"/>
          </p:cNvSpPr>
          <p:nvPr>
            <p:ph sz="quarter" idx="19"/>
          </p:nvPr>
        </p:nvSpPr>
        <p:spPr>
          <a:xfrm>
            <a:off x="2921000" y="2817304"/>
            <a:ext cx="6040438" cy="589041"/>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3" name="Text Placeholder 6"/>
          <p:cNvSpPr>
            <a:spLocks noGrp="1"/>
          </p:cNvSpPr>
          <p:nvPr>
            <p:ph type="body" sz="quarter" idx="20" hasCustomPrompt="1"/>
          </p:nvPr>
        </p:nvSpPr>
        <p:spPr>
          <a:xfrm>
            <a:off x="2921000" y="3406345"/>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4" name="Content Placeholder 15"/>
          <p:cNvSpPr>
            <a:spLocks noGrp="1"/>
          </p:cNvSpPr>
          <p:nvPr>
            <p:ph sz="quarter" idx="21"/>
          </p:nvPr>
        </p:nvSpPr>
        <p:spPr>
          <a:xfrm>
            <a:off x="2921000" y="3751902"/>
            <a:ext cx="6040438" cy="587590"/>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24" name="Text Placeholder 6"/>
          <p:cNvSpPr>
            <a:spLocks noGrp="1"/>
          </p:cNvSpPr>
          <p:nvPr>
            <p:ph type="body" sz="quarter" idx="22" hasCustomPrompt="1"/>
          </p:nvPr>
        </p:nvSpPr>
        <p:spPr>
          <a:xfrm>
            <a:off x="2921000" y="4339492"/>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25" name="Content Placeholder 15"/>
          <p:cNvSpPr>
            <a:spLocks noGrp="1"/>
          </p:cNvSpPr>
          <p:nvPr>
            <p:ph sz="quarter" idx="23"/>
          </p:nvPr>
        </p:nvSpPr>
        <p:spPr>
          <a:xfrm>
            <a:off x="2921000" y="4685049"/>
            <a:ext cx="6040438" cy="587590"/>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8" name="Text Placeholder 6"/>
          <p:cNvSpPr>
            <a:spLocks noGrp="1"/>
          </p:cNvSpPr>
          <p:nvPr>
            <p:ph type="body" sz="quarter" idx="24" hasCustomPrompt="1"/>
          </p:nvPr>
        </p:nvSpPr>
        <p:spPr>
          <a:xfrm>
            <a:off x="2921000" y="5281916"/>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9" name="Content Placeholder 15"/>
          <p:cNvSpPr>
            <a:spLocks noGrp="1"/>
          </p:cNvSpPr>
          <p:nvPr>
            <p:ph sz="quarter" idx="25"/>
          </p:nvPr>
        </p:nvSpPr>
        <p:spPr>
          <a:xfrm>
            <a:off x="2921000" y="5627473"/>
            <a:ext cx="6040438" cy="587590"/>
          </a:xfrm>
        </p:spPr>
        <p:txBody>
          <a:bodyPr lIns="45720" tIns="45720" rIns="45720" bIns="45720"/>
          <a:lstStyle>
            <a:lvl1pPr>
              <a:defRPr sz="1000"/>
            </a:lvl1pPr>
            <a:lvl2pPr>
              <a:defRPr sz="800"/>
            </a:lvl2pPr>
            <a:lvl3pPr>
              <a:defRPr sz="800"/>
            </a:lvl3pPr>
            <a:lvl4pPr>
              <a:defRPr sz="800"/>
            </a:lvl4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929118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S - 2 Chart with Vertical Text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5" name="Text Placeholder 4"/>
          <p:cNvSpPr>
            <a:spLocks noGrp="1"/>
          </p:cNvSpPr>
          <p:nvPr>
            <p:ph type="body" sz="quarter" idx="11" hasCustomPrompt="1"/>
          </p:nvPr>
        </p:nvSpPr>
        <p:spPr>
          <a:xfrm>
            <a:off x="177800" y="1536700"/>
            <a:ext cx="2378075" cy="4678363"/>
          </a:xfrm>
        </p:spPr>
        <p:txBody>
          <a:bodyPr lIns="45720" tIns="45720" rIns="45720" bIns="45720">
            <a:normAutofit/>
          </a:bodyPr>
          <a:lstStyle>
            <a:lvl1pPr marL="0" indent="0">
              <a:lnSpc>
                <a:spcPct val="110000"/>
              </a:lnSpc>
              <a:spcBef>
                <a:spcPts val="0"/>
              </a:spcBef>
              <a:spcAft>
                <a:spcPts val="10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Text Placeholder 6"/>
          <p:cNvSpPr>
            <a:spLocks noGrp="1"/>
          </p:cNvSpPr>
          <p:nvPr>
            <p:ph type="body" sz="quarter" idx="13" hasCustomPrompt="1"/>
          </p:nvPr>
        </p:nvSpPr>
        <p:spPr>
          <a:xfrm>
            <a:off x="2921000" y="1536700"/>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9" name="Chart Placeholder 8"/>
          <p:cNvSpPr>
            <a:spLocks noGrp="1"/>
          </p:cNvSpPr>
          <p:nvPr>
            <p:ph type="chart" sz="quarter" idx="14"/>
          </p:nvPr>
        </p:nvSpPr>
        <p:spPr>
          <a:xfrm>
            <a:off x="2921000" y="1889312"/>
            <a:ext cx="6043613" cy="1815700"/>
          </a:xfrm>
        </p:spPr>
        <p:txBody>
          <a:bodyPr lIns="45720" tIns="45720" rIns="45720" bIns="45720"/>
          <a:lstStyle/>
          <a:p>
            <a:endParaRPr lang="en-US" dirty="0"/>
          </a:p>
        </p:txBody>
      </p:sp>
      <p:sp>
        <p:nvSpPr>
          <p:cNvPr id="12" name="Text Placeholder 6"/>
          <p:cNvSpPr>
            <a:spLocks noGrp="1"/>
          </p:cNvSpPr>
          <p:nvPr>
            <p:ph type="body" sz="quarter" idx="15" hasCustomPrompt="1"/>
          </p:nvPr>
        </p:nvSpPr>
        <p:spPr>
          <a:xfrm>
            <a:off x="2921000" y="4046751"/>
            <a:ext cx="604361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3" name="Chart Placeholder 8"/>
          <p:cNvSpPr>
            <a:spLocks noGrp="1"/>
          </p:cNvSpPr>
          <p:nvPr>
            <p:ph type="chart" sz="quarter" idx="16"/>
          </p:nvPr>
        </p:nvSpPr>
        <p:spPr>
          <a:xfrm>
            <a:off x="2921000" y="4399363"/>
            <a:ext cx="6043613" cy="1815700"/>
          </a:xfrm>
        </p:spPr>
        <p:txBody>
          <a:bodyPr lIns="45720" tIns="45720" rIns="45720" bIns="45720"/>
          <a:lstStyle/>
          <a:p>
            <a:endParaRPr lang="en-US" dirty="0"/>
          </a:p>
        </p:txBody>
      </p:sp>
    </p:spTree>
    <p:extLst>
      <p:ext uri="{BB962C8B-B14F-4D97-AF65-F5344CB8AC3E}">
        <p14:creationId xmlns:p14="http://schemas.microsoft.com/office/powerpoint/2010/main" val="150842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S - 2 Chart with Horizont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7" name="Text Placeholder 6"/>
          <p:cNvSpPr>
            <a:spLocks noGrp="1"/>
          </p:cNvSpPr>
          <p:nvPr>
            <p:ph type="body" sz="quarter" idx="13" hasCustomPrompt="1"/>
          </p:nvPr>
        </p:nvSpPr>
        <p:spPr>
          <a:xfrm>
            <a:off x="177801" y="2554381"/>
            <a:ext cx="4305300"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9" name="Chart Placeholder 8"/>
          <p:cNvSpPr>
            <a:spLocks noGrp="1"/>
          </p:cNvSpPr>
          <p:nvPr>
            <p:ph type="chart" sz="quarter" idx="14"/>
          </p:nvPr>
        </p:nvSpPr>
        <p:spPr>
          <a:xfrm>
            <a:off x="177801" y="2984740"/>
            <a:ext cx="4305300" cy="3230323"/>
          </a:xfrm>
        </p:spPr>
        <p:txBody>
          <a:bodyPr lIns="45720" tIns="45720" rIns="45720" bIns="45720"/>
          <a:lstStyle>
            <a:lvl1pPr marL="0" indent="0">
              <a:buNone/>
              <a:defRPr/>
            </a:lvl1pPr>
          </a:lstStyle>
          <a:p>
            <a:endParaRPr lang="en-US" dirty="0"/>
          </a:p>
        </p:txBody>
      </p:sp>
      <p:sp>
        <p:nvSpPr>
          <p:cNvPr id="10" name="Text Placeholder 4"/>
          <p:cNvSpPr>
            <a:spLocks noGrp="1"/>
          </p:cNvSpPr>
          <p:nvPr>
            <p:ph type="body" sz="quarter" idx="11" hasCustomPrompt="1"/>
          </p:nvPr>
        </p:nvSpPr>
        <p:spPr>
          <a:xfrm>
            <a:off x="177800" y="1536701"/>
            <a:ext cx="8786813" cy="999766"/>
          </a:xfrm>
        </p:spPr>
        <p:txBody>
          <a:bodyPr lIns="45720" tIns="45720" rIns="45720" bIns="45720">
            <a:normAutofit/>
          </a:bodyPr>
          <a:lstStyle>
            <a:lvl1pPr marL="0" indent="0">
              <a:lnSpc>
                <a:spcPct val="110000"/>
              </a:lnSpc>
              <a:spcBef>
                <a:spcPts val="0"/>
              </a:spcBef>
              <a:spcAft>
                <a:spcPts val="6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11" name="Text Placeholder 6"/>
          <p:cNvSpPr>
            <a:spLocks noGrp="1"/>
          </p:cNvSpPr>
          <p:nvPr>
            <p:ph type="body" sz="quarter" idx="18" hasCustomPrompt="1"/>
          </p:nvPr>
        </p:nvSpPr>
        <p:spPr>
          <a:xfrm>
            <a:off x="4664075" y="2554381"/>
            <a:ext cx="430053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4" name="Chart Placeholder 8"/>
          <p:cNvSpPr>
            <a:spLocks noGrp="1"/>
          </p:cNvSpPr>
          <p:nvPr>
            <p:ph type="chart" sz="quarter" idx="19"/>
          </p:nvPr>
        </p:nvSpPr>
        <p:spPr>
          <a:xfrm>
            <a:off x="4664075" y="2984740"/>
            <a:ext cx="4300538" cy="3230323"/>
          </a:xfrm>
        </p:spPr>
        <p:txBody>
          <a:bodyPr lIns="45720" tIns="45720" rIns="45720" bIns="45720"/>
          <a:lstStyle>
            <a:lvl1pPr marL="0" indent="0">
              <a:buNone/>
              <a:defRPr/>
            </a:lvl1pPr>
          </a:lstStyle>
          <a:p>
            <a:endParaRPr lang="en-US" dirty="0"/>
          </a:p>
        </p:txBody>
      </p:sp>
    </p:spTree>
    <p:extLst>
      <p:ext uri="{BB962C8B-B14F-4D97-AF65-F5344CB8AC3E}">
        <p14:creationId xmlns:p14="http://schemas.microsoft.com/office/powerpoint/2010/main" val="136608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S - Side-bySide Content -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56C86053-8E1D-45DC-97EA-8DA88A041A52}" type="slidenum">
              <a:rPr lang="en-US" smtClean="0"/>
              <a:pPr/>
              <a:t>‹#›</a:t>
            </a:fld>
            <a:endParaRPr lang="en-US" dirty="0"/>
          </a:p>
        </p:txBody>
      </p:sp>
      <p:sp>
        <p:nvSpPr>
          <p:cNvPr id="6" name="Text Placeholder 6"/>
          <p:cNvSpPr>
            <a:spLocks noGrp="1"/>
          </p:cNvSpPr>
          <p:nvPr>
            <p:ph type="body" sz="quarter" idx="13" hasCustomPrompt="1"/>
          </p:nvPr>
        </p:nvSpPr>
        <p:spPr>
          <a:xfrm>
            <a:off x="177801" y="1536700"/>
            <a:ext cx="4305299"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8" name="Text Placeholder 6"/>
          <p:cNvSpPr>
            <a:spLocks noGrp="1"/>
          </p:cNvSpPr>
          <p:nvPr>
            <p:ph type="body" sz="quarter" idx="14" hasCustomPrompt="1"/>
          </p:nvPr>
        </p:nvSpPr>
        <p:spPr>
          <a:xfrm>
            <a:off x="4664075" y="1536700"/>
            <a:ext cx="430053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0" name="Content Placeholder 9"/>
          <p:cNvSpPr>
            <a:spLocks noGrp="1"/>
          </p:cNvSpPr>
          <p:nvPr>
            <p:ph sz="quarter" idx="18"/>
          </p:nvPr>
        </p:nvSpPr>
        <p:spPr>
          <a:xfrm>
            <a:off x="177800" y="2019631"/>
            <a:ext cx="4305300"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9"/>
          </p:nvPr>
        </p:nvSpPr>
        <p:spPr>
          <a:xfrm>
            <a:off x="4664075" y="2019631"/>
            <a:ext cx="4305300"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S - Horizontal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4" name="Text Placeholder 4"/>
          <p:cNvSpPr>
            <a:spLocks noGrp="1"/>
          </p:cNvSpPr>
          <p:nvPr>
            <p:ph type="body" sz="quarter" idx="11" hasCustomPrompt="1"/>
          </p:nvPr>
        </p:nvSpPr>
        <p:spPr>
          <a:xfrm>
            <a:off x="177800" y="1536701"/>
            <a:ext cx="8786813" cy="999766"/>
          </a:xfrm>
        </p:spPr>
        <p:txBody>
          <a:bodyPr lIns="45720" tIns="45720" rIns="45720" bIns="45720">
            <a:normAutofit/>
          </a:bodyPr>
          <a:lstStyle>
            <a:lvl1pPr marL="0" indent="0">
              <a:lnSpc>
                <a:spcPct val="110000"/>
              </a:lnSpc>
              <a:spcBef>
                <a:spcPts val="0"/>
              </a:spcBef>
              <a:spcAft>
                <a:spcPts val="6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Tree>
    <p:extLst>
      <p:ext uri="{BB962C8B-B14F-4D97-AF65-F5344CB8AC3E}">
        <p14:creationId xmlns:p14="http://schemas.microsoft.com/office/powerpoint/2010/main" val="35797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S - Horizontal Text Plu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4" name="Text Placeholder 4"/>
          <p:cNvSpPr>
            <a:spLocks noGrp="1"/>
          </p:cNvSpPr>
          <p:nvPr>
            <p:ph type="body" sz="quarter" idx="11" hasCustomPrompt="1"/>
          </p:nvPr>
        </p:nvSpPr>
        <p:spPr>
          <a:xfrm>
            <a:off x="177800" y="1536701"/>
            <a:ext cx="8786813" cy="922337"/>
          </a:xfrm>
        </p:spPr>
        <p:txBody>
          <a:bodyPr lIns="45720" tIns="45720" rIns="45720" bIns="45720">
            <a:normAutofit/>
          </a:bodyPr>
          <a:lstStyle>
            <a:lvl1pPr marL="0" indent="0">
              <a:lnSpc>
                <a:spcPct val="110000"/>
              </a:lnSpc>
              <a:spcBef>
                <a:spcPts val="0"/>
              </a:spcBef>
              <a:spcAft>
                <a:spcPts val="6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Content Placeholder 6"/>
          <p:cNvSpPr>
            <a:spLocks noGrp="1"/>
          </p:cNvSpPr>
          <p:nvPr>
            <p:ph sz="quarter" idx="18"/>
          </p:nvPr>
        </p:nvSpPr>
        <p:spPr>
          <a:xfrm>
            <a:off x="177800" y="2459038"/>
            <a:ext cx="8786813" cy="3756025"/>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2403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S - Horizontal Text Plus Content with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4" name="Text Placeholder 4"/>
          <p:cNvSpPr>
            <a:spLocks noGrp="1"/>
          </p:cNvSpPr>
          <p:nvPr>
            <p:ph type="body" sz="quarter" idx="11" hasCustomPrompt="1"/>
          </p:nvPr>
        </p:nvSpPr>
        <p:spPr>
          <a:xfrm>
            <a:off x="177800" y="1536701"/>
            <a:ext cx="8786813" cy="507759"/>
          </a:xfrm>
        </p:spPr>
        <p:txBody>
          <a:bodyPr lIns="45720" rIns="45720">
            <a:normAutofit/>
          </a:bodyPr>
          <a:lstStyle>
            <a:lvl1pPr marL="0" indent="0">
              <a:lnSpc>
                <a:spcPct val="110000"/>
              </a:lnSpc>
              <a:spcBef>
                <a:spcPts val="0"/>
              </a:spcBef>
              <a:spcAft>
                <a:spcPts val="6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Content Placeholder 6"/>
          <p:cNvSpPr>
            <a:spLocks noGrp="1" noChangeAspect="1"/>
          </p:cNvSpPr>
          <p:nvPr>
            <p:ph sz="quarter" idx="18"/>
          </p:nvPr>
        </p:nvSpPr>
        <p:spPr>
          <a:xfrm>
            <a:off x="177800" y="2459038"/>
            <a:ext cx="8786813" cy="3756025"/>
          </a:xfrm>
        </p:spPr>
        <p:txBody>
          <a:bodyPr lIns="45720" r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3" hasCustomPrompt="1"/>
          </p:nvPr>
        </p:nvSpPr>
        <p:spPr>
          <a:xfrm>
            <a:off x="177800" y="2044460"/>
            <a:ext cx="8783638"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Tree>
    <p:extLst>
      <p:ext uri="{BB962C8B-B14F-4D97-AF65-F5344CB8AC3E}">
        <p14:creationId xmlns:p14="http://schemas.microsoft.com/office/powerpoint/2010/main" val="652688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S - Horizontal Text Plus Side-by-Side Content with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6C86053-8E1D-45DC-97EA-8DA88A041A52}" type="slidenum">
              <a:rPr lang="en-US" smtClean="0">
                <a:solidFill>
                  <a:prstClr val="black"/>
                </a:solidFill>
              </a:rPr>
              <a:pPr/>
              <a:t>‹#›</a:t>
            </a:fld>
            <a:endParaRPr lang="en-US" dirty="0">
              <a:solidFill>
                <a:prstClr val="black"/>
              </a:solidFill>
            </a:endParaRPr>
          </a:p>
        </p:txBody>
      </p:sp>
      <p:sp>
        <p:nvSpPr>
          <p:cNvPr id="4" name="Text Placeholder 4"/>
          <p:cNvSpPr>
            <a:spLocks noGrp="1"/>
          </p:cNvSpPr>
          <p:nvPr>
            <p:ph type="body" sz="quarter" idx="11" hasCustomPrompt="1"/>
          </p:nvPr>
        </p:nvSpPr>
        <p:spPr>
          <a:xfrm>
            <a:off x="177800" y="1536701"/>
            <a:ext cx="8786813" cy="507759"/>
          </a:xfrm>
        </p:spPr>
        <p:txBody>
          <a:bodyPr lIns="45720" rIns="45720">
            <a:normAutofit/>
          </a:bodyPr>
          <a:lstStyle>
            <a:lvl1pPr marL="0" indent="0">
              <a:lnSpc>
                <a:spcPct val="110000"/>
              </a:lnSpc>
              <a:spcBef>
                <a:spcPts val="0"/>
              </a:spcBef>
              <a:spcAft>
                <a:spcPts val="600"/>
              </a:spcAft>
              <a:buNone/>
              <a:defRPr sz="1400" b="0">
                <a:solidFill>
                  <a:schemeClr val="tx1">
                    <a:lumMod val="65000"/>
                    <a:lumOff val="35000"/>
                  </a:schemeClr>
                </a:solidFill>
                <a:latin typeface="+mj-lt"/>
              </a:defRPr>
            </a:lvl1pPr>
          </a:lstStyle>
          <a:p>
            <a:pPr lvl="0"/>
            <a:r>
              <a:rPr lang="en-US" dirty="0" smtClean="0"/>
              <a:t>Click to Add Text</a:t>
            </a:r>
            <a:endParaRPr lang="en-US" dirty="0"/>
          </a:p>
        </p:txBody>
      </p:sp>
      <p:sp>
        <p:nvSpPr>
          <p:cNvPr id="7" name="Content Placeholder 6"/>
          <p:cNvSpPr>
            <a:spLocks noGrp="1"/>
          </p:cNvSpPr>
          <p:nvPr>
            <p:ph sz="quarter" idx="18"/>
          </p:nvPr>
        </p:nvSpPr>
        <p:spPr>
          <a:xfrm>
            <a:off x="177801" y="2467155"/>
            <a:ext cx="4305300" cy="3747908"/>
          </a:xfrm>
        </p:spPr>
        <p:txBody>
          <a:bodyPr lIns="45720" r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3" hasCustomPrompt="1"/>
          </p:nvPr>
        </p:nvSpPr>
        <p:spPr>
          <a:xfrm>
            <a:off x="177800" y="2044460"/>
            <a:ext cx="4303744"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9" name="Content Placeholder 6"/>
          <p:cNvSpPr>
            <a:spLocks noGrp="1"/>
          </p:cNvSpPr>
          <p:nvPr>
            <p:ph sz="quarter" idx="19"/>
          </p:nvPr>
        </p:nvSpPr>
        <p:spPr>
          <a:xfrm>
            <a:off x="4664076" y="2467155"/>
            <a:ext cx="4300537" cy="3747908"/>
          </a:xfrm>
        </p:spPr>
        <p:txBody>
          <a:bodyPr lIns="45720" r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6"/>
          <p:cNvSpPr>
            <a:spLocks noGrp="1"/>
          </p:cNvSpPr>
          <p:nvPr>
            <p:ph type="body" sz="quarter" idx="20" hasCustomPrompt="1"/>
          </p:nvPr>
        </p:nvSpPr>
        <p:spPr>
          <a:xfrm>
            <a:off x="4664075" y="2044460"/>
            <a:ext cx="4298983" cy="298450"/>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Tree>
    <p:extLst>
      <p:ext uri="{BB962C8B-B14F-4D97-AF65-F5344CB8AC3E}">
        <p14:creationId xmlns:p14="http://schemas.microsoft.com/office/powerpoint/2010/main" val="2213861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2F86540F-26CD-4CE3-8D09-4FDD033C4A48}" type="slidenum">
              <a:rPr lang="en-US">
                <a:solidFill>
                  <a:prstClr val="black"/>
                </a:solidFill>
              </a:rPr>
              <a:pPr>
                <a:defRPr/>
              </a:pPr>
              <a:t>‹#›</a:t>
            </a:fld>
            <a:endParaRPr lang="en-US" dirty="0">
              <a:solidFill>
                <a:prstClr val="black"/>
              </a:solidFill>
            </a:endParaRPr>
          </a:p>
        </p:txBody>
      </p:sp>
      <p:sp>
        <p:nvSpPr>
          <p:cNvPr id="5" name="Rectangle 8"/>
          <p:cNvSpPr>
            <a:spLocks noGrp="1" noChangeArrowheads="1"/>
          </p:cNvSpPr>
          <p:nvPr>
            <p:ph type="ftr" sz="quarter" idx="11"/>
          </p:nvPr>
        </p:nvSpPr>
        <p:spPr>
          <a:xfrm>
            <a:off x="304800" y="7239000"/>
            <a:ext cx="6400800" cy="228600"/>
          </a:xfrm>
          <a:prstGeom prst="rect">
            <a:avLst/>
          </a:prstGeom>
          <a:ln/>
        </p:spPr>
        <p:txBody>
          <a:bodyPr/>
          <a:lstStyle>
            <a:lvl1pPr>
              <a:defRPr/>
            </a:lvl1pPr>
          </a:lstStyle>
          <a:p>
            <a:pPr>
              <a:defRPr/>
            </a:pPr>
            <a:endParaRPr lang="en-US" dirty="0">
              <a:solidFill>
                <a:prstClr val="black"/>
              </a:solidFill>
              <a:latin typeface="Arial" charset="0"/>
            </a:endParaRPr>
          </a:p>
        </p:txBody>
      </p:sp>
    </p:spTree>
    <p:extLst>
      <p:ext uri="{BB962C8B-B14F-4D97-AF65-F5344CB8AC3E}">
        <p14:creationId xmlns:p14="http://schemas.microsoft.com/office/powerpoint/2010/main" val="1417056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553200" cy="685800"/>
          </a:xfrm>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xfrm>
            <a:off x="8742363" y="6553200"/>
            <a:ext cx="249237" cy="173038"/>
          </a:xfrm>
        </p:spPr>
        <p:txBody>
          <a:bodyPr/>
          <a:lstStyle>
            <a:lvl1pPr>
              <a:defRPr/>
            </a:lvl1pPr>
          </a:lstStyle>
          <a:p>
            <a:pPr>
              <a:defRPr/>
            </a:pPr>
            <a:fld id="{27ED945A-60C0-4D81-8977-861026CA2F5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1308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S - 3-Column Content -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56C86053-8E1D-45DC-97EA-8DA88A041A52}" type="slidenum">
              <a:rPr lang="en-US" smtClean="0"/>
              <a:pPr/>
              <a:t>‹#›</a:t>
            </a:fld>
            <a:endParaRPr lang="en-US" dirty="0"/>
          </a:p>
        </p:txBody>
      </p:sp>
      <p:sp>
        <p:nvSpPr>
          <p:cNvPr id="6" name="Text Placeholder 6"/>
          <p:cNvSpPr>
            <a:spLocks noGrp="1"/>
          </p:cNvSpPr>
          <p:nvPr>
            <p:ph type="body" sz="quarter" idx="13" hasCustomPrompt="1"/>
          </p:nvPr>
        </p:nvSpPr>
        <p:spPr>
          <a:xfrm>
            <a:off x="177801" y="1536700"/>
            <a:ext cx="2824191"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8" name="Text Placeholder 6"/>
          <p:cNvSpPr>
            <a:spLocks noGrp="1"/>
          </p:cNvSpPr>
          <p:nvPr>
            <p:ph type="body" sz="quarter" idx="14" hasCustomPrompt="1"/>
          </p:nvPr>
        </p:nvSpPr>
        <p:spPr>
          <a:xfrm>
            <a:off x="3157523" y="1536700"/>
            <a:ext cx="282106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0" name="Content Placeholder 9"/>
          <p:cNvSpPr>
            <a:spLocks noGrp="1"/>
          </p:cNvSpPr>
          <p:nvPr>
            <p:ph sz="quarter" idx="18"/>
          </p:nvPr>
        </p:nvSpPr>
        <p:spPr>
          <a:xfrm>
            <a:off x="177800" y="2019631"/>
            <a:ext cx="2824192"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9"/>
          </p:nvPr>
        </p:nvSpPr>
        <p:spPr>
          <a:xfrm>
            <a:off x="3157523" y="2019631"/>
            <a:ext cx="2824192"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6"/>
          <p:cNvSpPr>
            <a:spLocks noGrp="1"/>
          </p:cNvSpPr>
          <p:nvPr>
            <p:ph type="body" sz="quarter" idx="20" hasCustomPrompt="1"/>
          </p:nvPr>
        </p:nvSpPr>
        <p:spPr>
          <a:xfrm>
            <a:off x="6137246" y="1536700"/>
            <a:ext cx="282106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3" name="Content Placeholder 9"/>
          <p:cNvSpPr>
            <a:spLocks noGrp="1"/>
          </p:cNvSpPr>
          <p:nvPr>
            <p:ph sz="quarter" idx="21"/>
          </p:nvPr>
        </p:nvSpPr>
        <p:spPr>
          <a:xfrm>
            <a:off x="6137246" y="2019631"/>
            <a:ext cx="2824192" cy="419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792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S - 4-Box Content - Blu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56C86053-8E1D-45DC-97EA-8DA88A041A52}" type="slidenum">
              <a:rPr lang="en-US" smtClean="0"/>
              <a:pPr/>
              <a:t>‹#›</a:t>
            </a:fld>
            <a:endParaRPr lang="en-US" dirty="0"/>
          </a:p>
        </p:txBody>
      </p:sp>
      <p:sp>
        <p:nvSpPr>
          <p:cNvPr id="6" name="Text Placeholder 6"/>
          <p:cNvSpPr>
            <a:spLocks noGrp="1"/>
          </p:cNvSpPr>
          <p:nvPr>
            <p:ph type="body" sz="quarter" idx="13" hasCustomPrompt="1"/>
          </p:nvPr>
        </p:nvSpPr>
        <p:spPr>
          <a:xfrm>
            <a:off x="177801" y="1536700"/>
            <a:ext cx="4305299"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8" name="Text Placeholder 6"/>
          <p:cNvSpPr>
            <a:spLocks noGrp="1"/>
          </p:cNvSpPr>
          <p:nvPr>
            <p:ph type="body" sz="quarter" idx="14" hasCustomPrompt="1"/>
          </p:nvPr>
        </p:nvSpPr>
        <p:spPr>
          <a:xfrm>
            <a:off x="4664075" y="1536700"/>
            <a:ext cx="430053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10" name="Content Placeholder 9"/>
          <p:cNvSpPr>
            <a:spLocks noGrp="1"/>
          </p:cNvSpPr>
          <p:nvPr>
            <p:ph sz="quarter" idx="18"/>
          </p:nvPr>
        </p:nvSpPr>
        <p:spPr>
          <a:xfrm>
            <a:off x="177800" y="2019632"/>
            <a:ext cx="4305300" cy="172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9"/>
          </p:nvPr>
        </p:nvSpPr>
        <p:spPr>
          <a:xfrm>
            <a:off x="4664075" y="2019632"/>
            <a:ext cx="4305300" cy="172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6"/>
          <p:cNvSpPr>
            <a:spLocks noGrp="1"/>
          </p:cNvSpPr>
          <p:nvPr>
            <p:ph type="body" sz="quarter" idx="20" hasCustomPrompt="1"/>
          </p:nvPr>
        </p:nvSpPr>
        <p:spPr>
          <a:xfrm>
            <a:off x="177801" y="4006699"/>
            <a:ext cx="4305299"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21" name="Text Placeholder 6"/>
          <p:cNvSpPr>
            <a:spLocks noGrp="1"/>
          </p:cNvSpPr>
          <p:nvPr>
            <p:ph type="body" sz="quarter" idx="21" hasCustomPrompt="1"/>
          </p:nvPr>
        </p:nvSpPr>
        <p:spPr>
          <a:xfrm>
            <a:off x="4664075" y="4006699"/>
            <a:ext cx="4300538" cy="301752"/>
          </a:xfrm>
          <a:solidFill>
            <a:schemeClr val="tx2"/>
          </a:solidFill>
        </p:spPr>
        <p:txBody>
          <a:bodyPr lIns="45720" tIns="45720" rIns="45720" bIns="45720" anchor="ctr" anchorCtr="0"/>
          <a:lstStyle>
            <a:lvl1pPr marL="0" indent="0">
              <a:lnSpc>
                <a:spcPct val="90000"/>
              </a:lnSpc>
              <a:spcBef>
                <a:spcPts val="0"/>
              </a:spcBef>
              <a:buNone/>
              <a:defRPr sz="11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 Text</a:t>
            </a:r>
            <a:endParaRPr lang="en-US" dirty="0"/>
          </a:p>
        </p:txBody>
      </p:sp>
      <p:sp>
        <p:nvSpPr>
          <p:cNvPr id="22" name="Content Placeholder 9"/>
          <p:cNvSpPr>
            <a:spLocks noGrp="1"/>
          </p:cNvSpPr>
          <p:nvPr>
            <p:ph sz="quarter" idx="22"/>
          </p:nvPr>
        </p:nvSpPr>
        <p:spPr>
          <a:xfrm>
            <a:off x="177800" y="4489631"/>
            <a:ext cx="4305300" cy="172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9"/>
          <p:cNvSpPr>
            <a:spLocks noGrp="1"/>
          </p:cNvSpPr>
          <p:nvPr>
            <p:ph sz="quarter" idx="23"/>
          </p:nvPr>
        </p:nvSpPr>
        <p:spPr>
          <a:xfrm>
            <a:off x="4664075" y="4489631"/>
            <a:ext cx="4305300" cy="1725432"/>
          </a:xfrm>
        </p:spPr>
        <p:txBody>
          <a:bodyPr lIns="45720" tIns="45720" rIns="4572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15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S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56C86053-8E1D-45DC-97EA-8DA88A041A52}" type="slidenum">
              <a:rPr lang="en-US" smtClean="0"/>
              <a:pPr/>
              <a:t>‹#›</a:t>
            </a:fld>
            <a:endParaRPr lang="en-US" dirty="0"/>
          </a:p>
        </p:txBody>
      </p:sp>
      <p:sp>
        <p:nvSpPr>
          <p:cNvPr id="7" name="Content Placeholder 4"/>
          <p:cNvSpPr>
            <a:spLocks noGrp="1"/>
          </p:cNvSpPr>
          <p:nvPr>
            <p:ph sz="quarter" idx="18"/>
          </p:nvPr>
        </p:nvSpPr>
        <p:spPr>
          <a:xfrm>
            <a:off x="131762" y="1434971"/>
            <a:ext cx="8783638"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S -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C86053-8E1D-45DC-97EA-8DA88A041A52}" type="slidenum">
              <a:rPr lang="en-US" smtClean="0"/>
              <a:pPr/>
              <a:t>‹#›</a:t>
            </a:fld>
            <a:endParaRPr lang="en-US" dirty="0"/>
          </a:p>
        </p:txBody>
      </p:sp>
      <p:sp>
        <p:nvSpPr>
          <p:cNvPr id="3" name="Text Placeholder 12"/>
          <p:cNvSpPr>
            <a:spLocks noGrp="1"/>
          </p:cNvSpPr>
          <p:nvPr>
            <p:ph idx="1"/>
          </p:nvPr>
        </p:nvSpPr>
        <p:spPr>
          <a:xfrm>
            <a:off x="177800" y="1447800"/>
            <a:ext cx="8783637" cy="4678363"/>
          </a:xfrm>
          <a:prstGeom prst="rect">
            <a:avLst/>
          </a:prstGeom>
        </p:spPr>
        <p:txBody>
          <a:bodyPr vert="horz" lIns="45720" tIns="45720" rIns="4572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63278" y="144809"/>
            <a:ext cx="7108468" cy="570810"/>
          </a:xfrm>
        </p:spPr>
        <p:txBody>
          <a:bodyPr/>
          <a:lstStyle>
            <a:lvl1pPr>
              <a:defRPr sz="1600"/>
            </a:lvl1p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GS - Intentiona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47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2.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93186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63278" y="144809"/>
            <a:ext cx="7108468" cy="570810"/>
          </a:xfrm>
          <a:prstGeom prst="rect">
            <a:avLst/>
          </a:prstGeom>
        </p:spPr>
        <p:txBody>
          <a:bodyPr vert="horz" lIns="0" tIns="0" rIns="0" bIns="0" rtlCol="0" anchor="b">
            <a:noAutofit/>
          </a:bodyPr>
          <a:lstStyle/>
          <a:p>
            <a:r>
              <a:rPr lang="en-US" dirty="0" smtClean="0"/>
              <a:t>Click to edit Master title style</a:t>
            </a:r>
            <a:endParaRPr lang="en-US" dirty="0"/>
          </a:p>
        </p:txBody>
      </p:sp>
      <p:cxnSp>
        <p:nvCxnSpPr>
          <p:cNvPr id="9" name="Straight Connector 8"/>
          <p:cNvCxnSpPr/>
          <p:nvPr/>
        </p:nvCxnSpPr>
        <p:spPr>
          <a:xfrm>
            <a:off x="177800" y="796925"/>
            <a:ext cx="8783638" cy="0"/>
          </a:xfrm>
          <a:prstGeom prst="line">
            <a:avLst/>
          </a:prstGeom>
          <a:ln w="3175">
            <a:solidFill>
              <a:srgbClr val="4F4C4D"/>
            </a:solidFill>
          </a:ln>
        </p:spPr>
        <p:style>
          <a:lnRef idx="1">
            <a:schemeClr val="accent1"/>
          </a:lnRef>
          <a:fillRef idx="0">
            <a:schemeClr val="accent1"/>
          </a:fillRef>
          <a:effectRef idx="0">
            <a:schemeClr val="accent1"/>
          </a:effectRef>
          <a:fontRef idx="minor">
            <a:schemeClr val="tx1"/>
          </a:fontRef>
        </p:style>
      </p:cxnSp>
      <p:pic>
        <p:nvPicPr>
          <p:cNvPr id="11" name="Picture 10" descr="GS-logo-01.png"/>
          <p:cNvPicPr>
            <a:picLocks noChangeAspect="1"/>
          </p:cNvPicPr>
          <p:nvPr/>
        </p:nvPicPr>
        <p:blipFill>
          <a:blip r:embed="rId24" cstate="print"/>
          <a:stretch>
            <a:fillRect/>
          </a:stretch>
        </p:blipFill>
        <p:spPr>
          <a:xfrm>
            <a:off x="8470709" y="176975"/>
            <a:ext cx="499873" cy="496824"/>
          </a:xfrm>
          <a:prstGeom prst="rect">
            <a:avLst/>
          </a:prstGeom>
        </p:spPr>
      </p:pic>
      <p:sp>
        <p:nvSpPr>
          <p:cNvPr id="12" name="Rectangle 11"/>
          <p:cNvSpPr/>
          <p:nvPr/>
        </p:nvSpPr>
        <p:spPr>
          <a:xfrm>
            <a:off x="0" y="917575"/>
            <a:ext cx="9144000" cy="319088"/>
          </a:xfrm>
          <a:prstGeom prst="rect">
            <a:avLst/>
          </a:prstGeom>
          <a:blipFill>
            <a:blip r:embed="rId2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711244" y="6530190"/>
            <a:ext cx="284798" cy="268736"/>
          </a:xfrm>
          <a:prstGeom prst="rect">
            <a:avLst/>
          </a:prstGeom>
        </p:spPr>
        <p:txBody>
          <a:bodyPr vert="horz" lIns="0" tIns="0" rIns="0" bIns="0" rtlCol="0" anchor="t" anchorCtr="0"/>
          <a:lstStyle>
            <a:lvl1pPr algn="r">
              <a:defRPr sz="1000">
                <a:solidFill>
                  <a:schemeClr val="tx1"/>
                </a:solidFill>
                <a:latin typeface="+mj-lt"/>
              </a:defRPr>
            </a:lvl1pPr>
          </a:lstStyle>
          <a:p>
            <a:fld id="{56C86053-8E1D-45DC-97EA-8DA88A041A52}" type="slidenum">
              <a:rPr lang="en-US" smtClean="0"/>
              <a:pPr/>
              <a:t>‹#›</a:t>
            </a:fld>
            <a:endParaRPr lang="en-US" dirty="0"/>
          </a:p>
        </p:txBody>
      </p:sp>
      <p:cxnSp>
        <p:nvCxnSpPr>
          <p:cNvPr id="14" name="Straight Connector 13"/>
          <p:cNvCxnSpPr/>
          <p:nvPr/>
        </p:nvCxnSpPr>
        <p:spPr>
          <a:xfrm rot="5400000">
            <a:off x="8129613" y="423069"/>
            <a:ext cx="496888" cy="0"/>
          </a:xfrm>
          <a:prstGeom prst="line">
            <a:avLst/>
          </a:prstGeom>
          <a:ln w="3175">
            <a:solidFill>
              <a:srgbClr val="4F4C4D"/>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idx="1"/>
          </p:nvPr>
        </p:nvSpPr>
        <p:spPr>
          <a:xfrm>
            <a:off x="159694" y="1417637"/>
            <a:ext cx="8783637" cy="4678363"/>
          </a:xfrm>
          <a:prstGeom prst="rect">
            <a:avLst/>
          </a:prstGeom>
        </p:spPr>
        <p:txBody>
          <a:bodyPr vert="horz" lIns="45720" tIns="45720" rIns="4572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7350377" y="161775"/>
            <a:ext cx="949267" cy="617418"/>
          </a:xfrm>
          <a:prstGeom prst="rect">
            <a:avLst/>
          </a:prstGeom>
          <a:noFill/>
        </p:spPr>
        <p:txBody>
          <a:bodyPr wrap="square" lIns="0" tIns="0" rIns="0" bIns="0" rtlCol="0">
            <a:noAutofit/>
          </a:bodyPr>
          <a:lstStyle/>
          <a:p>
            <a:pPr marL="0" marR="0" algn="r">
              <a:lnSpc>
                <a:spcPct val="100000"/>
              </a:lnSpc>
              <a:spcBef>
                <a:spcPts val="0"/>
              </a:spcBef>
              <a:spcAft>
                <a:spcPts val="0"/>
              </a:spcAft>
            </a:pPr>
            <a:r>
              <a:rPr lang="en-US" sz="1100" dirty="0" smtClean="0">
                <a:latin typeface="Times New Roman"/>
                <a:ea typeface="Calibri"/>
                <a:cs typeface="Times New Roman"/>
              </a:rPr>
              <a:t>Private</a:t>
            </a:r>
            <a:endParaRPr lang="en-US" sz="1100" dirty="0" smtClean="0">
              <a:latin typeface="+mn-lt"/>
              <a:ea typeface="Calibri"/>
              <a:cs typeface="Times New Roman"/>
            </a:endParaRPr>
          </a:p>
          <a:p>
            <a:pPr marL="0" marR="0" algn="r">
              <a:lnSpc>
                <a:spcPct val="100000"/>
              </a:lnSpc>
              <a:spcBef>
                <a:spcPts val="0"/>
              </a:spcBef>
              <a:spcAft>
                <a:spcPts val="0"/>
              </a:spcAft>
            </a:pPr>
            <a:r>
              <a:rPr lang="en-US" sz="1100" dirty="0" smtClean="0">
                <a:latin typeface="Times New Roman"/>
                <a:ea typeface="Calibri"/>
                <a:cs typeface="Times New Roman"/>
              </a:rPr>
              <a:t>Wealth</a:t>
            </a:r>
            <a:endParaRPr lang="en-US" sz="1100" dirty="0" smtClean="0">
              <a:latin typeface="+mn-lt"/>
              <a:ea typeface="Calibri"/>
              <a:cs typeface="Times New Roman"/>
            </a:endParaRPr>
          </a:p>
          <a:p>
            <a:pPr marL="0" marR="0" algn="r">
              <a:lnSpc>
                <a:spcPct val="100000"/>
              </a:lnSpc>
              <a:spcBef>
                <a:spcPts val="0"/>
              </a:spcBef>
              <a:spcAft>
                <a:spcPts val="0"/>
              </a:spcAft>
            </a:pPr>
            <a:r>
              <a:rPr lang="en-US" sz="1100" dirty="0" smtClean="0">
                <a:latin typeface="Times New Roman"/>
                <a:ea typeface="Calibri"/>
                <a:cs typeface="Times New Roman"/>
              </a:rPr>
              <a:t>Management</a:t>
            </a:r>
            <a:endParaRPr lang="en-US" sz="1100" dirty="0">
              <a:latin typeface="+mn-lt"/>
              <a:ea typeface="Calibri"/>
              <a:cs typeface="Times New Roman"/>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iming>
    <p:tnLst>
      <p:par>
        <p:cTn id="1" dur="indefinite" restart="never" nodeType="tmRoot"/>
      </p:par>
    </p:tnLst>
  </p:timing>
  <p:hf hdr="0" ftr="0" dt="0"/>
  <p:txStyles>
    <p:titleStyle>
      <a:lvl1pPr algn="l" defTabSz="914400" rtl="0" eaLnBrk="1" latinLnBrk="0" hangingPunct="1">
        <a:spcBef>
          <a:spcPct val="0"/>
        </a:spcBef>
        <a:buNone/>
        <a:defRPr sz="1600" b="1" kern="1200">
          <a:solidFill>
            <a:schemeClr val="tx1"/>
          </a:solidFill>
          <a:latin typeface="+mj-lt"/>
          <a:ea typeface="+mj-ea"/>
          <a:cs typeface="+mj-cs"/>
        </a:defRPr>
      </a:lvl1pPr>
    </p:titleStyle>
    <p:bodyStyle>
      <a:lvl1pPr marL="227013" marR="0" indent="-227013" algn="just" defTabSz="914400" rtl="0" eaLnBrk="1" fontAlgn="auto" latinLnBrk="0" hangingPunct="1">
        <a:lnSpc>
          <a:spcPct val="100000"/>
        </a:lnSpc>
        <a:spcBef>
          <a:spcPts val="600"/>
        </a:spcBef>
        <a:spcAft>
          <a:spcPts val="600"/>
        </a:spcAft>
        <a:buClrTx/>
        <a:buSzTx/>
        <a:buFont typeface="Wingdings" pitchFamily="2" charset="2"/>
        <a:buChar char="§"/>
        <a:tabLst/>
        <a:defRPr sz="1400" b="0" kern="1200" baseline="0">
          <a:solidFill>
            <a:schemeClr val="tx1"/>
          </a:solidFill>
          <a:latin typeface="+mn-lt"/>
          <a:ea typeface="+mn-ea"/>
          <a:cs typeface="+mn-cs"/>
        </a:defRPr>
      </a:lvl1pPr>
      <a:lvl2pPr marL="398463" marR="0" indent="-174625" algn="just" defTabSz="914400" rtl="0" eaLnBrk="1" fontAlgn="auto" latinLnBrk="0" hangingPunct="1">
        <a:lnSpc>
          <a:spcPct val="100000"/>
        </a:lnSpc>
        <a:spcBef>
          <a:spcPts val="600"/>
        </a:spcBef>
        <a:spcAft>
          <a:spcPts val="600"/>
        </a:spcAft>
        <a:buClrTx/>
        <a:buSzTx/>
        <a:buFont typeface="Arial" pitchFamily="34" charset="0"/>
        <a:buChar char="–"/>
        <a:tabLst/>
        <a:defRPr sz="1200" kern="1200">
          <a:solidFill>
            <a:schemeClr val="tx1"/>
          </a:solidFill>
          <a:latin typeface="+mn-lt"/>
          <a:ea typeface="+mn-ea"/>
          <a:cs typeface="+mn-cs"/>
        </a:defRPr>
      </a:lvl2pPr>
      <a:lvl3pPr marL="627063" marR="0" indent="-180975" algn="just" defTabSz="914400" rtl="0" eaLnBrk="1" fontAlgn="auto" latinLnBrk="0" hangingPunct="1">
        <a:lnSpc>
          <a:spcPct val="100000"/>
        </a:lnSpc>
        <a:spcBef>
          <a:spcPts val="600"/>
        </a:spcBef>
        <a:spcAft>
          <a:spcPts val="600"/>
        </a:spcAft>
        <a:buClrTx/>
        <a:buSzTx/>
        <a:buFont typeface="Arial" pitchFamily="34" charset="0"/>
        <a:buChar char="•"/>
        <a:tabLst/>
        <a:defRPr sz="1100" kern="1200">
          <a:solidFill>
            <a:schemeClr val="tx1"/>
          </a:solidFill>
          <a:latin typeface="+mn-lt"/>
          <a:ea typeface="+mn-ea"/>
          <a:cs typeface="+mn-cs"/>
        </a:defRPr>
      </a:lvl3pPr>
      <a:lvl4pPr marL="852488" marR="0" indent="-168275" algn="just" defTabSz="914400" rtl="0" eaLnBrk="1" fontAlgn="auto" latinLnBrk="0" hangingPunct="1">
        <a:lnSpc>
          <a:spcPct val="100000"/>
        </a:lnSpc>
        <a:spcBef>
          <a:spcPts val="600"/>
        </a:spcBef>
        <a:spcAft>
          <a:spcPts val="600"/>
        </a:spcAft>
        <a:buClrTx/>
        <a:buSzTx/>
        <a:buFont typeface="Courier New" pitchFamily="49" charset="0"/>
        <a:buChar char="o"/>
        <a:tabLst/>
        <a:defRPr sz="1100" kern="1200">
          <a:solidFill>
            <a:schemeClr val="tx1"/>
          </a:solidFill>
          <a:latin typeface="+mn-lt"/>
          <a:ea typeface="+mn-ea"/>
          <a:cs typeface="+mn-cs"/>
        </a:defRPr>
      </a:lvl4pPr>
      <a:lvl5pPr marL="1089025" marR="0" indent="-174625" algn="just" defTabSz="914400" rtl="0" eaLnBrk="1" fontAlgn="auto" latinLnBrk="0" hangingPunct="1">
        <a:lnSpc>
          <a:spcPct val="100000"/>
        </a:lnSpc>
        <a:spcBef>
          <a:spcPts val="600"/>
        </a:spcBef>
        <a:spcAft>
          <a:spcPts val="600"/>
        </a:spcAft>
        <a:buClrTx/>
        <a:buSzTx/>
        <a:buFont typeface="Wingdings" pitchFamily="2" charset="2"/>
        <a:buChar char="Ø"/>
        <a:tabLst/>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93186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63278" y="144809"/>
            <a:ext cx="7108468" cy="570810"/>
          </a:xfrm>
          <a:prstGeom prst="rect">
            <a:avLst/>
          </a:prstGeom>
        </p:spPr>
        <p:txBody>
          <a:bodyPr vert="horz" lIns="0" tIns="0" rIns="0" bIns="0" rtlCol="0" anchor="b">
            <a:noAutofit/>
          </a:bodyPr>
          <a:lstStyle/>
          <a:p>
            <a:r>
              <a:rPr lang="en-US" dirty="0" smtClean="0"/>
              <a:t>Click to edit Master title style</a:t>
            </a:r>
            <a:endParaRPr lang="en-US" dirty="0"/>
          </a:p>
        </p:txBody>
      </p:sp>
      <p:cxnSp>
        <p:nvCxnSpPr>
          <p:cNvPr id="9" name="Straight Connector 8"/>
          <p:cNvCxnSpPr/>
          <p:nvPr/>
        </p:nvCxnSpPr>
        <p:spPr>
          <a:xfrm>
            <a:off x="177800" y="796925"/>
            <a:ext cx="8783638" cy="0"/>
          </a:xfrm>
          <a:prstGeom prst="line">
            <a:avLst/>
          </a:prstGeom>
          <a:ln w="3175">
            <a:solidFill>
              <a:srgbClr val="4F4C4D"/>
            </a:solidFill>
          </a:ln>
        </p:spPr>
        <p:style>
          <a:lnRef idx="1">
            <a:schemeClr val="accent1"/>
          </a:lnRef>
          <a:fillRef idx="0">
            <a:schemeClr val="accent1"/>
          </a:fillRef>
          <a:effectRef idx="0">
            <a:schemeClr val="accent1"/>
          </a:effectRef>
          <a:fontRef idx="minor">
            <a:schemeClr val="tx1"/>
          </a:fontRef>
        </p:style>
      </p:cxnSp>
      <p:pic>
        <p:nvPicPr>
          <p:cNvPr id="11" name="Picture 10" descr="GS-logo-01.png"/>
          <p:cNvPicPr>
            <a:picLocks noChangeAspect="1"/>
          </p:cNvPicPr>
          <p:nvPr/>
        </p:nvPicPr>
        <p:blipFill>
          <a:blip r:embed="rId25" cstate="print"/>
          <a:stretch>
            <a:fillRect/>
          </a:stretch>
        </p:blipFill>
        <p:spPr>
          <a:xfrm>
            <a:off x="8461565" y="176975"/>
            <a:ext cx="499873" cy="496824"/>
          </a:xfrm>
          <a:prstGeom prst="rect">
            <a:avLst/>
          </a:prstGeom>
        </p:spPr>
      </p:pic>
      <p:sp>
        <p:nvSpPr>
          <p:cNvPr id="12" name="Rectangle 11"/>
          <p:cNvSpPr/>
          <p:nvPr/>
        </p:nvSpPr>
        <p:spPr>
          <a:xfrm>
            <a:off x="0" y="917575"/>
            <a:ext cx="9144000" cy="319088"/>
          </a:xfrm>
          <a:prstGeom prst="rect">
            <a:avLst/>
          </a:prstGeom>
          <a:blipFill>
            <a:blip r:embed="rId2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763000" y="6485723"/>
            <a:ext cx="284798" cy="268736"/>
          </a:xfrm>
          <a:prstGeom prst="rect">
            <a:avLst/>
          </a:prstGeom>
        </p:spPr>
        <p:txBody>
          <a:bodyPr vert="horz" lIns="0" tIns="0" rIns="0" bIns="0" rtlCol="0" anchor="t" anchorCtr="0"/>
          <a:lstStyle>
            <a:lvl1pPr algn="r">
              <a:defRPr sz="1000">
                <a:solidFill>
                  <a:schemeClr val="tx1"/>
                </a:solidFill>
                <a:latin typeface="+mn-lt"/>
              </a:defRPr>
            </a:lvl1pPr>
          </a:lstStyle>
          <a:p>
            <a:fld id="{56C86053-8E1D-45DC-97EA-8DA88A041A52}"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rot="5400000">
            <a:off x="8009731" y="423069"/>
            <a:ext cx="496888" cy="0"/>
          </a:xfrm>
          <a:prstGeom prst="line">
            <a:avLst/>
          </a:prstGeom>
          <a:ln w="3175">
            <a:solidFill>
              <a:srgbClr val="4F4C4D"/>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idx="1"/>
          </p:nvPr>
        </p:nvSpPr>
        <p:spPr>
          <a:xfrm>
            <a:off x="177800" y="1536700"/>
            <a:ext cx="8783637" cy="4678363"/>
          </a:xfrm>
          <a:prstGeom prst="rect">
            <a:avLst/>
          </a:prstGeom>
        </p:spPr>
        <p:txBody>
          <a:bodyPr vert="horz" lIns="45720" tIns="45720" rIns="4572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7271746" y="134880"/>
            <a:ext cx="862970" cy="617418"/>
          </a:xfrm>
          <a:prstGeom prst="rect">
            <a:avLst/>
          </a:prstGeom>
          <a:noFill/>
        </p:spPr>
        <p:txBody>
          <a:bodyPr wrap="square" lIns="0" tIns="0" rIns="0" bIns="0" rtlCol="0">
            <a:noAutofit/>
          </a:bodyPr>
          <a:lstStyle/>
          <a:p>
            <a:pPr algn="r">
              <a:lnSpc>
                <a:spcPct val="114000"/>
              </a:lnSpc>
              <a:spcBef>
                <a:spcPts val="0"/>
              </a:spcBef>
              <a:spcAft>
                <a:spcPts val="0"/>
              </a:spcAft>
            </a:pPr>
            <a:r>
              <a:rPr lang="en-US" sz="1100" dirty="0" smtClean="0">
                <a:solidFill>
                  <a:prstClr val="black"/>
                </a:solidFill>
                <a:latin typeface="Times New Roman"/>
                <a:ea typeface="Calibri"/>
                <a:cs typeface="Times New Roman"/>
              </a:rPr>
              <a:t>Private</a:t>
            </a:r>
            <a:endParaRPr lang="en-US" sz="1100" dirty="0" smtClean="0">
              <a:solidFill>
                <a:prstClr val="black"/>
              </a:solidFill>
              <a:latin typeface="Arial"/>
              <a:ea typeface="Calibri"/>
              <a:cs typeface="Times New Roman"/>
            </a:endParaRPr>
          </a:p>
          <a:p>
            <a:pPr algn="r">
              <a:lnSpc>
                <a:spcPct val="114000"/>
              </a:lnSpc>
              <a:spcBef>
                <a:spcPts val="0"/>
              </a:spcBef>
              <a:spcAft>
                <a:spcPts val="0"/>
              </a:spcAft>
            </a:pPr>
            <a:r>
              <a:rPr lang="en-US" sz="1100" dirty="0" smtClean="0">
                <a:solidFill>
                  <a:prstClr val="black"/>
                </a:solidFill>
                <a:latin typeface="Times New Roman"/>
                <a:ea typeface="Calibri"/>
                <a:cs typeface="Times New Roman"/>
              </a:rPr>
              <a:t>Wealth</a:t>
            </a:r>
            <a:endParaRPr lang="en-US" sz="1100" dirty="0" smtClean="0">
              <a:solidFill>
                <a:prstClr val="black"/>
              </a:solidFill>
              <a:latin typeface="Arial"/>
              <a:ea typeface="Calibri"/>
              <a:cs typeface="Times New Roman"/>
            </a:endParaRPr>
          </a:p>
          <a:p>
            <a:pPr algn="r">
              <a:lnSpc>
                <a:spcPct val="114000"/>
              </a:lnSpc>
              <a:spcBef>
                <a:spcPts val="0"/>
              </a:spcBef>
              <a:spcAft>
                <a:spcPts val="0"/>
              </a:spcAft>
            </a:pPr>
            <a:r>
              <a:rPr lang="en-US" sz="1100" dirty="0" smtClean="0">
                <a:solidFill>
                  <a:prstClr val="black"/>
                </a:solidFill>
                <a:latin typeface="Times New Roman"/>
                <a:ea typeface="Calibri"/>
                <a:cs typeface="Times New Roman"/>
              </a:rPr>
              <a:t>Management</a:t>
            </a:r>
            <a:endParaRPr lang="en-US" sz="1100" dirty="0">
              <a:solidFill>
                <a:prstClr val="black"/>
              </a:solidFill>
              <a:latin typeface="Arial"/>
              <a:ea typeface="Calibri"/>
              <a:cs typeface="Times New Roman"/>
            </a:endParaRPr>
          </a:p>
        </p:txBody>
      </p:sp>
    </p:spTree>
    <p:extLst>
      <p:ext uri="{BB962C8B-B14F-4D97-AF65-F5344CB8AC3E}">
        <p14:creationId xmlns:p14="http://schemas.microsoft.com/office/powerpoint/2010/main" val="179020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Lst>
  <p:hf hdr="0" ftr="0" dt="0"/>
  <p:txStyles>
    <p:titleStyle>
      <a:lvl1pPr algn="l" defTabSz="914400" rtl="0" eaLnBrk="1" latinLnBrk="0" hangingPunct="1">
        <a:spcBef>
          <a:spcPct val="0"/>
        </a:spcBef>
        <a:buNone/>
        <a:defRPr sz="2300" kern="1200">
          <a:solidFill>
            <a:schemeClr val="tx1"/>
          </a:solidFill>
          <a:latin typeface="+mj-lt"/>
          <a:ea typeface="+mj-ea"/>
          <a:cs typeface="+mj-cs"/>
        </a:defRPr>
      </a:lvl1pPr>
    </p:titleStyle>
    <p:bodyStyle>
      <a:lvl1pPr marL="171450" marR="0" indent="-171450" algn="l" defTabSz="914400" rtl="0" eaLnBrk="1" fontAlgn="auto" latinLnBrk="0" hangingPunct="1">
        <a:lnSpc>
          <a:spcPct val="100000"/>
        </a:lnSpc>
        <a:spcBef>
          <a:spcPts val="400"/>
        </a:spcBef>
        <a:spcAft>
          <a:spcPts val="0"/>
        </a:spcAft>
        <a:buClrTx/>
        <a:buSzTx/>
        <a:buFont typeface="Wingdings" pitchFamily="2" charset="2"/>
        <a:buChar char="§"/>
        <a:tabLst/>
        <a:defRPr sz="1200" b="0" kern="1200" baseline="0">
          <a:solidFill>
            <a:schemeClr val="tx1"/>
          </a:solidFill>
          <a:latin typeface="+mn-lt"/>
          <a:ea typeface="+mn-ea"/>
          <a:cs typeface="+mn-cs"/>
        </a:defRPr>
      </a:lvl1pPr>
      <a:lvl2pPr marL="398463" marR="0" indent="-174625" algn="l" defTabSz="914400" rtl="0" eaLnBrk="1" fontAlgn="auto" latinLnBrk="0" hangingPunct="1">
        <a:lnSpc>
          <a:spcPct val="100000"/>
        </a:lnSpc>
        <a:spcBef>
          <a:spcPts val="400"/>
        </a:spcBef>
        <a:spcAft>
          <a:spcPts val="0"/>
        </a:spcAft>
        <a:buClrTx/>
        <a:buSzTx/>
        <a:buFont typeface="Arial" pitchFamily="34" charset="0"/>
        <a:buChar char="–"/>
        <a:tabLst/>
        <a:defRPr sz="1000" kern="1200">
          <a:solidFill>
            <a:schemeClr val="tx1"/>
          </a:solidFill>
          <a:latin typeface="+mn-lt"/>
          <a:ea typeface="+mn-ea"/>
          <a:cs typeface="+mn-cs"/>
        </a:defRPr>
      </a:lvl2pPr>
      <a:lvl3pPr marL="627063" marR="0" indent="-180975" algn="l" defTabSz="914400" rtl="0" eaLnBrk="1" fontAlgn="auto" latinLnBrk="0" hangingPunct="1">
        <a:lnSpc>
          <a:spcPct val="100000"/>
        </a:lnSpc>
        <a:spcBef>
          <a:spcPts val="400"/>
        </a:spcBef>
        <a:spcAft>
          <a:spcPts val="0"/>
        </a:spcAft>
        <a:buClrTx/>
        <a:buSzTx/>
        <a:buFont typeface="Arial" pitchFamily="34" charset="0"/>
        <a:buChar char="•"/>
        <a:tabLst/>
        <a:defRPr sz="1000" kern="1200">
          <a:solidFill>
            <a:schemeClr val="tx1"/>
          </a:solidFill>
          <a:latin typeface="+mn-lt"/>
          <a:ea typeface="+mn-ea"/>
          <a:cs typeface="+mn-cs"/>
        </a:defRPr>
      </a:lvl3pPr>
      <a:lvl4pPr marL="852488" marR="0" indent="-168275" algn="l" defTabSz="914400" rtl="0" eaLnBrk="1" fontAlgn="auto" latinLnBrk="0" hangingPunct="1">
        <a:lnSpc>
          <a:spcPct val="100000"/>
        </a:lnSpc>
        <a:spcBef>
          <a:spcPts val="400"/>
        </a:spcBef>
        <a:spcAft>
          <a:spcPts val="0"/>
        </a:spcAft>
        <a:buClrTx/>
        <a:buSzTx/>
        <a:buFont typeface="Courier New" pitchFamily="49" charset="0"/>
        <a:buChar char="o"/>
        <a:tabLst/>
        <a:defRPr sz="1000" kern="1200">
          <a:solidFill>
            <a:schemeClr val="tx1"/>
          </a:solidFill>
          <a:latin typeface="+mn-lt"/>
          <a:ea typeface="+mn-ea"/>
          <a:cs typeface="+mn-cs"/>
        </a:defRPr>
      </a:lvl4pPr>
      <a:lvl5pPr marL="1089025" marR="0" indent="-174625" algn="l" defTabSz="914400" rtl="0" eaLnBrk="1" fontAlgn="auto" latinLnBrk="0" hangingPunct="1">
        <a:lnSpc>
          <a:spcPct val="100000"/>
        </a:lnSpc>
        <a:spcBef>
          <a:spcPts val="400"/>
        </a:spcBef>
        <a:spcAft>
          <a:spcPts val="0"/>
        </a:spcAft>
        <a:buClrTx/>
        <a:buSzTx/>
        <a:buFont typeface="Wingdings" pitchFamily="2" charset="2"/>
        <a:buChar char="Ø"/>
        <a:tabLst/>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p:txBody>
          <a:bodyPr/>
          <a:lstStyle/>
          <a:p>
            <a:r>
              <a:rPr lang="en-US" dirty="0" smtClean="0"/>
              <a:t>Forty-Three of the Best Creative Tax Planning Ideas We See Out There for Trusts</a:t>
            </a:r>
            <a:br>
              <a:rPr lang="en-US" dirty="0" smtClean="0"/>
            </a:br>
            <a:r>
              <a:rPr lang="en-US" sz="2000" dirty="0" smtClean="0"/>
              <a:t>Presentation Prepared on August 1, 2022</a:t>
            </a:r>
            <a:endParaRPr lang="en-US" sz="2000" dirty="0"/>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 name="Content Placeholder 3"/>
          <p:cNvSpPr>
            <a:spLocks noGrp="1"/>
          </p:cNvSpPr>
          <p:nvPr>
            <p:ph sz="quarter" idx="18"/>
          </p:nvPr>
        </p:nvSpPr>
        <p:spPr>
          <a:xfrm>
            <a:off x="177800" y="1447800"/>
            <a:ext cx="8783638" cy="3124199"/>
          </a:xfrm>
        </p:spPr>
        <p:txBody>
          <a:bodyPr/>
          <a:lstStyle/>
          <a:p>
            <a:pPr lvl="1"/>
            <a:r>
              <a:rPr lang="en-US" dirty="0" smtClean="0"/>
              <a:t>In appropriate cases, mitigate income taxes by converting the non-grantor trust to a BDOT either by the sale technique to a BDOT where the non-grantor trust is the withdrawal right beneficiary of the BDOT, a decanting technique, exercise of a power of appointment by a power holder, a reformation technique, or some other means</a:t>
            </a:r>
          </a:p>
          <a:p>
            <a:pPr lvl="1"/>
            <a:r>
              <a:rPr lang="en-US" dirty="0" smtClean="0"/>
              <a:t>Mitigate income taxes by converting the non-grantor trust to a grantor trust by borrowing from the trust in a manner that converts the trust to a grantor trust.</a:t>
            </a:r>
          </a:p>
          <a:p>
            <a:pPr lvl="1"/>
            <a:r>
              <a:rPr lang="en-US" dirty="0" smtClean="0"/>
              <a:t>A discretionary non-grantor trust could give the trustee the power to make discretionary distributions to an existing BDOT and the trustee makes those distributions</a:t>
            </a:r>
          </a:p>
          <a:p>
            <a:pPr lvl="1"/>
            <a:r>
              <a:rPr lang="en-US" dirty="0" smtClean="0"/>
              <a:t>A discretionary non-grantor trust could give the trustee the power to make discretionary distributions to a sub S corporation in which the sole owner is a QSST, in which the QSST beneficiary is also a beneficiary of the non-grantor trust, and the trustee makes those distributions</a:t>
            </a:r>
          </a:p>
          <a:p>
            <a:pPr lvl="1"/>
            <a:endParaRPr lang="en-US" dirty="0" smtClean="0"/>
          </a:p>
        </p:txBody>
      </p:sp>
      <p:sp>
        <p:nvSpPr>
          <p:cNvPr id="6" name="Title 1"/>
          <p:cNvSpPr>
            <a:spLocks noGrp="1"/>
          </p:cNvSpPr>
          <p:nvPr>
            <p:ph type="title"/>
          </p:nvPr>
        </p:nvSpPr>
        <p:spPr/>
        <p:txBody>
          <a:bodyPr/>
          <a:lstStyle/>
          <a:p>
            <a:r>
              <a:rPr lang="en-US" sz="1800" dirty="0" smtClean="0"/>
              <a:t>Advantages and Considerations of a Non-Grantor Trust</a:t>
            </a:r>
            <a:br>
              <a:rPr lang="en-US" sz="1800" dirty="0" smtClean="0"/>
            </a:br>
            <a:r>
              <a:rPr lang="en-US" dirty="0" smtClean="0"/>
              <a:t>(Continued)</a:t>
            </a:r>
            <a:endParaRPr lang="en-US" dirty="0"/>
          </a:p>
        </p:txBody>
      </p:sp>
    </p:spTree>
    <p:extLst>
      <p:ext uri="{BB962C8B-B14F-4D97-AF65-F5344CB8AC3E}">
        <p14:creationId xmlns:p14="http://schemas.microsoft.com/office/powerpoint/2010/main" val="3331461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7532922" cy="478915"/>
          </a:xfrm>
        </p:spPr>
        <p:txBody>
          <a:bodyPr/>
          <a:lstStyle/>
          <a:p>
            <a:r>
              <a:rPr lang="en-US" sz="1800" dirty="0" smtClean="0"/>
              <a:t>Advantages and Considerations of Grantor Trusts</a:t>
            </a:r>
            <a:br>
              <a:rPr lang="en-US" sz="1800" dirty="0" smtClean="0"/>
            </a:br>
            <a:r>
              <a:rPr lang="en-US" dirty="0" smtClean="0"/>
              <a:t>(Pages 31-97 of the Paper)</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fld id="{56C86053-8E1D-45DC-97EA-8DA88A041A52}" type="slidenum">
              <a:rPr lang="en-US" smtClean="0"/>
              <a:pPr/>
              <a:t>10</a:t>
            </a:fld>
            <a:endParaRPr lang="en-US" dirty="0"/>
          </a:p>
        </p:txBody>
      </p:sp>
      <p:sp>
        <p:nvSpPr>
          <p:cNvPr id="4" name="Content Placeholder 3"/>
          <p:cNvSpPr>
            <a:spLocks noGrp="1"/>
          </p:cNvSpPr>
          <p:nvPr>
            <p:ph sz="quarter" idx="18"/>
          </p:nvPr>
        </p:nvSpPr>
        <p:spPr>
          <a:xfrm>
            <a:off x="177800" y="1447801"/>
            <a:ext cx="8783638" cy="3124200"/>
          </a:xfrm>
        </p:spPr>
        <p:txBody>
          <a:bodyPr/>
          <a:lstStyle/>
          <a:p>
            <a:r>
              <a:rPr lang="en-US" dirty="0" smtClean="0"/>
              <a:t>Advantages of grantor trusts</a:t>
            </a:r>
          </a:p>
          <a:p>
            <a:pPr lvl="1"/>
            <a:r>
              <a:rPr lang="en-US" dirty="0" smtClean="0"/>
              <a:t>Gift tax payment of income taxes</a:t>
            </a:r>
          </a:p>
          <a:p>
            <a:pPr lvl="2"/>
            <a:r>
              <a:rPr lang="en-US" dirty="0" smtClean="0"/>
              <a:t>Mismatch between gift and estate tax completion and income tax ownership</a:t>
            </a:r>
          </a:p>
          <a:p>
            <a:pPr lvl="1"/>
            <a:r>
              <a:rPr lang="en-US" dirty="0" smtClean="0"/>
              <a:t>Tax-free swapping out grantor trust low-basis assets for grantor’s cash (which could be borrowed) or other high-basis assets</a:t>
            </a:r>
          </a:p>
          <a:p>
            <a:pPr lvl="1"/>
            <a:r>
              <a:rPr lang="en-US" dirty="0" smtClean="0"/>
              <a:t>IRS position that grantor activities with grantor trusts are also ignored</a:t>
            </a:r>
          </a:p>
          <a:p>
            <a:pPr lvl="2"/>
            <a:r>
              <a:rPr lang="en-US" dirty="0" smtClean="0"/>
              <a:t>Grantor could sell low-basis assets with appreciation potential to the grantor trust for a low interest note (SIDGT technique)</a:t>
            </a:r>
          </a:p>
          <a:p>
            <a:pPr lvl="2"/>
            <a:r>
              <a:rPr lang="en-US" dirty="0"/>
              <a:t>Grantor could locate income tax inefficient asset classes in a grantor trust to improve the family’s after-tax adjusted rate of return</a:t>
            </a:r>
          </a:p>
          <a:p>
            <a:pPr lvl="2"/>
            <a:endParaRPr lang="en-US" dirty="0" smtClean="0"/>
          </a:p>
          <a:p>
            <a:pPr lvl="2"/>
            <a:endParaRPr lang="en-US" dirty="0"/>
          </a:p>
        </p:txBody>
      </p:sp>
    </p:spTree>
    <p:extLst>
      <p:ext uri="{BB962C8B-B14F-4D97-AF65-F5344CB8AC3E}">
        <p14:creationId xmlns:p14="http://schemas.microsoft.com/office/powerpoint/2010/main" val="3271581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7532922" cy="478915"/>
          </a:xfrm>
        </p:spPr>
        <p:txBody>
          <a:bodyPr/>
          <a:lstStyle/>
          <a:p>
            <a:r>
              <a:rPr lang="en-US" sz="1800" dirty="0" smtClean="0"/>
              <a:t>Advantages and Considerations of Grantor Trusts </a:t>
            </a:r>
            <a:r>
              <a:rPr lang="en-US" dirty="0" smtClean="0"/>
              <a:t>(Continued)</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grpSp>
        <p:nvGrpSpPr>
          <p:cNvPr id="6" name="Group 5"/>
          <p:cNvGrpSpPr/>
          <p:nvPr/>
        </p:nvGrpSpPr>
        <p:grpSpPr>
          <a:xfrm>
            <a:off x="1260232" y="1676400"/>
            <a:ext cx="6553200" cy="4724400"/>
            <a:chOff x="1260232" y="1676400"/>
            <a:chExt cx="6553200" cy="4724400"/>
          </a:xfrm>
        </p:grpSpPr>
        <p:pic>
          <p:nvPicPr>
            <p:cNvPr id="7" name="Picture 6"/>
            <p:cNvPicPr>
              <a:picLocks noChangeAspect="1"/>
            </p:cNvPicPr>
            <p:nvPr/>
          </p:nvPicPr>
          <p:blipFill rotWithShape="1">
            <a:blip r:embed="rId2"/>
            <a:srcRect t="3855"/>
            <a:stretch/>
          </p:blipFill>
          <p:spPr>
            <a:xfrm>
              <a:off x="1506053" y="1981200"/>
              <a:ext cx="6146187" cy="4419600"/>
            </a:xfrm>
            <a:prstGeom prst="rect">
              <a:avLst/>
            </a:prstGeom>
          </p:spPr>
        </p:pic>
        <p:sp>
          <p:nvSpPr>
            <p:cNvPr id="8" name="TextBox 7"/>
            <p:cNvSpPr txBox="1"/>
            <p:nvPr/>
          </p:nvSpPr>
          <p:spPr>
            <a:xfrm>
              <a:off x="1260232" y="1676400"/>
              <a:ext cx="6553200" cy="457200"/>
            </a:xfrm>
            <a:prstGeom prst="rect">
              <a:avLst/>
            </a:prstGeom>
            <a:noFill/>
          </p:spPr>
          <p:txBody>
            <a:bodyPr wrap="square" lIns="0" tIns="0" rIns="0" bIns="0" rtlCol="0">
              <a:noAutofit/>
            </a:bodyPr>
            <a:lstStyle/>
            <a:p>
              <a:pPr algn="ctr">
                <a:lnSpc>
                  <a:spcPct val="110000"/>
                </a:lnSpc>
              </a:pPr>
              <a:r>
                <a:rPr lang="en-US" sz="1600" dirty="0" smtClean="0">
                  <a:latin typeface="+mj-lt"/>
                </a:rPr>
                <a:t>(Compare these results with the same investment classes for non-grantor trusts)</a:t>
              </a:r>
            </a:p>
          </p:txBody>
        </p:sp>
      </p:grpSp>
    </p:spTree>
    <p:extLst>
      <p:ext uri="{BB962C8B-B14F-4D97-AF65-F5344CB8AC3E}">
        <p14:creationId xmlns:p14="http://schemas.microsoft.com/office/powerpoint/2010/main" val="1359352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7532922" cy="478915"/>
          </a:xfrm>
        </p:spPr>
        <p:txBody>
          <a:bodyPr/>
          <a:lstStyle/>
          <a:p>
            <a:r>
              <a:rPr lang="en-US" sz="1800" dirty="0" smtClean="0"/>
              <a:t>Advantages and Considerations of Grantor Trusts </a:t>
            </a:r>
            <a:r>
              <a:rPr lang="en-US" dirty="0" smtClean="0"/>
              <a:t>(Continued)</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 name="Content Placeholder 3"/>
          <p:cNvSpPr>
            <a:spLocks noGrp="1"/>
          </p:cNvSpPr>
          <p:nvPr>
            <p:ph sz="quarter" idx="18"/>
          </p:nvPr>
        </p:nvSpPr>
        <p:spPr>
          <a:xfrm>
            <a:off x="177800" y="1447801"/>
            <a:ext cx="8783638" cy="4952999"/>
          </a:xfrm>
        </p:spPr>
        <p:txBody>
          <a:bodyPr/>
          <a:lstStyle/>
          <a:p>
            <a:pPr lvl="2"/>
            <a:r>
              <a:rPr lang="en-US" dirty="0" smtClean="0"/>
              <a:t>Grantor could borrow from a grantor trust </a:t>
            </a:r>
          </a:p>
          <a:p>
            <a:pPr lvl="3"/>
            <a:r>
              <a:rPr lang="en-US" dirty="0" smtClean="0"/>
              <a:t>Source of liquidity</a:t>
            </a:r>
          </a:p>
          <a:p>
            <a:pPr lvl="3"/>
            <a:r>
              <a:rPr lang="en-US" dirty="0" smtClean="0"/>
              <a:t>Borrowing could finance payment of income taxes</a:t>
            </a:r>
          </a:p>
          <a:p>
            <a:pPr lvl="3"/>
            <a:r>
              <a:rPr lang="en-US" dirty="0" smtClean="0"/>
              <a:t>The borrowing occurs without income tax on interest</a:t>
            </a:r>
          </a:p>
          <a:p>
            <a:pPr lvl="2"/>
            <a:r>
              <a:rPr lang="en-US" dirty="0" smtClean="0"/>
              <a:t>Grantor could purchase grantor trust’s appreciated assets from a grantor trust to make charitable gifts</a:t>
            </a:r>
          </a:p>
          <a:p>
            <a:pPr lvl="2"/>
            <a:r>
              <a:rPr lang="en-US" dirty="0" smtClean="0"/>
              <a:t>Grantor could use a “reverse” installment sale to lock in the estate tax inclusion before it expires</a:t>
            </a:r>
          </a:p>
          <a:p>
            <a:pPr lvl="3"/>
            <a:r>
              <a:rPr lang="en-US" dirty="0" smtClean="0"/>
              <a:t>A grantor’s borrowing could be done in a manner to generate favorable, stable returns to the trust</a:t>
            </a:r>
          </a:p>
          <a:p>
            <a:r>
              <a:rPr lang="en-US" dirty="0" smtClean="0"/>
              <a:t>Considerations of borrowing from a grantor trust</a:t>
            </a:r>
          </a:p>
          <a:p>
            <a:pPr lvl="1"/>
            <a:r>
              <a:rPr lang="en-US" dirty="0" smtClean="0"/>
              <a:t>Gift tax risks to grantor if interest rate is too high</a:t>
            </a:r>
          </a:p>
          <a:p>
            <a:pPr lvl="1"/>
            <a:r>
              <a:rPr lang="en-US" dirty="0" smtClean="0"/>
              <a:t>Gift tax risks to beneficiaries of the trust if interest rate is too low (7872 safe harbor)</a:t>
            </a:r>
          </a:p>
          <a:p>
            <a:pPr lvl="1"/>
            <a:r>
              <a:rPr lang="en-US" dirty="0" smtClean="0"/>
              <a:t>Estate tax risk if terms of the loan are too favorable and IRC Section 2036 could apply (7822 if not a safe harbor for estate tax purposes); consider the LAIDGT technique</a:t>
            </a:r>
          </a:p>
          <a:p>
            <a:pPr lvl="1"/>
            <a:r>
              <a:rPr lang="en-US" dirty="0" smtClean="0"/>
              <a:t>Estate tax risk if loan is not fully deductible under IRC Section 2053(c)(3); the loan needs to be a bona fide loan</a:t>
            </a:r>
          </a:p>
          <a:p>
            <a:pPr lvl="1"/>
            <a:endParaRPr lang="en-US" dirty="0" smtClean="0"/>
          </a:p>
          <a:p>
            <a:pPr lvl="2"/>
            <a:endParaRPr lang="en-US" dirty="0"/>
          </a:p>
        </p:txBody>
      </p:sp>
    </p:spTree>
    <p:extLst>
      <p:ext uri="{BB962C8B-B14F-4D97-AF65-F5344CB8AC3E}">
        <p14:creationId xmlns:p14="http://schemas.microsoft.com/office/powerpoint/2010/main" val="233025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7532922" cy="478915"/>
          </a:xfrm>
        </p:spPr>
        <p:txBody>
          <a:bodyPr/>
          <a:lstStyle/>
          <a:p>
            <a:r>
              <a:rPr lang="en-US" sz="1800" dirty="0" smtClean="0"/>
              <a:t>Advantages and Considerations of Grantor Trusts </a:t>
            </a:r>
            <a:r>
              <a:rPr lang="en-US" dirty="0" smtClean="0"/>
              <a:t>(Continued)</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 name="Content Placeholder 3"/>
          <p:cNvSpPr>
            <a:spLocks noGrp="1"/>
          </p:cNvSpPr>
          <p:nvPr>
            <p:ph sz="quarter" idx="18"/>
          </p:nvPr>
        </p:nvSpPr>
        <p:spPr>
          <a:xfrm>
            <a:off x="177800" y="1447801"/>
            <a:ext cx="8783638" cy="4952999"/>
          </a:xfrm>
        </p:spPr>
        <p:txBody>
          <a:bodyPr/>
          <a:lstStyle/>
          <a:p>
            <a:r>
              <a:rPr lang="en-US" sz="1400" dirty="0" smtClean="0"/>
              <a:t>Considerations of sale to a grantor trust (“SIDGT”) technique</a:t>
            </a:r>
          </a:p>
          <a:p>
            <a:pPr lvl="1"/>
            <a:r>
              <a:rPr lang="en-US" sz="1200" dirty="0" smtClean="0"/>
              <a:t>State income tax considerations</a:t>
            </a:r>
          </a:p>
          <a:p>
            <a:pPr lvl="1"/>
            <a:r>
              <a:rPr lang="en-US" sz="1200" dirty="0" smtClean="0"/>
              <a:t>Valuation considerations</a:t>
            </a:r>
          </a:p>
          <a:p>
            <a:pPr lvl="1"/>
            <a:r>
              <a:rPr lang="en-US" sz="1200" dirty="0" smtClean="0"/>
              <a:t>If assets decrease in value the gift tax exemption equivalent may not be recoverable</a:t>
            </a:r>
          </a:p>
          <a:p>
            <a:pPr lvl="1"/>
            <a:r>
              <a:rPr lang="en-US" sz="1200" dirty="0" smtClean="0"/>
              <a:t>There may be gain recognition considerations with respect to the note receivable or payable at death</a:t>
            </a:r>
          </a:p>
          <a:p>
            <a:pPr lvl="1"/>
            <a:r>
              <a:rPr lang="en-US" sz="1200" dirty="0" smtClean="0"/>
              <a:t>There will be no step-up in basis in the assets owned by the grantor trust</a:t>
            </a:r>
          </a:p>
          <a:p>
            <a:pPr lvl="1"/>
            <a:r>
              <a:rPr lang="en-US" sz="1200" dirty="0" smtClean="0"/>
              <a:t>Valuation considerations associated with the transfer of a hard to value asset; consider define value clauses</a:t>
            </a:r>
          </a:p>
          <a:p>
            <a:pPr lvl="1"/>
            <a:r>
              <a:rPr lang="en-US" sz="1200" dirty="0" smtClean="0"/>
              <a:t>Donor may not be able to afford income taxes in the future when the retained note from the grantor trust is paid off; donor could renounce powers that make the trust a grantor trust, which will make the trust a non-grantor trust unless the drafting of the trust provides the grantor trust will become a BDOT</a:t>
            </a:r>
          </a:p>
          <a:p>
            <a:pPr lvl="1"/>
            <a:r>
              <a:rPr lang="en-US" sz="1200" dirty="0" smtClean="0"/>
              <a:t>When the donor dies the grantor trust becomes a non-grantor trust unless the drafting of the trust provides the grantor trust on the death of the grantor will become a BDOT</a:t>
            </a:r>
          </a:p>
          <a:p>
            <a:pPr lvl="1"/>
            <a:r>
              <a:rPr lang="en-US" sz="1200" dirty="0" smtClean="0"/>
              <a:t>When there is significant leverage in the SIDGT technique, the IRS has argued that the principal of the note is not equal to face value and that the SIDGT gives the owner of the note who is also the grantor of the trust, under equitable tax principles, a retained interest of the trust, which makes the value of the then trust assets taxable in the grantor’s estate</a:t>
            </a:r>
          </a:p>
          <a:p>
            <a:pPr lvl="1"/>
            <a:r>
              <a:rPr lang="en-US" sz="1200" dirty="0" smtClean="0"/>
              <a:t>Many of the considerations of the SIDGT technique may not accrue if the LAIDGT technique is used</a:t>
            </a:r>
          </a:p>
        </p:txBody>
      </p:sp>
    </p:spTree>
    <p:extLst>
      <p:ext uri="{BB962C8B-B14F-4D97-AF65-F5344CB8AC3E}">
        <p14:creationId xmlns:p14="http://schemas.microsoft.com/office/powerpoint/2010/main" val="1125800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7532922" cy="478915"/>
          </a:xfrm>
        </p:spPr>
        <p:txBody>
          <a:bodyPr/>
          <a:lstStyle/>
          <a:p>
            <a:r>
              <a:rPr lang="en-US" sz="1800" dirty="0" smtClean="0"/>
              <a:t>Advantages and Considerations of Grantor Trusts </a:t>
            </a:r>
            <a:r>
              <a:rPr lang="en-US" dirty="0" smtClean="0"/>
              <a:t>(Continued)</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6" name="Picture 5"/>
          <p:cNvPicPr>
            <a:picLocks noChangeAspect="1"/>
          </p:cNvPicPr>
          <p:nvPr/>
        </p:nvPicPr>
        <p:blipFill>
          <a:blip r:embed="rId2"/>
          <a:stretch>
            <a:fillRect/>
          </a:stretch>
        </p:blipFill>
        <p:spPr>
          <a:xfrm>
            <a:off x="1679197" y="2081496"/>
            <a:ext cx="5785605" cy="3328704"/>
          </a:xfrm>
          <a:prstGeom prst="rect">
            <a:avLst/>
          </a:prstGeom>
        </p:spPr>
      </p:pic>
      <p:sp>
        <p:nvSpPr>
          <p:cNvPr id="7" name="Content Placeholder 3"/>
          <p:cNvSpPr>
            <a:spLocks noGrp="1"/>
          </p:cNvSpPr>
          <p:nvPr>
            <p:ph sz="quarter" idx="18"/>
          </p:nvPr>
        </p:nvSpPr>
        <p:spPr>
          <a:xfrm>
            <a:off x="177800" y="1447801"/>
            <a:ext cx="8783638" cy="609600"/>
          </a:xfrm>
        </p:spPr>
        <p:txBody>
          <a:bodyPr/>
          <a:lstStyle/>
          <a:p>
            <a:r>
              <a:rPr lang="en-US" dirty="0" smtClean="0"/>
              <a:t>The LAIDGT technique is illustrated below</a:t>
            </a:r>
          </a:p>
          <a:p>
            <a:pPr lvl="1"/>
            <a:endParaRPr lang="en-US" dirty="0"/>
          </a:p>
        </p:txBody>
      </p:sp>
    </p:spTree>
    <p:extLst>
      <p:ext uri="{BB962C8B-B14F-4D97-AF65-F5344CB8AC3E}">
        <p14:creationId xmlns:p14="http://schemas.microsoft.com/office/powerpoint/2010/main" val="221208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7532922" cy="478915"/>
          </a:xfrm>
        </p:spPr>
        <p:txBody>
          <a:bodyPr/>
          <a:lstStyle/>
          <a:p>
            <a:r>
              <a:rPr lang="en-US" sz="1800" dirty="0" smtClean="0"/>
              <a:t>Advantages and Considerations of Grantor Trusts </a:t>
            </a:r>
            <a:r>
              <a:rPr lang="en-US" dirty="0" smtClean="0"/>
              <a:t>(Continued)</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47800"/>
            <a:ext cx="8783638" cy="5105400"/>
          </a:xfrm>
        </p:spPr>
        <p:txBody>
          <a:bodyPr/>
          <a:lstStyle/>
          <a:p>
            <a:pPr lvl="1">
              <a:spcBef>
                <a:spcPts val="500"/>
              </a:spcBef>
              <a:spcAft>
                <a:spcPts val="500"/>
              </a:spcAft>
            </a:pPr>
            <a:r>
              <a:rPr lang="en-US" dirty="0" smtClean="0"/>
              <a:t>Income </a:t>
            </a:r>
            <a:r>
              <a:rPr lang="en-US" dirty="0"/>
              <a:t>tax </a:t>
            </a:r>
            <a:r>
              <a:rPr lang="en-US" dirty="0" smtClean="0"/>
              <a:t>basis </a:t>
            </a:r>
            <a:r>
              <a:rPr lang="en-US" dirty="0"/>
              <a:t>enhancing </a:t>
            </a:r>
            <a:r>
              <a:rPr lang="en-US" dirty="0" smtClean="0"/>
              <a:t>and transfer tax advantages </a:t>
            </a:r>
            <a:r>
              <a:rPr lang="en-US" dirty="0"/>
              <a:t>of the </a:t>
            </a:r>
            <a:r>
              <a:rPr lang="en-US" dirty="0" smtClean="0"/>
              <a:t>LAIDGT technique</a:t>
            </a:r>
          </a:p>
          <a:p>
            <a:pPr lvl="2">
              <a:spcBef>
                <a:spcPts val="500"/>
              </a:spcBef>
              <a:spcAft>
                <a:spcPts val="500"/>
              </a:spcAft>
            </a:pPr>
            <a:r>
              <a:rPr lang="en-US" dirty="0" smtClean="0"/>
              <a:t>The </a:t>
            </a:r>
            <a:r>
              <a:rPr lang="en-US" dirty="0"/>
              <a:t>LAIDGT has all of the income tax and basis enhancing advantages of the SIDGT technique and additional advantages that are unique to retaining a convertible note from a single member </a:t>
            </a:r>
            <a:r>
              <a:rPr lang="en-US" dirty="0" smtClean="0"/>
              <a:t>FLLC</a:t>
            </a:r>
          </a:p>
          <a:p>
            <a:pPr lvl="2">
              <a:spcBef>
                <a:spcPts val="500"/>
              </a:spcBef>
              <a:spcAft>
                <a:spcPts val="500"/>
              </a:spcAft>
            </a:pPr>
            <a:r>
              <a:rPr lang="en-US" dirty="0" smtClean="0"/>
              <a:t>There </a:t>
            </a:r>
            <a:r>
              <a:rPr lang="en-US" dirty="0"/>
              <a:t>is greater authority that a sale to a single member FLLC in the LAIDGT technique will be treated as a </a:t>
            </a:r>
            <a:r>
              <a:rPr lang="en-US" dirty="0" smtClean="0"/>
              <a:t>non</a:t>
            </a:r>
            <a:r>
              <a:rPr lang="en-US" dirty="0" smtClean="0">
                <a:latin typeface="Times New Roman" panose="02020603050405020304" pitchFamily="18" charset="0"/>
                <a:cs typeface="Times New Roman" panose="02020603050405020304" pitchFamily="18" charset="0"/>
              </a:rPr>
              <a:t>‑</a:t>
            </a:r>
            <a:r>
              <a:rPr lang="en-US" dirty="0" smtClean="0"/>
              <a:t>taxable </a:t>
            </a:r>
            <a:r>
              <a:rPr lang="en-US" dirty="0"/>
              <a:t>sale to a disregarded entity for income tax purposes than there is for a sale to a grantor trust in the SIDGT </a:t>
            </a:r>
            <a:r>
              <a:rPr lang="en-US" dirty="0" smtClean="0"/>
              <a:t>technique</a:t>
            </a:r>
          </a:p>
          <a:p>
            <a:pPr lvl="2">
              <a:spcBef>
                <a:spcPts val="500"/>
              </a:spcBef>
              <a:spcAft>
                <a:spcPts val="500"/>
              </a:spcAft>
            </a:pPr>
            <a:r>
              <a:rPr lang="en-US" dirty="0" smtClean="0"/>
              <a:t>The </a:t>
            </a:r>
            <a:r>
              <a:rPr lang="en-US" dirty="0"/>
              <a:t>retained note in the LAIDGT technique could be designed to (i) have a mandatory conversion of the amount of non-managing member interests that are equal in value to the principal balance of the note at the death of the holder of the note, and (ii) before death, at the election of the holder, the then outstanding principal of the note could be converted to that amount of </a:t>
            </a:r>
            <a:r>
              <a:rPr lang="en-US" dirty="0" smtClean="0"/>
              <a:t>non-managing </a:t>
            </a:r>
            <a:r>
              <a:rPr lang="en-US" dirty="0"/>
              <a:t>member interests that are equal in value to that outstanding </a:t>
            </a:r>
            <a:r>
              <a:rPr lang="en-US" dirty="0" smtClean="0"/>
              <a:t>principal</a:t>
            </a:r>
          </a:p>
          <a:p>
            <a:pPr lvl="2">
              <a:spcBef>
                <a:spcPts val="500"/>
              </a:spcBef>
              <a:spcAft>
                <a:spcPts val="500"/>
              </a:spcAft>
            </a:pPr>
            <a:r>
              <a:rPr lang="en-US" dirty="0" smtClean="0"/>
              <a:t>The donor’s note is an obligation of the LLC, not the trust, which may eliminate the valuation and the trust retained interest potential arguments by the IRS in the SIDGT technique</a:t>
            </a:r>
          </a:p>
          <a:p>
            <a:pPr lvl="2">
              <a:spcBef>
                <a:spcPts val="500"/>
              </a:spcBef>
              <a:spcAft>
                <a:spcPts val="500"/>
              </a:spcAft>
            </a:pPr>
            <a:r>
              <a:rPr lang="en-US" dirty="0"/>
              <a:t>The disregarded entity status of the FLLC, for income tax purposes, can be easily turned on or off by admitting or redeeming other owners who are not grantor trusts</a:t>
            </a:r>
          </a:p>
          <a:p>
            <a:pPr lvl="2">
              <a:spcBef>
                <a:spcPts val="500"/>
              </a:spcBef>
              <a:spcAft>
                <a:spcPts val="500"/>
              </a:spcAft>
            </a:pPr>
            <a:r>
              <a:rPr lang="en-US" dirty="0" smtClean="0"/>
              <a:t>There </a:t>
            </a:r>
            <a:r>
              <a:rPr lang="en-US" dirty="0"/>
              <a:t>are several advantages in making the note convertible as described </a:t>
            </a:r>
            <a:r>
              <a:rPr lang="en-US" dirty="0" smtClean="0"/>
              <a:t>above</a:t>
            </a:r>
            <a:endParaRPr lang="en-US" dirty="0"/>
          </a:p>
          <a:p>
            <a:pPr lvl="3">
              <a:spcBef>
                <a:spcPts val="500"/>
              </a:spcBef>
              <a:spcAft>
                <a:spcPts val="500"/>
              </a:spcAft>
            </a:pPr>
            <a:r>
              <a:rPr lang="en-US" dirty="0" smtClean="0"/>
              <a:t>When </a:t>
            </a:r>
            <a:r>
              <a:rPr lang="en-US" dirty="0"/>
              <a:t>the note is converted, that act of conversion does not trigger sale treatment.  See Revenue Ruling </a:t>
            </a:r>
            <a:r>
              <a:rPr lang="en-US" dirty="0" smtClean="0"/>
              <a:t>72-265</a:t>
            </a:r>
          </a:p>
          <a:p>
            <a:pPr lvl="3">
              <a:spcBef>
                <a:spcPts val="500"/>
              </a:spcBef>
              <a:spcAft>
                <a:spcPts val="500"/>
              </a:spcAft>
            </a:pPr>
            <a:r>
              <a:rPr lang="en-US" dirty="0" smtClean="0"/>
              <a:t>IRC </a:t>
            </a:r>
            <a:r>
              <a:rPr lang="en-US" dirty="0"/>
              <a:t>Section 754 elective basis increase in underlying </a:t>
            </a:r>
            <a:r>
              <a:rPr lang="en-US" dirty="0" smtClean="0"/>
              <a:t>assets</a:t>
            </a:r>
            <a:endParaRPr lang="en-US" dirty="0"/>
          </a:p>
          <a:p>
            <a:pPr lvl="3">
              <a:spcBef>
                <a:spcPts val="500"/>
              </a:spcBef>
              <a:spcAft>
                <a:spcPts val="500"/>
              </a:spcAft>
            </a:pPr>
            <a:r>
              <a:rPr lang="en-US" dirty="0" smtClean="0"/>
              <a:t>Support </a:t>
            </a:r>
            <a:r>
              <a:rPr lang="en-US" dirty="0"/>
              <a:t>for position regarding valuation of </a:t>
            </a:r>
            <a:r>
              <a:rPr lang="en-US" dirty="0" smtClean="0"/>
              <a:t>note</a:t>
            </a:r>
          </a:p>
          <a:p>
            <a:pPr lvl="3">
              <a:spcBef>
                <a:spcPts val="500"/>
              </a:spcBef>
              <a:spcAft>
                <a:spcPts val="500"/>
              </a:spcAft>
            </a:pPr>
            <a:r>
              <a:rPr lang="en-US" dirty="0" smtClean="0"/>
              <a:t>Additional </a:t>
            </a:r>
            <a:r>
              <a:rPr lang="en-US" dirty="0"/>
              <a:t>investment flexibility for </a:t>
            </a:r>
            <a:r>
              <a:rPr lang="en-US" dirty="0" smtClean="0"/>
              <a:t>holder</a:t>
            </a:r>
            <a:endParaRPr lang="en-US" dirty="0"/>
          </a:p>
          <a:p>
            <a:pPr lvl="1"/>
            <a:endParaRPr lang="en-US" dirty="0"/>
          </a:p>
        </p:txBody>
      </p:sp>
    </p:spTree>
    <p:extLst>
      <p:ext uri="{BB962C8B-B14F-4D97-AF65-F5344CB8AC3E}">
        <p14:creationId xmlns:p14="http://schemas.microsoft.com/office/powerpoint/2010/main" val="1293867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44825"/>
            <a:ext cx="7304322" cy="806825"/>
          </a:xfrm>
        </p:spPr>
        <p:txBody>
          <a:bodyPr/>
          <a:lstStyle/>
          <a:p>
            <a:r>
              <a:rPr lang="en-US" sz="1700" dirty="0" smtClean="0"/>
              <a:t>The </a:t>
            </a:r>
            <a:r>
              <a:rPr lang="en-US" sz="1700" dirty="0"/>
              <a:t>LAIDGT Technique in Combination with Preferred Interests When One Spouse Owns Most of the Assets and the Donor Wishes to Benefit the Donor’s Family, Spouse and Favorite Charitable Causes</a:t>
            </a:r>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6" name="Picture 5"/>
          <p:cNvPicPr>
            <a:picLocks noChangeAspect="1"/>
          </p:cNvPicPr>
          <p:nvPr/>
        </p:nvPicPr>
        <p:blipFill>
          <a:blip r:embed="rId2"/>
          <a:stretch>
            <a:fillRect/>
          </a:stretch>
        </p:blipFill>
        <p:spPr>
          <a:xfrm>
            <a:off x="1355756" y="1953482"/>
            <a:ext cx="6432488" cy="3609118"/>
          </a:xfrm>
          <a:prstGeom prst="rect">
            <a:avLst/>
          </a:prstGeom>
        </p:spPr>
      </p:pic>
    </p:spTree>
    <p:extLst>
      <p:ext uri="{BB962C8B-B14F-4D97-AF65-F5344CB8AC3E}">
        <p14:creationId xmlns:p14="http://schemas.microsoft.com/office/powerpoint/2010/main" val="783646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44825"/>
            <a:ext cx="7304322" cy="806825"/>
          </a:xfrm>
        </p:spPr>
        <p:txBody>
          <a:bodyPr/>
          <a:lstStyle/>
          <a:p>
            <a:r>
              <a:rPr lang="en-US" sz="1700" dirty="0" smtClean="0"/>
              <a:t>The </a:t>
            </a:r>
            <a:r>
              <a:rPr lang="en-US" sz="1700" dirty="0"/>
              <a:t>LAIDGT Technique in Combination with Preferred Interests When One Spouse Owns Most of the Assets and the Donor Wishes to Benefit the Donor’s Family, Spouse and Favorite Charitable </a:t>
            </a:r>
            <a:r>
              <a:rPr lang="en-US" sz="1700" dirty="0" smtClean="0"/>
              <a:t>Causes </a:t>
            </a:r>
            <a:r>
              <a:rPr lang="en-US" sz="1500" dirty="0" smtClean="0"/>
              <a:t>(Continued)</a:t>
            </a:r>
            <a:endParaRPr lang="en-US" sz="15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47800"/>
            <a:ext cx="8783638" cy="5029199"/>
          </a:xfrm>
        </p:spPr>
        <p:txBody>
          <a:bodyPr/>
          <a:lstStyle/>
          <a:p>
            <a:r>
              <a:rPr lang="en-US" dirty="0" smtClean="0"/>
              <a:t>Advantages </a:t>
            </a:r>
            <a:r>
              <a:rPr lang="en-US" dirty="0"/>
              <a:t>of the LAIDGT technique in combination with preferred </a:t>
            </a:r>
            <a:r>
              <a:rPr lang="en-US" dirty="0" smtClean="0"/>
              <a:t>interests</a:t>
            </a:r>
            <a:endParaRPr lang="en-US" dirty="0"/>
          </a:p>
          <a:p>
            <a:pPr lvl="1"/>
            <a:r>
              <a:rPr lang="en-US" dirty="0" smtClean="0"/>
              <a:t>Transfer </a:t>
            </a:r>
            <a:r>
              <a:rPr lang="en-US" dirty="0"/>
              <a:t>tax advantages of using leverage, valuation discounts and an estate </a:t>
            </a:r>
            <a:r>
              <a:rPr lang="en-US" dirty="0" smtClean="0"/>
              <a:t>freeze in the above example compared to no further planning in which over $476,000,000 is modeled to be paid and almost no estate taxes are projected to be paid with the LAIDGT technique in combination with preferred interests</a:t>
            </a:r>
            <a:endParaRPr lang="en-US" dirty="0"/>
          </a:p>
          <a:p>
            <a:pPr lvl="1"/>
            <a:r>
              <a:rPr lang="en-US" dirty="0" smtClean="0"/>
              <a:t>Potential </a:t>
            </a:r>
            <a:r>
              <a:rPr lang="en-US" dirty="0"/>
              <a:t>IRC Section 2036 advantage of using preferred interests in the </a:t>
            </a:r>
            <a:r>
              <a:rPr lang="en-US" dirty="0" smtClean="0"/>
              <a:t>structure</a:t>
            </a:r>
            <a:endParaRPr lang="en-US" dirty="0"/>
          </a:p>
          <a:p>
            <a:pPr lvl="2"/>
            <a:r>
              <a:rPr lang="en-US" dirty="0" smtClean="0"/>
              <a:t>There </a:t>
            </a:r>
            <a:r>
              <a:rPr lang="en-US" dirty="0"/>
              <a:t>is a substantial investment purpose (</a:t>
            </a:r>
            <a:r>
              <a:rPr lang="en-US" i="1" dirty="0"/>
              <a:t>i.e.</a:t>
            </a:r>
            <a:r>
              <a:rPr lang="en-US" dirty="0"/>
              <a:t>, non-tax purpose) with having preferred and common interests that divide the economic return of the FLP or FLLC between the owners of the interests in a different way than would result without the two </a:t>
            </a:r>
            <a:r>
              <a:rPr lang="en-US" dirty="0" smtClean="0"/>
              <a:t>interests</a:t>
            </a:r>
          </a:p>
          <a:p>
            <a:pPr lvl="2"/>
            <a:r>
              <a:rPr lang="en-US" dirty="0" smtClean="0"/>
              <a:t>The </a:t>
            </a:r>
            <a:r>
              <a:rPr lang="en-US" dirty="0"/>
              <a:t>donor will owe a state law enforceable fiduciary duties to a </a:t>
            </a:r>
            <a:r>
              <a:rPr lang="en-US" dirty="0" smtClean="0"/>
              <a:t>non-family </a:t>
            </a:r>
            <a:r>
              <a:rPr lang="en-US" dirty="0"/>
              <a:t>owner (e.g., the charity), which are real and not </a:t>
            </a:r>
            <a:r>
              <a:rPr lang="en-US" dirty="0" smtClean="0"/>
              <a:t>illusory</a:t>
            </a:r>
            <a:endParaRPr lang="en-US" dirty="0"/>
          </a:p>
          <a:p>
            <a:pPr lvl="2"/>
            <a:r>
              <a:rPr lang="en-US" dirty="0" smtClean="0"/>
              <a:t>The </a:t>
            </a:r>
            <a:r>
              <a:rPr lang="en-US" dirty="0"/>
              <a:t>enactment of IRC Section 2036(c) in 1987 and its subsequent repeal in 1990 demonstrate that going forward Congress </a:t>
            </a:r>
            <a:r>
              <a:rPr lang="en-US" dirty="0" smtClean="0"/>
              <a:t>clearly intended </a:t>
            </a:r>
            <a:r>
              <a:rPr lang="en-US" dirty="0"/>
              <a:t>to address the estate tax consequences of the preferred/common structure </a:t>
            </a:r>
            <a:r>
              <a:rPr lang="en-US" i="1" dirty="0"/>
              <a:t>solely</a:t>
            </a:r>
            <a:r>
              <a:rPr lang="en-US" dirty="0"/>
              <a:t> by means of the gift tax rules of Chapter 14 (IRC Section 2701) and </a:t>
            </a:r>
            <a:r>
              <a:rPr lang="en-US" i="1" dirty="0"/>
              <a:t>not</a:t>
            </a:r>
            <a:r>
              <a:rPr lang="en-US" dirty="0"/>
              <a:t> by including the transferred common interest in the transferor’s gross estate under IRC Section 2036(a)(1</a:t>
            </a:r>
            <a:r>
              <a:rPr lang="en-US" dirty="0" smtClean="0"/>
              <a:t>)</a:t>
            </a:r>
          </a:p>
        </p:txBody>
      </p:sp>
    </p:spTree>
    <p:extLst>
      <p:ext uri="{BB962C8B-B14F-4D97-AF65-F5344CB8AC3E}">
        <p14:creationId xmlns:p14="http://schemas.microsoft.com/office/powerpoint/2010/main" val="2670621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44825"/>
            <a:ext cx="7304322" cy="806825"/>
          </a:xfrm>
        </p:spPr>
        <p:txBody>
          <a:bodyPr/>
          <a:lstStyle/>
          <a:p>
            <a:r>
              <a:rPr lang="en-US" sz="1700" dirty="0" smtClean="0"/>
              <a:t>The </a:t>
            </a:r>
            <a:r>
              <a:rPr lang="en-US" sz="1700" dirty="0"/>
              <a:t>LAIDGT Technique in Combination with Preferred Interests When One Spouse Owns Most of the Assets and the Donor Wishes to Benefit the Donor’s Family, Spouse and Favorite Charitable </a:t>
            </a:r>
            <a:r>
              <a:rPr lang="en-US" sz="1700" dirty="0" smtClean="0"/>
              <a:t>Causes </a:t>
            </a:r>
            <a:r>
              <a:rPr lang="en-US" sz="1500" dirty="0" smtClean="0"/>
              <a:t>(Continued)</a:t>
            </a:r>
            <a:endParaRPr lang="en-US" sz="15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47800"/>
            <a:ext cx="8783638" cy="5181600"/>
          </a:xfrm>
        </p:spPr>
        <p:txBody>
          <a:bodyPr/>
          <a:lstStyle/>
          <a:p>
            <a:pPr lvl="1">
              <a:spcBef>
                <a:spcPts val="400"/>
              </a:spcBef>
              <a:spcAft>
                <a:spcPts val="400"/>
              </a:spcAft>
            </a:pPr>
            <a:r>
              <a:rPr lang="en-US" dirty="0"/>
              <a:t>Potential charitable income tax, valuation and IRC Section 2704(b)(2) advantages of preferred interest ownership by a public charity</a:t>
            </a:r>
          </a:p>
          <a:p>
            <a:pPr lvl="2">
              <a:spcBef>
                <a:spcPts val="400"/>
              </a:spcBef>
              <a:spcAft>
                <a:spcPts val="400"/>
              </a:spcAft>
            </a:pPr>
            <a:r>
              <a:rPr lang="en-US" dirty="0"/>
              <a:t>Advantages of the technique</a:t>
            </a:r>
          </a:p>
          <a:p>
            <a:pPr lvl="3">
              <a:spcBef>
                <a:spcPts val="400"/>
              </a:spcBef>
              <a:spcAft>
                <a:spcPts val="400"/>
              </a:spcAft>
            </a:pPr>
            <a:r>
              <a:rPr lang="en-US" dirty="0"/>
              <a:t>The donor may receive, in the year of the gift of the preferred interest to the charity, an income tax deduction for the discounted present value of the charity’s right to receive the par value of the preferred on termination of the FLLC, even though that might occur after the donor’s </a:t>
            </a:r>
            <a:r>
              <a:rPr lang="en-US" dirty="0" smtClean="0"/>
              <a:t>death</a:t>
            </a:r>
          </a:p>
          <a:p>
            <a:pPr lvl="3">
              <a:spcBef>
                <a:spcPts val="400"/>
              </a:spcBef>
              <a:spcAft>
                <a:spcPts val="400"/>
              </a:spcAft>
            </a:pPr>
            <a:r>
              <a:rPr lang="en-US" dirty="0" smtClean="0"/>
              <a:t>The </a:t>
            </a:r>
            <a:r>
              <a:rPr lang="en-US" dirty="0"/>
              <a:t>donor should receive an income tax charitable deduction, in the year of the gift, for the discounted present value of the </a:t>
            </a:r>
            <a:r>
              <a:rPr lang="en-US" dirty="0" smtClean="0"/>
              <a:t>coupons </a:t>
            </a:r>
            <a:r>
              <a:rPr lang="en-US" dirty="0"/>
              <a:t>that </a:t>
            </a:r>
            <a:r>
              <a:rPr lang="en-US" dirty="0" smtClean="0"/>
              <a:t>are </a:t>
            </a:r>
            <a:r>
              <a:rPr lang="en-US" dirty="0"/>
              <a:t>to be paid to </a:t>
            </a:r>
            <a:r>
              <a:rPr lang="en-US" dirty="0" smtClean="0"/>
              <a:t>charity in the future</a:t>
            </a:r>
          </a:p>
          <a:p>
            <a:pPr lvl="3">
              <a:spcBef>
                <a:spcPts val="400"/>
              </a:spcBef>
              <a:spcAft>
                <a:spcPts val="400"/>
              </a:spcAft>
            </a:pPr>
            <a:r>
              <a:rPr lang="en-US" dirty="0" smtClean="0"/>
              <a:t>In </a:t>
            </a:r>
            <a:r>
              <a:rPr lang="en-US" dirty="0"/>
              <a:t>addition to receiving an upfront charitable income deduction for the present value of the annual coupon of the preferred that is paid to the charity, the donor also receives an indirect second annual deduction </a:t>
            </a:r>
            <a:r>
              <a:rPr lang="en-US" dirty="0" smtClean="0"/>
              <a:t>each year with </a:t>
            </a:r>
            <a:r>
              <a:rPr lang="en-US" dirty="0"/>
              <a:t>respect to the future preferred coupon payments against his income and health care because of the partnership tax accounting </a:t>
            </a:r>
            <a:r>
              <a:rPr lang="en-US" dirty="0" smtClean="0"/>
              <a:t>rules under IRC Section 704(b)</a:t>
            </a:r>
            <a:endParaRPr lang="en-US" dirty="0"/>
          </a:p>
          <a:p>
            <a:pPr lvl="3">
              <a:spcBef>
                <a:spcPts val="400"/>
              </a:spcBef>
              <a:spcAft>
                <a:spcPts val="400"/>
              </a:spcAft>
            </a:pPr>
            <a:r>
              <a:rPr lang="en-US" dirty="0" smtClean="0"/>
              <a:t>The </a:t>
            </a:r>
            <a:r>
              <a:rPr lang="en-US" dirty="0"/>
              <a:t>donor will also avoid the built-in capital gains tax on the sale of any low basis asset that is contributed for the preferred interest</a:t>
            </a:r>
          </a:p>
          <a:p>
            <a:pPr lvl="3">
              <a:spcBef>
                <a:spcPts val="400"/>
              </a:spcBef>
              <a:spcAft>
                <a:spcPts val="400"/>
              </a:spcAft>
            </a:pPr>
            <a:r>
              <a:rPr lang="en-US" dirty="0" smtClean="0"/>
              <a:t>The </a:t>
            </a:r>
            <a:r>
              <a:rPr lang="en-US" dirty="0"/>
              <a:t>“</a:t>
            </a:r>
            <a:r>
              <a:rPr lang="en-US" dirty="0" smtClean="0"/>
              <a:t>out-of-pocket</a:t>
            </a:r>
            <a:r>
              <a:rPr lang="en-US" dirty="0"/>
              <a:t>” cost of a gift of a preferred interest to a public charity, or donor advised fund, is much less than comparable cash gifts, because of the above tax </a:t>
            </a:r>
            <a:r>
              <a:rPr lang="en-US" dirty="0" smtClean="0"/>
              <a:t>advantages; in this example, over $7,500,000 in income taxes and opportunity costs will be saved in comparison to giving cash of the same amounts at the same time to charity</a:t>
            </a:r>
          </a:p>
          <a:p>
            <a:pPr lvl="3">
              <a:spcBef>
                <a:spcPts val="400"/>
              </a:spcBef>
              <a:spcAft>
                <a:spcPts val="400"/>
              </a:spcAft>
            </a:pPr>
            <a:r>
              <a:rPr lang="en-US" dirty="0" smtClean="0"/>
              <a:t>Income </a:t>
            </a:r>
            <a:r>
              <a:rPr lang="en-US" dirty="0"/>
              <a:t>tax valuation advantage:  IRS concedes preferred partnership interests should have a high </a:t>
            </a:r>
            <a:r>
              <a:rPr lang="en-US" dirty="0" smtClean="0"/>
              <a:t>coupon</a:t>
            </a:r>
          </a:p>
          <a:p>
            <a:pPr lvl="3">
              <a:spcBef>
                <a:spcPts val="400"/>
              </a:spcBef>
              <a:spcAft>
                <a:spcPts val="400"/>
              </a:spcAft>
            </a:pPr>
            <a:r>
              <a:rPr lang="en-US" dirty="0" smtClean="0"/>
              <a:t>Another </a:t>
            </a:r>
            <a:r>
              <a:rPr lang="en-US" dirty="0"/>
              <a:t>advantage is that both the Tax Court and the 5th Circuit Court have held that IRC Section 2704(b)(2) prohibitions against applicable restrictions in a partnership do not apply because of operation of IRC Section 2704(b)(3)(B) since a </a:t>
            </a:r>
            <a:r>
              <a:rPr lang="en-US" dirty="0" smtClean="0"/>
              <a:t>non-family </a:t>
            </a:r>
            <a:r>
              <a:rPr lang="en-US" dirty="0"/>
              <a:t>member (a charity) owns a preferred </a:t>
            </a:r>
            <a:r>
              <a:rPr lang="en-US" dirty="0" smtClean="0"/>
              <a:t>interest</a:t>
            </a:r>
            <a:endParaRPr lang="en-US" dirty="0"/>
          </a:p>
        </p:txBody>
      </p:sp>
    </p:spTree>
    <p:extLst>
      <p:ext uri="{BB962C8B-B14F-4D97-AF65-F5344CB8AC3E}">
        <p14:creationId xmlns:p14="http://schemas.microsoft.com/office/powerpoint/2010/main" val="67411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b="1" dirty="0" smtClean="0"/>
              <a:t>Important Information</a:t>
            </a:r>
          </a:p>
        </p:txBody>
      </p:sp>
      <p:sp>
        <p:nvSpPr>
          <p:cNvPr id="3" name="Slide Number Placeholder 2"/>
          <p:cNvSpPr>
            <a:spLocks noGrp="1"/>
          </p:cNvSpPr>
          <p:nvPr>
            <p:ph type="sldNum" sz="quarter" idx="4294967295"/>
          </p:nvPr>
        </p:nvSpPr>
        <p:spPr>
          <a:xfrm>
            <a:off x="8686800" y="6665913"/>
            <a:ext cx="284163" cy="268287"/>
          </a:xfrm>
          <a:prstGeom prst="rect">
            <a:avLst/>
          </a:prstGeom>
        </p:spPr>
        <p:txBody>
          <a:bodyPr/>
          <a:lstStyle/>
          <a:p>
            <a:pPr>
              <a:defRPr/>
            </a:pPr>
            <a:fld id="{C37CB147-031B-446C-BD0C-F9913600E007}" type="slidenum">
              <a:rPr lang="en-US"/>
              <a:pPr>
                <a:defRPr/>
              </a:pPr>
              <a:t>1</a:t>
            </a:fld>
            <a:endParaRPr lang="en-US" dirty="0"/>
          </a:p>
        </p:txBody>
      </p:sp>
      <p:sp>
        <p:nvSpPr>
          <p:cNvPr id="4" name="Text Placeholder 3"/>
          <p:cNvSpPr>
            <a:spLocks noGrp="1"/>
          </p:cNvSpPr>
          <p:nvPr>
            <p:ph type="body" sz="quarter" idx="11"/>
          </p:nvPr>
        </p:nvSpPr>
        <p:spPr>
          <a:xfrm>
            <a:off x="914400" y="2674938"/>
            <a:ext cx="7315199" cy="1897062"/>
          </a:xfrm>
        </p:spPr>
        <p:txBody>
          <a:bodyPr rtlCol="0">
            <a:noAutofit/>
          </a:bodyPr>
          <a:lstStyle/>
          <a:p>
            <a:pPr algn="just" eaLnBrk="1" fontAlgn="auto" hangingPunct="1">
              <a:defRPr/>
            </a:pPr>
            <a:r>
              <a:rPr lang="en-US" sz="1600" dirty="0" smtClean="0"/>
              <a:t>Goldman Sachs does not provide legal, tax or accounting advice. Clients of Goldman Sachs should obtain their own independent tax and legal advice based on their particular circumstances.</a:t>
            </a:r>
          </a:p>
          <a:p>
            <a:pPr algn="just" eaLnBrk="1" fontAlgn="auto" hangingPunct="1">
              <a:defRPr/>
            </a:pPr>
            <a:r>
              <a:rPr lang="en-US" sz="1600" dirty="0" smtClean="0"/>
              <a:t>The information herein is provided solely to educate on a variety of topics, including wealth planning, tax considerations, estate, gift and philanthropic planning.</a:t>
            </a:r>
            <a:endParaRPr lang="en-US" sz="1600" dirty="0"/>
          </a:p>
        </p:txBody>
      </p:sp>
      <p:sp>
        <p:nvSpPr>
          <p:cNvPr id="2" name="TextBox 1"/>
          <p:cNvSpPr txBox="1"/>
          <p:nvPr/>
        </p:nvSpPr>
        <p:spPr>
          <a:xfrm>
            <a:off x="0" y="6172200"/>
            <a:ext cx="8686800" cy="685800"/>
          </a:xfrm>
          <a:prstGeom prst="rect">
            <a:avLst/>
          </a:prstGeom>
          <a:solidFill>
            <a:schemeClr val="bg1"/>
          </a:solidFill>
        </p:spPr>
        <p:txBody>
          <a:bodyPr wrap="square" lIns="0" tIns="0" rIns="0" bIns="0" rtlCol="0">
            <a:noAutofit/>
          </a:bodyPr>
          <a:lstStyle/>
          <a:p>
            <a:pPr>
              <a:lnSpc>
                <a:spcPct val="110000"/>
              </a:lnSpc>
            </a:pPr>
            <a:endParaRPr lang="en-US" sz="1600" dirty="0" smtClean="0">
              <a:solidFill>
                <a:schemeClr val="accent5"/>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44825"/>
            <a:ext cx="7304322" cy="806825"/>
          </a:xfrm>
        </p:spPr>
        <p:txBody>
          <a:bodyPr/>
          <a:lstStyle/>
          <a:p>
            <a:r>
              <a:rPr lang="en-US" sz="1700" dirty="0" smtClean="0"/>
              <a:t>The </a:t>
            </a:r>
            <a:r>
              <a:rPr lang="en-US" sz="1700" dirty="0"/>
              <a:t>LAIDGT Technique in Combination with Preferred Interests When One Spouse Owns Most of the Assets and the Donor Wishes to Benefit the Donor’s Family, Spouse and Favorite Charitable </a:t>
            </a:r>
            <a:r>
              <a:rPr lang="en-US" sz="1700" dirty="0" smtClean="0"/>
              <a:t>Causes </a:t>
            </a:r>
            <a:r>
              <a:rPr lang="en-US" sz="1500" dirty="0" smtClean="0"/>
              <a:t>(Continued)</a:t>
            </a:r>
            <a:endParaRPr lang="en-US" sz="15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47800"/>
            <a:ext cx="8783638" cy="5029199"/>
          </a:xfrm>
        </p:spPr>
        <p:txBody>
          <a:bodyPr/>
          <a:lstStyle/>
          <a:p>
            <a:r>
              <a:rPr lang="en-US" dirty="0" smtClean="0"/>
              <a:t>Charitable </a:t>
            </a:r>
            <a:r>
              <a:rPr lang="en-US" dirty="0"/>
              <a:t>considerations of the LAIDGT technique in combination with preferred </a:t>
            </a:r>
            <a:r>
              <a:rPr lang="en-US" dirty="0" smtClean="0"/>
              <a:t>interests</a:t>
            </a:r>
            <a:endParaRPr lang="en-US" dirty="0"/>
          </a:p>
          <a:p>
            <a:pPr lvl="1"/>
            <a:r>
              <a:rPr lang="en-US" dirty="0" smtClean="0"/>
              <a:t>Despite </a:t>
            </a:r>
            <a:r>
              <a:rPr lang="en-US" dirty="0"/>
              <a:t>state property law, the IRS may take the position that the gift of the preferred interest of an FLLC to public charities should be considered a </a:t>
            </a:r>
            <a:r>
              <a:rPr lang="en-US" dirty="0" smtClean="0"/>
              <a:t>non-deductible </a:t>
            </a:r>
            <a:r>
              <a:rPr lang="en-US" dirty="0"/>
              <a:t>partial gift of the underlying assets of the </a:t>
            </a:r>
            <a:r>
              <a:rPr lang="en-US" dirty="0" smtClean="0"/>
              <a:t>FLLC</a:t>
            </a:r>
          </a:p>
          <a:p>
            <a:pPr lvl="2"/>
            <a:r>
              <a:rPr lang="en-US" dirty="0"/>
              <a:t>There are numerous business and financial reasons to form a partnership or FLLC as an advantageous vehicle for, and being in the best interests of, the members of a family, including consolidation of the management and control of family assets within a partnership owned by the eventual owners of all of the assets; avoidance of fractional asset ownership over time; greater creditor protection; greater ability to keep assets in the family, etc.  The more of these factors that are applicable to any proposed FLLC the less likely the contribution of preferred units will be attacked as a prohibited gift of partial </a:t>
            </a:r>
            <a:r>
              <a:rPr lang="en-US" dirty="0" smtClean="0"/>
              <a:t>interests</a:t>
            </a:r>
            <a:endParaRPr lang="en-US" dirty="0"/>
          </a:p>
          <a:p>
            <a:pPr lvl="2"/>
            <a:r>
              <a:rPr lang="en-US" dirty="0" smtClean="0"/>
              <a:t>The </a:t>
            </a:r>
            <a:r>
              <a:rPr lang="en-US" dirty="0"/>
              <a:t>more participants in the FLLC the more likely it was created for purposes independent of obtaining a charitable deduction and the less likely the IRS will deny the charitable contribution as a gift of a partial </a:t>
            </a:r>
            <a:r>
              <a:rPr lang="en-US" dirty="0" smtClean="0"/>
              <a:t>interest</a:t>
            </a:r>
            <a:endParaRPr lang="en-US" dirty="0"/>
          </a:p>
          <a:p>
            <a:pPr lvl="2"/>
            <a:r>
              <a:rPr lang="en-US" dirty="0" smtClean="0"/>
              <a:t>Other factors </a:t>
            </a:r>
            <a:r>
              <a:rPr lang="en-US" dirty="0"/>
              <a:t>that could bolster the argument that the FLLC was not created for purposes only related to dividing the economic interests of the contributed property to the FLLC in order to circumvent the partial interest </a:t>
            </a:r>
            <a:r>
              <a:rPr lang="en-US" dirty="0" smtClean="0"/>
              <a:t>rule, </a:t>
            </a:r>
            <a:r>
              <a:rPr lang="en-US" dirty="0"/>
              <a:t>is the longevity of the FLLC before gifts are made to </a:t>
            </a:r>
            <a:r>
              <a:rPr lang="en-US" dirty="0" smtClean="0"/>
              <a:t>charity and the retention of some of the preferred interest by the donor</a:t>
            </a:r>
            <a:endParaRPr lang="en-US" dirty="0"/>
          </a:p>
          <a:p>
            <a:pPr lvl="1"/>
            <a:r>
              <a:rPr lang="en-US" dirty="0" smtClean="0"/>
              <a:t>If </a:t>
            </a:r>
            <a:r>
              <a:rPr lang="en-US" dirty="0"/>
              <a:t>the gift of the preferred interest is to a donor advised fund (instead of some other public charity) care should be taken to make sure there is not a tax on excess business holdings under IRC Section </a:t>
            </a:r>
            <a:r>
              <a:rPr lang="en-US" dirty="0" smtClean="0"/>
              <a:t>4943</a:t>
            </a:r>
            <a:endParaRPr lang="en-US" dirty="0"/>
          </a:p>
          <a:p>
            <a:pPr lvl="1"/>
            <a:r>
              <a:rPr lang="en-US" dirty="0" smtClean="0"/>
              <a:t>The </a:t>
            </a:r>
            <a:r>
              <a:rPr lang="en-US" dirty="0"/>
              <a:t>taxpayer must comply with certain reporting requirements in order to receive a deduction for the fair market value of the donated preferred interest</a:t>
            </a:r>
          </a:p>
          <a:p>
            <a:pPr lvl="2"/>
            <a:endParaRPr lang="en-US" dirty="0"/>
          </a:p>
          <a:p>
            <a:endParaRPr lang="en-US" dirty="0" smtClean="0"/>
          </a:p>
        </p:txBody>
      </p:sp>
    </p:spTree>
    <p:extLst>
      <p:ext uri="{BB962C8B-B14F-4D97-AF65-F5344CB8AC3E}">
        <p14:creationId xmlns:p14="http://schemas.microsoft.com/office/powerpoint/2010/main" val="3345240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6999522" cy="478915"/>
          </a:xfrm>
        </p:spPr>
        <p:txBody>
          <a:bodyPr/>
          <a:lstStyle/>
          <a:p>
            <a:r>
              <a:rPr lang="en-US" sz="1800" dirty="0"/>
              <a:t>The </a:t>
            </a:r>
            <a:r>
              <a:rPr lang="en-US" sz="1800" dirty="0" smtClean="0"/>
              <a:t>Advantages and Considerations of a RPM </a:t>
            </a:r>
            <a:r>
              <a:rPr lang="en-US" sz="1800" dirty="0"/>
              <a:t>Grantor Trust Technique When One Spouse Owns Most of the Assets</a:t>
            </a:r>
          </a:p>
        </p:txBody>
      </p:sp>
      <p:sp>
        <p:nvSpPr>
          <p:cNvPr id="3" name="Slide Number Placeholder 2"/>
          <p:cNvSpPr>
            <a:spLocks noGrp="1"/>
          </p:cNvSpPr>
          <p:nvPr>
            <p:ph type="sldNum" sz="quarter" idx="12"/>
          </p:nvPr>
        </p:nvSpPr>
        <p:spPr>
          <a:xfrm>
            <a:off x="8711244" y="6665464"/>
            <a:ext cx="284798" cy="268736"/>
          </a:xfrm>
        </p:spPr>
        <p:txBody>
          <a:bodyPr/>
          <a:lstStyle/>
          <a:p>
            <a:fld id="{56C86053-8E1D-45DC-97EA-8DA88A041A52}" type="slidenum">
              <a:rPr lang="en-US" smtClean="0"/>
              <a:pPr/>
              <a:t>20</a:t>
            </a:fld>
            <a:endParaRPr lang="en-US" dirty="0"/>
          </a:p>
        </p:txBody>
      </p:sp>
      <p:sp>
        <p:nvSpPr>
          <p:cNvPr id="4" name="Content Placeholder 3"/>
          <p:cNvSpPr>
            <a:spLocks noGrp="1"/>
          </p:cNvSpPr>
          <p:nvPr>
            <p:ph sz="quarter" idx="18"/>
          </p:nvPr>
        </p:nvSpPr>
        <p:spPr>
          <a:xfrm>
            <a:off x="177800" y="1447801"/>
            <a:ext cx="8783638" cy="609600"/>
          </a:xfrm>
        </p:spPr>
        <p:txBody>
          <a:bodyPr/>
          <a:lstStyle/>
          <a:p>
            <a:pPr lvl="1"/>
            <a:r>
              <a:rPr lang="en-US" dirty="0" smtClean="0"/>
              <a:t>The RPM technique is illustrated below</a:t>
            </a:r>
          </a:p>
          <a:p>
            <a:pPr lvl="1"/>
            <a:endParaRPr lang="en-US" dirty="0"/>
          </a:p>
        </p:txBody>
      </p:sp>
      <p:pic>
        <p:nvPicPr>
          <p:cNvPr id="5" name="Picture 4"/>
          <p:cNvPicPr>
            <a:picLocks noChangeAspect="1"/>
          </p:cNvPicPr>
          <p:nvPr/>
        </p:nvPicPr>
        <p:blipFill>
          <a:blip r:embed="rId2"/>
          <a:stretch>
            <a:fillRect/>
          </a:stretch>
        </p:blipFill>
        <p:spPr>
          <a:xfrm>
            <a:off x="1713058" y="1900313"/>
            <a:ext cx="5754542" cy="2916032"/>
          </a:xfrm>
          <a:prstGeom prst="rect">
            <a:avLst/>
          </a:prstGeom>
        </p:spPr>
      </p:pic>
      <p:sp>
        <p:nvSpPr>
          <p:cNvPr id="9" name="Content Placeholder 3"/>
          <p:cNvSpPr txBox="1">
            <a:spLocks/>
          </p:cNvSpPr>
          <p:nvPr/>
        </p:nvSpPr>
        <p:spPr>
          <a:xfrm>
            <a:off x="176304" y="5029200"/>
            <a:ext cx="8783638" cy="1524000"/>
          </a:xfrm>
          <a:prstGeom prst="rect">
            <a:avLst/>
          </a:prstGeom>
        </p:spPr>
        <p:txBody>
          <a:bodyPr vert="horz" lIns="45720" tIns="45720" rIns="45720" bIns="45720" rtlCol="0">
            <a:noAutofit/>
          </a:bodyPr>
          <a:lstStyle>
            <a:lvl1pPr marL="227013" marR="0" indent="-227013" algn="just" defTabSz="914400" rtl="0" eaLnBrk="1" fontAlgn="auto" latinLnBrk="0" hangingPunct="1">
              <a:lnSpc>
                <a:spcPct val="100000"/>
              </a:lnSpc>
              <a:spcBef>
                <a:spcPts val="600"/>
              </a:spcBef>
              <a:spcAft>
                <a:spcPts val="600"/>
              </a:spcAft>
              <a:buClrTx/>
              <a:buSzTx/>
              <a:buFont typeface="Wingdings" pitchFamily="2" charset="2"/>
              <a:buChar char="§"/>
              <a:tabLst/>
              <a:defRPr sz="1600" b="0" kern="1200" baseline="0">
                <a:solidFill>
                  <a:schemeClr val="tx1"/>
                </a:solidFill>
                <a:latin typeface="+mn-lt"/>
                <a:ea typeface="+mn-ea"/>
                <a:cs typeface="+mn-cs"/>
              </a:defRPr>
            </a:lvl1pPr>
            <a:lvl2pPr marL="461963" marR="0" indent="-238125" algn="just" defTabSz="914400" rtl="0" eaLnBrk="1" fontAlgn="auto" latinLnBrk="0" hangingPunct="1">
              <a:lnSpc>
                <a:spcPct val="100000"/>
              </a:lnSpc>
              <a:spcBef>
                <a:spcPts val="600"/>
              </a:spcBef>
              <a:spcAft>
                <a:spcPts val="600"/>
              </a:spcAft>
              <a:buClrTx/>
              <a:buSzTx/>
              <a:buFont typeface="Arial" pitchFamily="34" charset="0"/>
              <a:buChar char="–"/>
              <a:tabLst/>
              <a:defRPr sz="1400" kern="1200">
                <a:solidFill>
                  <a:schemeClr val="tx1"/>
                </a:solidFill>
                <a:latin typeface="+mn-lt"/>
                <a:ea typeface="+mn-ea"/>
                <a:cs typeface="+mn-cs"/>
              </a:defRPr>
            </a:lvl2pPr>
            <a:lvl3pPr marL="687388" marR="0" indent="-225425" algn="just" defTabSz="914400" rtl="0" eaLnBrk="1" fontAlgn="auto" latinLnBrk="0" hangingPunct="1">
              <a:lnSpc>
                <a:spcPct val="100000"/>
              </a:lnSpc>
              <a:spcBef>
                <a:spcPts val="600"/>
              </a:spcBef>
              <a:spcAft>
                <a:spcPts val="600"/>
              </a:spcAft>
              <a:buClrTx/>
              <a:buSzTx/>
              <a:buFont typeface="Arial" pitchFamily="34" charset="0"/>
              <a:buChar char="•"/>
              <a:tabLst/>
              <a:defRPr sz="1200" kern="1200">
                <a:solidFill>
                  <a:schemeClr val="tx1"/>
                </a:solidFill>
                <a:latin typeface="+mn-lt"/>
                <a:ea typeface="+mn-ea"/>
                <a:cs typeface="+mn-cs"/>
              </a:defRPr>
            </a:lvl3pPr>
            <a:lvl4pPr marL="914400" marR="0" indent="-230188" algn="just" defTabSz="914400" rtl="0" eaLnBrk="1" fontAlgn="auto" latinLnBrk="0" hangingPunct="1">
              <a:lnSpc>
                <a:spcPct val="100000"/>
              </a:lnSpc>
              <a:spcBef>
                <a:spcPts val="600"/>
              </a:spcBef>
              <a:spcAft>
                <a:spcPts val="600"/>
              </a:spcAft>
              <a:buClrTx/>
              <a:buSzTx/>
              <a:buFont typeface="Courier New" pitchFamily="49" charset="0"/>
              <a:buChar char="o"/>
              <a:tabLst/>
              <a:defRPr sz="1200" kern="1200">
                <a:solidFill>
                  <a:schemeClr val="tx1"/>
                </a:solidFill>
                <a:latin typeface="+mn-lt"/>
                <a:ea typeface="+mn-ea"/>
                <a:cs typeface="+mn-cs"/>
              </a:defRPr>
            </a:lvl4pPr>
            <a:lvl5pPr marL="1141413" marR="0" indent="-227013" algn="just" defTabSz="914400" rtl="0" eaLnBrk="1" fontAlgn="auto" latinLnBrk="0" hangingPunct="1">
              <a:lnSpc>
                <a:spcPct val="100000"/>
              </a:lnSpc>
              <a:spcBef>
                <a:spcPts val="600"/>
              </a:spcBef>
              <a:spcAft>
                <a:spcPts val="600"/>
              </a:spcAft>
              <a:buClrTx/>
              <a:buSzTx/>
              <a:buFont typeface="Wingdings" pitchFamily="2" charset="2"/>
              <a:buChar char="Ø"/>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marR="0" lvl="1" indent="-238125" algn="just"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It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is important </a:t>
            </a:r>
            <a:r>
              <a:rPr kumimoji="0" lang="en-US" sz="1400" b="0" i="0" u="none" strike="noStrike" kern="1200" cap="none" spc="0" normalizeH="0" baseline="0" noProof="0" dirty="0">
                <a:ln>
                  <a:noFill/>
                </a:ln>
                <a:solidFill>
                  <a:prstClr val="black"/>
                </a:solidFill>
                <a:effectLst/>
                <a:uLnTx/>
                <a:uFillTx/>
                <a:latin typeface="Arial"/>
                <a:ea typeface="+mn-ea"/>
                <a:cs typeface="+mn-cs"/>
              </a:rPr>
              <a:t>that Reba Remainder only has a straight income or annuity interest in the RPM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Trust</a:t>
            </a:r>
          </a:p>
          <a:p>
            <a:pPr marL="461963" marR="0" lvl="1" indent="-238125" algn="just"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IRC Section 2523(b)(1) provides that no gift tax marital deduction is allowed if the spouse receives a life estate or other interest in a trust and upon termination of the trust the trust assets pass to someone else “for less than adequate and full consideration in money or money’s worth” (the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so-called </a:t>
            </a:r>
            <a:r>
              <a:rPr kumimoji="0" lang="en-US" sz="1400" b="0" i="0" u="none" strike="noStrike" kern="1200" cap="none" spc="0" normalizeH="0" baseline="0" noProof="0" dirty="0">
                <a:ln>
                  <a:noFill/>
                </a:ln>
                <a:solidFill>
                  <a:prstClr val="black"/>
                </a:solidFill>
                <a:effectLst/>
                <a:uLnTx/>
                <a:uFillTx/>
                <a:latin typeface="Arial"/>
                <a:ea typeface="+mn-ea"/>
                <a:cs typeface="+mn-cs"/>
              </a:rPr>
              <a:t>“terminable interest rule”).  Thus, in order to not run afoul of the terminable interest rule, it is crucial that full consideration be paid for the remainder interest of the RPM Trust</a:t>
            </a:r>
          </a:p>
        </p:txBody>
      </p:sp>
    </p:spTree>
    <p:extLst>
      <p:ext uri="{BB962C8B-B14F-4D97-AF65-F5344CB8AC3E}">
        <p14:creationId xmlns:p14="http://schemas.microsoft.com/office/powerpoint/2010/main" val="3106898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6999522" cy="478915"/>
          </a:xfrm>
        </p:spPr>
        <p:txBody>
          <a:bodyPr/>
          <a:lstStyle/>
          <a:p>
            <a:r>
              <a:rPr lang="en-US" sz="1800" dirty="0"/>
              <a:t>The Advantages and Considerations of </a:t>
            </a:r>
            <a:r>
              <a:rPr lang="en-US" sz="1800" dirty="0" smtClean="0"/>
              <a:t>a RPM </a:t>
            </a:r>
            <a:r>
              <a:rPr lang="en-US" sz="1800" dirty="0"/>
              <a:t>Grantor Trust Technique When One Spouse Owns Most of the </a:t>
            </a:r>
            <a:r>
              <a:rPr lang="en-US" sz="1800" dirty="0" smtClean="0"/>
              <a:t>Assets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1447801"/>
            <a:ext cx="8783638" cy="4267200"/>
          </a:xfrm>
        </p:spPr>
        <p:txBody>
          <a:bodyPr/>
          <a:lstStyle/>
          <a:p>
            <a:r>
              <a:rPr lang="en-US" dirty="0" smtClean="0"/>
              <a:t>Advantages of the RPM technique</a:t>
            </a:r>
          </a:p>
          <a:p>
            <a:pPr lvl="1"/>
            <a:r>
              <a:rPr lang="en-US" dirty="0" smtClean="0"/>
              <a:t>Tax </a:t>
            </a:r>
            <a:r>
              <a:rPr lang="en-US" dirty="0"/>
              <a:t>advantages of creating a grantor trust and transferring assets to the grantor trust with significant lifetime leverage, which could result in a significant amount being transferred to the remainder trust net of transfer </a:t>
            </a:r>
            <a:r>
              <a:rPr lang="en-US" dirty="0" smtClean="0"/>
              <a:t>taxes, in this example over $77,000,000 in estate taxes are projected to be saved</a:t>
            </a:r>
            <a:endParaRPr lang="en-US" dirty="0"/>
          </a:p>
          <a:p>
            <a:pPr lvl="1"/>
            <a:r>
              <a:rPr lang="en-US" dirty="0" smtClean="0"/>
              <a:t>The </a:t>
            </a:r>
            <a:r>
              <a:rPr lang="en-US" dirty="0"/>
              <a:t>near term death of the grantor, or the grantor’s spouse, generally does not affect the technique like the death of a grantor of a </a:t>
            </a:r>
            <a:r>
              <a:rPr lang="en-US" dirty="0" smtClean="0"/>
              <a:t>GRAT</a:t>
            </a:r>
            <a:endParaRPr lang="en-US" dirty="0"/>
          </a:p>
          <a:p>
            <a:pPr lvl="1"/>
            <a:r>
              <a:rPr lang="en-US" dirty="0" smtClean="0"/>
              <a:t>The </a:t>
            </a:r>
            <a:r>
              <a:rPr lang="en-US" dirty="0"/>
              <a:t>appreciation of the assets will be out of the grantor’s estate and the spouse of the grantor’s </a:t>
            </a:r>
            <a:r>
              <a:rPr lang="en-US" dirty="0" smtClean="0"/>
              <a:t>estate</a:t>
            </a:r>
            <a:endParaRPr lang="en-US" dirty="0"/>
          </a:p>
          <a:p>
            <a:pPr lvl="1"/>
            <a:r>
              <a:rPr lang="en-US" dirty="0" smtClean="0"/>
              <a:t>The </a:t>
            </a:r>
            <a:r>
              <a:rPr lang="en-US" dirty="0"/>
              <a:t>grantor and the grantor’s spouse will have available for their consumption needs the consideration paid by the Remainderman Trust and the distributions paid pursuant to the beneficial provisions of the RPM Trust (and perhaps the Remainderman </a:t>
            </a:r>
            <a:r>
              <a:rPr lang="en-US" dirty="0" smtClean="0"/>
              <a:t>Trust)</a:t>
            </a:r>
          </a:p>
          <a:p>
            <a:pPr lvl="1"/>
            <a:r>
              <a:rPr lang="en-US" dirty="0" smtClean="0"/>
              <a:t>There </a:t>
            </a:r>
            <a:r>
              <a:rPr lang="en-US" dirty="0"/>
              <a:t>is more flexibility in the design of the structure in comparison to a grantor retained annuity trust that meets the requirements of IRC Section 2702 (“GRAT”) because IRC Section 2702 does not apply to the technique and it is easier to do leveraged GST planning in comparison to a </a:t>
            </a:r>
            <a:r>
              <a:rPr lang="en-US" dirty="0" smtClean="0"/>
              <a:t>GRAT</a:t>
            </a:r>
            <a:endParaRPr lang="en-US" dirty="0"/>
          </a:p>
          <a:p>
            <a:pPr marL="223838" lvl="1" indent="0">
              <a:buNone/>
            </a:pPr>
            <a:endParaRPr lang="en-US" dirty="0"/>
          </a:p>
          <a:p>
            <a:pPr lvl="1"/>
            <a:endParaRPr lang="en-US" dirty="0"/>
          </a:p>
        </p:txBody>
      </p:sp>
    </p:spTree>
    <p:extLst>
      <p:ext uri="{BB962C8B-B14F-4D97-AF65-F5344CB8AC3E}">
        <p14:creationId xmlns:p14="http://schemas.microsoft.com/office/powerpoint/2010/main" val="4004804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6999522" cy="478915"/>
          </a:xfrm>
        </p:spPr>
        <p:txBody>
          <a:bodyPr/>
          <a:lstStyle/>
          <a:p>
            <a:r>
              <a:rPr lang="en-US" sz="1800" dirty="0"/>
              <a:t>The </a:t>
            </a:r>
            <a:r>
              <a:rPr lang="en-US" sz="1800" dirty="0" smtClean="0"/>
              <a:t>Advantages and Considerations of a RPM </a:t>
            </a:r>
            <a:r>
              <a:rPr lang="en-US" sz="1800" dirty="0"/>
              <a:t>Grantor Trust Technique When One Spouse Owns Most of the </a:t>
            </a:r>
            <a:r>
              <a:rPr lang="en-US" sz="1800" dirty="0" smtClean="0"/>
              <a:t>Assets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4267200"/>
            <a:ext cx="8783638" cy="2398264"/>
          </a:xfrm>
        </p:spPr>
        <p:txBody>
          <a:bodyPr/>
          <a:lstStyle/>
          <a:p>
            <a:pPr lvl="2">
              <a:spcBef>
                <a:spcPts val="300"/>
              </a:spcBef>
              <a:spcAft>
                <a:spcPts val="300"/>
              </a:spcAft>
            </a:pPr>
            <a:r>
              <a:rPr lang="en-US" dirty="0" smtClean="0"/>
              <a:t>The </a:t>
            </a:r>
            <a:r>
              <a:rPr lang="en-US" dirty="0"/>
              <a:t>technique would have a mortality advantage over a qualified personal residence trust under IRC Section 2702 (“QPRT”) because there is no mortality risk, if the donor of the spouse dies during the </a:t>
            </a:r>
            <a:r>
              <a:rPr lang="en-US" dirty="0" smtClean="0"/>
              <a:t>term</a:t>
            </a:r>
          </a:p>
          <a:p>
            <a:pPr lvl="2">
              <a:spcBef>
                <a:spcPts val="300"/>
              </a:spcBef>
              <a:spcAft>
                <a:spcPts val="300"/>
              </a:spcAft>
            </a:pPr>
            <a:r>
              <a:rPr lang="en-US" dirty="0" smtClean="0"/>
              <a:t>Limitations </a:t>
            </a:r>
            <a:r>
              <a:rPr lang="en-US" dirty="0"/>
              <a:t>under a QPRT for what constitutes a personal residence and the two-residence limit also would not </a:t>
            </a:r>
            <a:r>
              <a:rPr lang="en-US" dirty="0" smtClean="0"/>
              <a:t>apply</a:t>
            </a:r>
          </a:p>
          <a:p>
            <a:pPr lvl="2">
              <a:spcBef>
                <a:spcPts val="300"/>
              </a:spcBef>
              <a:spcAft>
                <a:spcPts val="300"/>
              </a:spcAft>
            </a:pPr>
            <a:r>
              <a:rPr lang="en-US" dirty="0" smtClean="0"/>
              <a:t>After </a:t>
            </a:r>
            <a:r>
              <a:rPr lang="en-US" dirty="0"/>
              <a:t>the RPM Trust ends the donor (if then living) could purchase the house and the art back from the Remainderman Trust (designed to be a grantor trust), which is prohibited by the QPRT rules.  Unlike a QPRT, the RPM Trust would not have to be converted to an annuity trust if the residence is sold during the term of the RPM </a:t>
            </a:r>
            <a:r>
              <a:rPr lang="en-US" dirty="0" smtClean="0"/>
              <a:t>Trust</a:t>
            </a:r>
            <a:endParaRPr lang="en-US" dirty="0"/>
          </a:p>
          <a:p>
            <a:pPr lvl="2">
              <a:spcBef>
                <a:spcPts val="300"/>
              </a:spcBef>
              <a:spcAft>
                <a:spcPts val="300"/>
              </a:spcAft>
            </a:pPr>
            <a:r>
              <a:rPr lang="en-US" dirty="0"/>
              <a:t>There should not be any capital gains taxes associated with the donor’s sale of the personal residence, or the art, because the RPM Trust will be treated as a grantor trust to the donor under IRC Section 677(a</a:t>
            </a:r>
            <a:r>
              <a:rPr lang="en-US" dirty="0" smtClean="0"/>
              <a:t>)</a:t>
            </a:r>
            <a:endParaRPr lang="en-US" dirty="0"/>
          </a:p>
          <a:p>
            <a:pPr lvl="2">
              <a:spcBef>
                <a:spcPts val="300"/>
              </a:spcBef>
              <a:spcAft>
                <a:spcPts val="300"/>
              </a:spcAft>
            </a:pPr>
            <a:r>
              <a:rPr lang="en-US" dirty="0"/>
              <a:t>There may be gift tax consequences if the consideration received for the RPM Trust is not equal to the fair market value of the donor’s residence or art that is sold.  The use of a defined value allocation formula in the sale assignment may ameliorate the gift tax concern</a:t>
            </a:r>
          </a:p>
        </p:txBody>
      </p:sp>
      <p:pic>
        <p:nvPicPr>
          <p:cNvPr id="4" name="Picture 3"/>
          <p:cNvPicPr>
            <a:picLocks noChangeAspect="1"/>
          </p:cNvPicPr>
          <p:nvPr/>
        </p:nvPicPr>
        <p:blipFill>
          <a:blip r:embed="rId2"/>
          <a:stretch>
            <a:fillRect/>
          </a:stretch>
        </p:blipFill>
        <p:spPr>
          <a:xfrm>
            <a:off x="1627377" y="1981200"/>
            <a:ext cx="5889246" cy="2188654"/>
          </a:xfrm>
          <a:prstGeom prst="rect">
            <a:avLst/>
          </a:prstGeom>
        </p:spPr>
      </p:pic>
      <p:sp>
        <p:nvSpPr>
          <p:cNvPr id="5" name="TextBox 4"/>
          <p:cNvSpPr txBox="1"/>
          <p:nvPr/>
        </p:nvSpPr>
        <p:spPr>
          <a:xfrm>
            <a:off x="439272" y="1331256"/>
            <a:ext cx="8610600" cy="457200"/>
          </a:xfrm>
          <a:prstGeom prst="rect">
            <a:avLst/>
          </a:prstGeom>
          <a:noFill/>
        </p:spPr>
        <p:txBody>
          <a:bodyPr wrap="square" lIns="0" tIns="0" rIns="0" bIns="0" rtlCol="0">
            <a:noAutofit/>
          </a:bodyPr>
          <a:lstStyle/>
          <a:p>
            <a:pPr marL="461963" lvl="1" indent="-238125" algn="just" fontAlgn="auto">
              <a:spcBef>
                <a:spcPts val="600"/>
              </a:spcBef>
              <a:spcAft>
                <a:spcPts val="600"/>
              </a:spcAft>
              <a:buFont typeface="Arial" pitchFamily="34" charset="0"/>
              <a:buChar char="–"/>
            </a:pPr>
            <a:r>
              <a:rPr lang="en-US" sz="1400" dirty="0">
                <a:solidFill>
                  <a:prstClr val="black"/>
                </a:solidFill>
                <a:latin typeface="Arial"/>
              </a:rPr>
              <a:t>The life estate version of the technique could also serve as a qualified personal residence trust (QPRT) substitute and could be a very good vehicle for planning for art</a:t>
            </a:r>
          </a:p>
        </p:txBody>
      </p:sp>
    </p:spTree>
    <p:extLst>
      <p:ext uri="{BB962C8B-B14F-4D97-AF65-F5344CB8AC3E}">
        <p14:creationId xmlns:p14="http://schemas.microsoft.com/office/powerpoint/2010/main" val="2995553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6999522" cy="478915"/>
          </a:xfrm>
        </p:spPr>
        <p:txBody>
          <a:bodyPr/>
          <a:lstStyle/>
          <a:p>
            <a:r>
              <a:rPr lang="en-US" sz="1800" dirty="0" smtClean="0"/>
              <a:t>The </a:t>
            </a:r>
            <a:r>
              <a:rPr lang="en-US" sz="1800" dirty="0">
                <a:solidFill>
                  <a:prstClr val="black"/>
                </a:solidFill>
              </a:rPr>
              <a:t>Advantages and Considerations of a</a:t>
            </a:r>
            <a:r>
              <a:rPr lang="en-US" sz="1800" dirty="0" smtClean="0"/>
              <a:t> </a:t>
            </a:r>
            <a:r>
              <a:rPr lang="en-US" sz="1800" dirty="0"/>
              <a:t>RPM Grantor Trust Technique When One Spouse Owns Most of the </a:t>
            </a:r>
            <a:r>
              <a:rPr lang="en-US" sz="1800" dirty="0" smtClean="0"/>
              <a:t>Assets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1447800"/>
            <a:ext cx="8783638" cy="5105400"/>
          </a:xfrm>
        </p:spPr>
        <p:txBody>
          <a:bodyPr/>
          <a:lstStyle/>
          <a:p>
            <a:pPr>
              <a:spcBef>
                <a:spcPts val="400"/>
              </a:spcBef>
              <a:spcAft>
                <a:spcPts val="400"/>
              </a:spcAft>
            </a:pPr>
            <a:r>
              <a:rPr lang="en-US" dirty="0" smtClean="0"/>
              <a:t>Considerations of the RPM Technique</a:t>
            </a:r>
          </a:p>
          <a:p>
            <a:pPr lvl="1">
              <a:spcBef>
                <a:spcPts val="400"/>
              </a:spcBef>
              <a:spcAft>
                <a:spcPts val="400"/>
              </a:spcAft>
            </a:pPr>
            <a:r>
              <a:rPr lang="en-US" dirty="0" smtClean="0"/>
              <a:t>It </a:t>
            </a:r>
            <a:r>
              <a:rPr lang="en-US" dirty="0"/>
              <a:t>requires a spouse </a:t>
            </a:r>
            <a:r>
              <a:rPr lang="en-US" dirty="0" smtClean="0"/>
              <a:t>beneficiary</a:t>
            </a:r>
            <a:endParaRPr lang="en-US" dirty="0"/>
          </a:p>
          <a:p>
            <a:pPr lvl="1">
              <a:spcBef>
                <a:spcPts val="400"/>
              </a:spcBef>
              <a:spcAft>
                <a:spcPts val="400"/>
              </a:spcAft>
            </a:pPr>
            <a:r>
              <a:rPr lang="en-US" dirty="0" smtClean="0"/>
              <a:t>The </a:t>
            </a:r>
            <a:r>
              <a:rPr lang="en-US" dirty="0"/>
              <a:t>RPM Trust cannot have a divorce clause, but it could be an advantageous technique to use in </a:t>
            </a:r>
            <a:r>
              <a:rPr lang="en-US" dirty="0" smtClean="0"/>
              <a:t>pre</a:t>
            </a:r>
            <a:r>
              <a:rPr lang="en-US" dirty="0" smtClean="0">
                <a:latin typeface="Times New Roman" panose="02020603050405020304" pitchFamily="18" charset="0"/>
                <a:cs typeface="Times New Roman" panose="02020603050405020304" pitchFamily="18" charset="0"/>
              </a:rPr>
              <a:t>‑</a:t>
            </a:r>
            <a:r>
              <a:rPr lang="en-US" dirty="0" smtClean="0"/>
              <a:t>divorce planning</a:t>
            </a:r>
            <a:endParaRPr lang="en-US" dirty="0"/>
          </a:p>
          <a:p>
            <a:pPr lvl="1">
              <a:spcBef>
                <a:spcPts val="400"/>
              </a:spcBef>
              <a:spcAft>
                <a:spcPts val="400"/>
              </a:spcAft>
            </a:pPr>
            <a:r>
              <a:rPr lang="en-US" dirty="0" smtClean="0"/>
              <a:t>It </a:t>
            </a:r>
            <a:r>
              <a:rPr lang="en-US" dirty="0"/>
              <a:t>is crucial that the Remainderman Trust pay full </a:t>
            </a:r>
            <a:r>
              <a:rPr lang="en-US" dirty="0" smtClean="0"/>
              <a:t>consideration</a:t>
            </a:r>
            <a:endParaRPr lang="en-US" dirty="0"/>
          </a:p>
          <a:p>
            <a:pPr lvl="1">
              <a:spcBef>
                <a:spcPts val="400"/>
              </a:spcBef>
              <a:spcAft>
                <a:spcPts val="400"/>
              </a:spcAft>
            </a:pPr>
            <a:r>
              <a:rPr lang="en-US" dirty="0" smtClean="0"/>
              <a:t>The </a:t>
            </a:r>
            <a:r>
              <a:rPr lang="en-US" dirty="0"/>
              <a:t>step transaction doctrine could </a:t>
            </a:r>
            <a:r>
              <a:rPr lang="en-US" dirty="0" smtClean="0"/>
              <a:t>apply</a:t>
            </a:r>
            <a:endParaRPr lang="en-US" dirty="0"/>
          </a:p>
          <a:p>
            <a:pPr lvl="1">
              <a:spcBef>
                <a:spcPts val="400"/>
              </a:spcBef>
              <a:spcAft>
                <a:spcPts val="400"/>
              </a:spcAft>
            </a:pPr>
            <a:r>
              <a:rPr lang="en-US" dirty="0"/>
              <a:t>If the Remainderman Trust is funded by the Grantor of the RPM Trust, it is very important that the Remainderman Trust be an old and cold trust at the time it purchases its remainder interest.  It needs to be funded independent of the RPM Trust transaction so that the remainder interest in the RPM Trust is deemed transferred for full consideration: absent full consideration for the remainder, the gift tax marital deduction may not be allowed for the transfer to the spouse of the term interest in the RPM Trust, because the nondeductible terminable interest rule may be deemed to </a:t>
            </a:r>
            <a:r>
              <a:rPr lang="en-US" dirty="0" smtClean="0"/>
              <a:t>apply</a:t>
            </a:r>
            <a:endParaRPr lang="en-US" dirty="0"/>
          </a:p>
          <a:p>
            <a:pPr lvl="1">
              <a:spcBef>
                <a:spcPts val="400"/>
              </a:spcBef>
              <a:spcAft>
                <a:spcPts val="400"/>
              </a:spcAft>
            </a:pPr>
            <a:r>
              <a:rPr lang="en-US" dirty="0" smtClean="0"/>
              <a:t>The </a:t>
            </a:r>
            <a:r>
              <a:rPr lang="en-US" dirty="0"/>
              <a:t>need for “substance” with respect to the purchase by the Remainderman Trust</a:t>
            </a:r>
          </a:p>
          <a:p>
            <a:pPr lvl="1">
              <a:spcBef>
                <a:spcPts val="400"/>
              </a:spcBef>
              <a:spcAft>
                <a:spcPts val="400"/>
              </a:spcAft>
            </a:pPr>
            <a:r>
              <a:rPr lang="en-US" dirty="0"/>
              <a:t>I</a:t>
            </a:r>
            <a:r>
              <a:rPr lang="en-US" dirty="0" smtClean="0"/>
              <a:t>t </a:t>
            </a:r>
            <a:r>
              <a:rPr lang="en-US" dirty="0"/>
              <a:t>is crucial that the remainder and term interests in the RPM Trust be transferred </a:t>
            </a:r>
            <a:r>
              <a:rPr lang="en-US" dirty="0" smtClean="0"/>
              <a:t>simultaneously</a:t>
            </a:r>
            <a:endParaRPr lang="en-US" dirty="0"/>
          </a:p>
          <a:p>
            <a:pPr lvl="1">
              <a:spcBef>
                <a:spcPts val="400"/>
              </a:spcBef>
              <a:spcAft>
                <a:spcPts val="400"/>
              </a:spcAft>
            </a:pPr>
            <a:r>
              <a:rPr lang="en-US" dirty="0" smtClean="0"/>
              <a:t>The </a:t>
            </a:r>
            <a:r>
              <a:rPr lang="en-US" dirty="0"/>
              <a:t>interest on the note received by the selling spouse will be taxable income to that selling spouse and there will be a corresponding deduction to the spouse who created the grantor </a:t>
            </a:r>
            <a:r>
              <a:rPr lang="en-US" dirty="0" smtClean="0"/>
              <a:t>trust</a:t>
            </a:r>
            <a:endParaRPr lang="en-US" dirty="0"/>
          </a:p>
          <a:p>
            <a:pPr lvl="1">
              <a:spcBef>
                <a:spcPts val="400"/>
              </a:spcBef>
              <a:spcAft>
                <a:spcPts val="400"/>
              </a:spcAft>
            </a:pPr>
            <a:r>
              <a:rPr lang="en-US" dirty="0" smtClean="0"/>
              <a:t>The </a:t>
            </a:r>
            <a:r>
              <a:rPr lang="en-US" dirty="0"/>
              <a:t>RPM Trust transaction will only be a profitable transaction to the Remainderman Trust if the assets subject to the remainder purchase grow faster than what the consideration utilized by the Remainderman Trust would have otherwise increased</a:t>
            </a:r>
          </a:p>
          <a:p>
            <a:pPr lvl="1">
              <a:spcBef>
                <a:spcPts val="400"/>
              </a:spcBef>
              <a:spcAft>
                <a:spcPts val="400"/>
              </a:spcAft>
            </a:pPr>
            <a:endParaRPr lang="en-US" dirty="0" smtClean="0"/>
          </a:p>
        </p:txBody>
      </p:sp>
    </p:spTree>
    <p:extLst>
      <p:ext uri="{BB962C8B-B14F-4D97-AF65-F5344CB8AC3E}">
        <p14:creationId xmlns:p14="http://schemas.microsoft.com/office/powerpoint/2010/main" val="1462839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228122" cy="654425"/>
          </a:xfrm>
        </p:spPr>
        <p:txBody>
          <a:bodyPr/>
          <a:lstStyle/>
          <a:p>
            <a:r>
              <a:rPr lang="en-US" sz="1400" dirty="0" smtClean="0"/>
              <a:t>The </a:t>
            </a:r>
            <a:r>
              <a:rPr lang="en-US" sz="1400" dirty="0"/>
              <a:t>Advantages and Considerations of a Transferor Creating a Grantor Trust for the Benefit of the Transferor’s Spouse and That Transferor’s Spouse Creates a Grantor Trust for the Benefit of the Transferor That is Not Reciprocal of the Trust the Transferor Created</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1447800"/>
            <a:ext cx="8783638" cy="5105400"/>
          </a:xfrm>
        </p:spPr>
        <p:txBody>
          <a:bodyPr/>
          <a:lstStyle/>
          <a:p>
            <a:pPr>
              <a:spcBef>
                <a:spcPts val="400"/>
              </a:spcBef>
              <a:spcAft>
                <a:spcPts val="400"/>
              </a:spcAft>
            </a:pPr>
            <a:r>
              <a:rPr lang="en-US" dirty="0"/>
              <a:t>Considerations </a:t>
            </a:r>
            <a:r>
              <a:rPr lang="en-US" dirty="0" smtClean="0"/>
              <a:t>if </a:t>
            </a:r>
            <a:r>
              <a:rPr lang="en-US" dirty="0"/>
              <a:t>the Reciprocal Trust Doctrine applies, the spouse beneficiary of the trust will also be considered the grantor of the trust and the transfer tax advantage of the technique will be </a:t>
            </a:r>
            <a:r>
              <a:rPr lang="en-US" dirty="0" smtClean="0"/>
              <a:t>lost</a:t>
            </a:r>
          </a:p>
          <a:p>
            <a:pPr lvl="1">
              <a:spcBef>
                <a:spcPts val="400"/>
              </a:spcBef>
              <a:spcAft>
                <a:spcPts val="400"/>
              </a:spcAft>
            </a:pPr>
            <a:r>
              <a:rPr lang="en-US" dirty="0"/>
              <a:t>The Supreme Court’s opinion in </a:t>
            </a:r>
            <a:r>
              <a:rPr lang="en-US" i="1" dirty="0"/>
              <a:t>Grace</a:t>
            </a:r>
            <a:r>
              <a:rPr lang="en-US" dirty="0"/>
              <a:t> sets forth the two part test for the application of the reciprocal trust doctrine: (i) the trusts must be interrelated </a:t>
            </a:r>
            <a:r>
              <a:rPr lang="en-US" i="1" u="sng" dirty="0"/>
              <a:t>and</a:t>
            </a:r>
            <a:r>
              <a:rPr lang="en-US" dirty="0"/>
              <a:t> (ii) the trusts arrangement, to the extent of mutual value, must leave the settlors in approximately the same economic position as if they had created the trust naming themselves as the life </a:t>
            </a:r>
            <a:r>
              <a:rPr lang="en-US" dirty="0" smtClean="0"/>
              <a:t>beneficiaries</a:t>
            </a:r>
            <a:endParaRPr lang="en-US" dirty="0"/>
          </a:p>
          <a:p>
            <a:pPr lvl="1">
              <a:spcBef>
                <a:spcPts val="400"/>
              </a:spcBef>
              <a:spcAft>
                <a:spcPts val="400"/>
              </a:spcAft>
            </a:pPr>
            <a:r>
              <a:rPr lang="en-US" dirty="0"/>
              <a:t>If the reciprocal trust doctrine applies, the transfer tax result is determined by “uncrossing” the </a:t>
            </a:r>
            <a:r>
              <a:rPr lang="en-US" dirty="0" smtClean="0"/>
              <a:t>transfers</a:t>
            </a:r>
            <a:endParaRPr lang="en-US" dirty="0"/>
          </a:p>
          <a:p>
            <a:pPr lvl="1">
              <a:spcBef>
                <a:spcPts val="400"/>
              </a:spcBef>
              <a:spcAft>
                <a:spcPts val="400"/>
              </a:spcAft>
            </a:pPr>
            <a:r>
              <a:rPr lang="en-US" dirty="0"/>
              <a:t>The Supreme Court in </a:t>
            </a:r>
            <a:r>
              <a:rPr lang="en-US" i="1" dirty="0"/>
              <a:t>Grace</a:t>
            </a:r>
            <a:r>
              <a:rPr lang="en-US" dirty="0"/>
              <a:t> considered three factors that were present under the </a:t>
            </a:r>
            <a:r>
              <a:rPr lang="en-US" i="1" dirty="0"/>
              <a:t>Grace</a:t>
            </a:r>
            <a:r>
              <a:rPr lang="en-US" dirty="0"/>
              <a:t> facts, which were indicators that the trusts were interrelated: (i) creation of the trusts at approximately the same time, (ii) the fact that trusts had substantially identical terms, and (iii) they were part of a single transaction designed and carried out by the decedent.  Other factors the Court considered included the identity of the beneficiaries and the trustees</a:t>
            </a:r>
          </a:p>
          <a:p>
            <a:pPr lvl="1">
              <a:spcBef>
                <a:spcPts val="400"/>
              </a:spcBef>
              <a:spcAft>
                <a:spcPts val="400"/>
              </a:spcAft>
            </a:pPr>
            <a:r>
              <a:rPr lang="en-US" dirty="0"/>
              <a:t>Advisors typically take into account all of the following crucial considerations in order to not run afoul of the reciprocal trust </a:t>
            </a:r>
            <a:r>
              <a:rPr lang="en-US" dirty="0" smtClean="0"/>
              <a:t>doctrine</a:t>
            </a:r>
          </a:p>
          <a:p>
            <a:pPr lvl="2">
              <a:spcBef>
                <a:spcPts val="400"/>
              </a:spcBef>
              <a:spcAft>
                <a:spcPts val="400"/>
              </a:spcAft>
            </a:pPr>
            <a:r>
              <a:rPr lang="en-US" dirty="0"/>
              <a:t>The spouses may wish to use fundamentally different types of estate planning techniques in order to fund trusts for the other </a:t>
            </a:r>
            <a:r>
              <a:rPr lang="en-US" dirty="0" smtClean="0"/>
              <a:t>spouse</a:t>
            </a:r>
          </a:p>
          <a:p>
            <a:pPr lvl="2">
              <a:spcBef>
                <a:spcPts val="400"/>
              </a:spcBef>
              <a:spcAft>
                <a:spcPts val="400"/>
              </a:spcAft>
            </a:pPr>
            <a:r>
              <a:rPr lang="en-US" dirty="0"/>
              <a:t>Consider having different vesting options with respect to the two </a:t>
            </a:r>
            <a:r>
              <a:rPr lang="en-US" dirty="0" smtClean="0"/>
              <a:t>trusts</a:t>
            </a:r>
          </a:p>
          <a:p>
            <a:pPr lvl="2">
              <a:spcBef>
                <a:spcPts val="400"/>
              </a:spcBef>
              <a:spcAft>
                <a:spcPts val="400"/>
              </a:spcAft>
            </a:pPr>
            <a:r>
              <a:rPr lang="en-US" dirty="0"/>
              <a:t>Consider different distribution options</a:t>
            </a:r>
            <a:endParaRPr lang="en-US" dirty="0" smtClean="0"/>
          </a:p>
        </p:txBody>
      </p:sp>
    </p:spTree>
    <p:extLst>
      <p:ext uri="{BB962C8B-B14F-4D97-AF65-F5344CB8AC3E}">
        <p14:creationId xmlns:p14="http://schemas.microsoft.com/office/powerpoint/2010/main" val="3182390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228122" cy="654425"/>
          </a:xfrm>
        </p:spPr>
        <p:txBody>
          <a:bodyPr/>
          <a:lstStyle/>
          <a:p>
            <a:r>
              <a:rPr lang="en-US" sz="1400" dirty="0" smtClean="0"/>
              <a:t>The </a:t>
            </a:r>
            <a:r>
              <a:rPr lang="en-US" sz="1400" dirty="0"/>
              <a:t>Advantages and Considerations of a Transferor Creating a Grantor Trust for the Benefit of the Transferor’s Spouse and That Transferor’s Spouse Creates a Grantor Trust for the Benefit of the Transferor That is Not Reciprocal of the Trust the Transferor </a:t>
            </a:r>
            <a:r>
              <a:rPr lang="en-US" sz="1400" dirty="0" smtClean="0"/>
              <a:t>Created </a:t>
            </a:r>
            <a:r>
              <a:rPr lang="en-US" sz="1200" dirty="0" smtClean="0"/>
              <a:t>(Continued)</a:t>
            </a:r>
            <a:endParaRPr lang="en-US" sz="11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1447800"/>
            <a:ext cx="8783638" cy="5105400"/>
          </a:xfrm>
        </p:spPr>
        <p:txBody>
          <a:bodyPr/>
          <a:lstStyle/>
          <a:p>
            <a:pPr lvl="2"/>
            <a:r>
              <a:rPr lang="en-US" dirty="0"/>
              <a:t>Consider different powers of </a:t>
            </a:r>
            <a:r>
              <a:rPr lang="en-US" dirty="0" smtClean="0"/>
              <a:t>appointment</a:t>
            </a:r>
          </a:p>
          <a:p>
            <a:pPr lvl="2"/>
            <a:r>
              <a:rPr lang="en-US" dirty="0" smtClean="0"/>
              <a:t>Consider </a:t>
            </a:r>
            <a:r>
              <a:rPr lang="en-US" dirty="0"/>
              <a:t>different beneficiaries other than husband and </a:t>
            </a:r>
            <a:r>
              <a:rPr lang="en-US" dirty="0" smtClean="0"/>
              <a:t>wife</a:t>
            </a:r>
          </a:p>
          <a:p>
            <a:pPr lvl="2"/>
            <a:r>
              <a:rPr lang="en-US" dirty="0"/>
              <a:t>Consider having different trustees of the two </a:t>
            </a:r>
            <a:r>
              <a:rPr lang="en-US" dirty="0" smtClean="0"/>
              <a:t>trusts</a:t>
            </a:r>
          </a:p>
          <a:p>
            <a:pPr lvl="2"/>
            <a:r>
              <a:rPr lang="en-US" dirty="0" smtClean="0"/>
              <a:t>Consider </a:t>
            </a:r>
            <a:r>
              <a:rPr lang="en-US" dirty="0"/>
              <a:t>having different assets in the two </a:t>
            </a:r>
            <a:r>
              <a:rPr lang="en-US" dirty="0" smtClean="0"/>
              <a:t>trusts</a:t>
            </a:r>
          </a:p>
          <a:p>
            <a:pPr lvl="2"/>
            <a:r>
              <a:rPr lang="en-US" dirty="0"/>
              <a:t>Consider having substantive timing differences as to the creation of the two </a:t>
            </a:r>
            <a:r>
              <a:rPr lang="en-US" dirty="0" smtClean="0"/>
              <a:t>trusts</a:t>
            </a:r>
          </a:p>
          <a:p>
            <a:pPr lvl="2"/>
            <a:r>
              <a:rPr lang="en-US" dirty="0" smtClean="0"/>
              <a:t>Consider having substantial timing differences before one of the spouses becomes a </a:t>
            </a:r>
            <a:r>
              <a:rPr lang="en-US" dirty="0" smtClean="0"/>
              <a:t>beneficiary of each trust</a:t>
            </a:r>
            <a:endParaRPr lang="en-US" dirty="0" smtClean="0"/>
          </a:p>
          <a:p>
            <a:pPr lvl="1"/>
            <a:r>
              <a:rPr lang="en-US" dirty="0"/>
              <a:t>Obviously, the greater the differences between the two trusts the greater the chance that the reciprocal trust doctrine will not be </a:t>
            </a:r>
            <a:r>
              <a:rPr lang="en-US" dirty="0" smtClean="0"/>
              <a:t>applied</a:t>
            </a:r>
            <a:endParaRPr lang="en-US" dirty="0"/>
          </a:p>
          <a:p>
            <a:pPr lvl="1"/>
            <a:r>
              <a:rPr lang="en-US" dirty="0" smtClean="0"/>
              <a:t>The </a:t>
            </a:r>
            <a:r>
              <a:rPr lang="en-US" dirty="0"/>
              <a:t>safest approach is generally thought to be for only one spouse to create a trust for the benefit of the other spouse and to rely on other planning techniques (e.g., converting the note into a private annuity for the benefit of one spouse) to give the flexibility that a couple desires</a:t>
            </a:r>
          </a:p>
          <a:p>
            <a:pPr lvl="1"/>
            <a:endParaRPr lang="en-US" dirty="0" smtClean="0"/>
          </a:p>
        </p:txBody>
      </p:sp>
    </p:spTree>
    <p:extLst>
      <p:ext uri="{BB962C8B-B14F-4D97-AF65-F5344CB8AC3E}">
        <p14:creationId xmlns:p14="http://schemas.microsoft.com/office/powerpoint/2010/main" val="3476260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228122" cy="654425"/>
          </a:xfrm>
        </p:spPr>
        <p:txBody>
          <a:bodyPr/>
          <a:lstStyle/>
          <a:p>
            <a:r>
              <a:rPr lang="en-US" dirty="0"/>
              <a:t>The Gifting and Selling Low Basis Assets to a Grantor Trust Where an Older Generation is a Beneficiary and is Subject to an Older Generation’s General Power of Appointment and Estate Taxes (“UPIDGT”) Technique</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3874248"/>
            <a:ext cx="8783638" cy="2743200"/>
          </a:xfrm>
        </p:spPr>
        <p:txBody>
          <a:bodyPr/>
          <a:lstStyle/>
          <a:p>
            <a:pPr>
              <a:spcBef>
                <a:spcPts val="400"/>
              </a:spcBef>
              <a:spcAft>
                <a:spcPts val="400"/>
              </a:spcAft>
            </a:pPr>
            <a:r>
              <a:rPr lang="en-US" sz="1400" dirty="0" smtClean="0"/>
              <a:t>Income </a:t>
            </a:r>
            <a:r>
              <a:rPr lang="en-US" sz="1400" dirty="0"/>
              <a:t>tax and basis enhancing advantages of the UPIDGT </a:t>
            </a:r>
            <a:r>
              <a:rPr lang="en-US" sz="1400" dirty="0" smtClean="0"/>
              <a:t>technique</a:t>
            </a:r>
            <a:endParaRPr lang="en-US" sz="1400" dirty="0"/>
          </a:p>
          <a:p>
            <a:pPr lvl="1">
              <a:spcBef>
                <a:spcPts val="400"/>
              </a:spcBef>
              <a:spcAft>
                <a:spcPts val="400"/>
              </a:spcAft>
            </a:pPr>
            <a:r>
              <a:rPr lang="en-US" sz="1200" dirty="0" smtClean="0"/>
              <a:t>This </a:t>
            </a:r>
            <a:r>
              <a:rPr lang="en-US" sz="1200" dirty="0"/>
              <a:t>technique has the same advantages as a </a:t>
            </a:r>
            <a:r>
              <a:rPr lang="en-US" sz="1200" dirty="0" smtClean="0"/>
              <a:t>SIDGT</a:t>
            </a:r>
            <a:endParaRPr lang="en-US" sz="1200" dirty="0"/>
          </a:p>
          <a:p>
            <a:pPr lvl="1">
              <a:spcBef>
                <a:spcPts val="400"/>
              </a:spcBef>
              <a:spcAft>
                <a:spcPts val="400"/>
              </a:spcAft>
            </a:pPr>
            <a:r>
              <a:rPr lang="en-US" sz="1200" dirty="0" smtClean="0"/>
              <a:t>The </a:t>
            </a:r>
            <a:r>
              <a:rPr lang="en-US" sz="1200" dirty="0"/>
              <a:t>assets of the trust will receive a step-up in basis on the older generation beneficiary’s death equal to the fair market value of the assets, if net value rule of </a:t>
            </a:r>
            <a:r>
              <a:rPr lang="en-US" sz="1200" dirty="0" smtClean="0"/>
              <a:t>Treas</a:t>
            </a:r>
            <a:r>
              <a:rPr lang="en-US" sz="1200" dirty="0"/>
              <a:t>. </a:t>
            </a:r>
            <a:r>
              <a:rPr lang="en-US" sz="1200" dirty="0" smtClean="0"/>
              <a:t>Reg</a:t>
            </a:r>
            <a:r>
              <a:rPr lang="en-US" sz="1200" dirty="0"/>
              <a:t>. §2053-7 does not </a:t>
            </a:r>
            <a:r>
              <a:rPr lang="en-US" sz="1200" dirty="0" smtClean="0"/>
              <a:t>apply</a:t>
            </a:r>
            <a:endParaRPr lang="en-US" sz="1200" dirty="0"/>
          </a:p>
          <a:p>
            <a:pPr>
              <a:spcBef>
                <a:spcPts val="400"/>
              </a:spcBef>
              <a:spcAft>
                <a:spcPts val="400"/>
              </a:spcAft>
            </a:pPr>
            <a:r>
              <a:rPr lang="en-US" sz="1400" dirty="0" smtClean="0"/>
              <a:t>Transfer </a:t>
            </a:r>
            <a:r>
              <a:rPr lang="en-US" sz="1400" dirty="0"/>
              <a:t>tax advantages of the UPIDGT </a:t>
            </a:r>
            <a:r>
              <a:rPr lang="en-US" sz="1400" dirty="0" smtClean="0"/>
              <a:t>technique</a:t>
            </a:r>
            <a:endParaRPr lang="en-US" sz="1400" dirty="0"/>
          </a:p>
          <a:p>
            <a:pPr lvl="1">
              <a:spcBef>
                <a:spcPts val="400"/>
              </a:spcBef>
              <a:spcAft>
                <a:spcPts val="400"/>
              </a:spcAft>
            </a:pPr>
            <a:r>
              <a:rPr lang="en-US" sz="1200" dirty="0" smtClean="0"/>
              <a:t>The </a:t>
            </a:r>
            <a:r>
              <a:rPr lang="en-US" sz="1200" dirty="0"/>
              <a:t>assets of the trust may be generation-skipping tax </a:t>
            </a:r>
            <a:r>
              <a:rPr lang="en-US" sz="1200" dirty="0" smtClean="0"/>
              <a:t>protected</a:t>
            </a:r>
            <a:endParaRPr lang="en-US" sz="1200" dirty="0"/>
          </a:p>
          <a:p>
            <a:pPr lvl="1">
              <a:spcBef>
                <a:spcPts val="400"/>
              </a:spcBef>
              <a:spcAft>
                <a:spcPts val="400"/>
              </a:spcAft>
            </a:pPr>
            <a:r>
              <a:rPr lang="en-US" sz="1200" dirty="0" smtClean="0"/>
              <a:t>The </a:t>
            </a:r>
            <a:r>
              <a:rPr lang="en-US" sz="1200" dirty="0"/>
              <a:t>older generation beneficiary may not have to pay estate taxes because of her general power of appointment, if her then available unified credit exceeds the net value of the </a:t>
            </a:r>
            <a:r>
              <a:rPr lang="en-US" sz="1200" dirty="0" smtClean="0"/>
              <a:t>trust</a:t>
            </a:r>
            <a:endParaRPr lang="en-US" sz="1200" dirty="0"/>
          </a:p>
          <a:p>
            <a:pPr lvl="1">
              <a:spcBef>
                <a:spcPts val="400"/>
              </a:spcBef>
              <a:spcAft>
                <a:spcPts val="400"/>
              </a:spcAft>
            </a:pPr>
            <a:r>
              <a:rPr lang="en-US" sz="1200" dirty="0" smtClean="0"/>
              <a:t>Also </a:t>
            </a:r>
            <a:r>
              <a:rPr lang="en-US" sz="1200" dirty="0"/>
              <a:t>consider the income and transfer tax advantages that could accrue if the older generation exercises her testamentary formula general power of appointment in favor of a BDOT in which the younger generation creator of the UPIDGT is the initial </a:t>
            </a:r>
            <a:r>
              <a:rPr lang="en-US" sz="1200" dirty="0" smtClean="0"/>
              <a:t>beneficiary</a:t>
            </a:r>
          </a:p>
          <a:p>
            <a:pPr lvl="1">
              <a:spcBef>
                <a:spcPts val="400"/>
              </a:spcBef>
              <a:spcAft>
                <a:spcPts val="400"/>
              </a:spcAft>
            </a:pPr>
            <a:endParaRPr lang="en-US" sz="1200" dirty="0"/>
          </a:p>
        </p:txBody>
      </p:sp>
      <p:pic>
        <p:nvPicPr>
          <p:cNvPr id="4" name="Picture 3"/>
          <p:cNvPicPr>
            <a:picLocks noChangeAspect="1"/>
          </p:cNvPicPr>
          <p:nvPr/>
        </p:nvPicPr>
        <p:blipFill>
          <a:blip r:embed="rId2"/>
          <a:stretch>
            <a:fillRect/>
          </a:stretch>
        </p:blipFill>
        <p:spPr>
          <a:xfrm>
            <a:off x="2550456" y="1804896"/>
            <a:ext cx="4020528" cy="1963403"/>
          </a:xfrm>
          <a:prstGeom prst="rect">
            <a:avLst/>
          </a:prstGeom>
        </p:spPr>
      </p:pic>
      <p:sp>
        <p:nvSpPr>
          <p:cNvPr id="6" name="Content Placeholder 3"/>
          <p:cNvSpPr txBox="1">
            <a:spLocks/>
          </p:cNvSpPr>
          <p:nvPr/>
        </p:nvSpPr>
        <p:spPr>
          <a:xfrm>
            <a:off x="177800" y="1371600"/>
            <a:ext cx="4165600" cy="380999"/>
          </a:xfrm>
          <a:prstGeom prst="rect">
            <a:avLst/>
          </a:prstGeom>
        </p:spPr>
        <p:txBody>
          <a:bodyPr vert="horz" lIns="45720" tIns="45720" rIns="45720" bIns="45720" rtlCol="0">
            <a:noAutofit/>
          </a:bodyPr>
          <a:lstStyle>
            <a:lvl1pPr marL="227013" marR="0" indent="-227013" algn="just" defTabSz="914400" rtl="0" eaLnBrk="1" fontAlgn="auto" latinLnBrk="0" hangingPunct="1">
              <a:lnSpc>
                <a:spcPct val="100000"/>
              </a:lnSpc>
              <a:spcBef>
                <a:spcPts val="600"/>
              </a:spcBef>
              <a:spcAft>
                <a:spcPts val="600"/>
              </a:spcAft>
              <a:buClrTx/>
              <a:buSzTx/>
              <a:buFont typeface="Wingdings" pitchFamily="2" charset="2"/>
              <a:buChar char="§"/>
              <a:tabLst/>
              <a:defRPr sz="1600" b="0" kern="1200" baseline="0">
                <a:solidFill>
                  <a:schemeClr val="tx1"/>
                </a:solidFill>
                <a:latin typeface="+mn-lt"/>
                <a:ea typeface="+mn-ea"/>
                <a:cs typeface="+mn-cs"/>
              </a:defRPr>
            </a:lvl1pPr>
            <a:lvl2pPr marL="461963" marR="0" indent="-238125" algn="just" defTabSz="914400" rtl="0" eaLnBrk="1" fontAlgn="auto" latinLnBrk="0" hangingPunct="1">
              <a:lnSpc>
                <a:spcPct val="100000"/>
              </a:lnSpc>
              <a:spcBef>
                <a:spcPts val="600"/>
              </a:spcBef>
              <a:spcAft>
                <a:spcPts val="600"/>
              </a:spcAft>
              <a:buClrTx/>
              <a:buSzTx/>
              <a:buFont typeface="Arial" pitchFamily="34" charset="0"/>
              <a:buChar char="–"/>
              <a:tabLst/>
              <a:defRPr sz="1400" kern="1200">
                <a:solidFill>
                  <a:schemeClr val="tx1"/>
                </a:solidFill>
                <a:latin typeface="+mn-lt"/>
                <a:ea typeface="+mn-ea"/>
                <a:cs typeface="+mn-cs"/>
              </a:defRPr>
            </a:lvl2pPr>
            <a:lvl3pPr marL="687388" marR="0" indent="-225425" algn="just" defTabSz="914400" rtl="0" eaLnBrk="1" fontAlgn="auto" latinLnBrk="0" hangingPunct="1">
              <a:lnSpc>
                <a:spcPct val="100000"/>
              </a:lnSpc>
              <a:spcBef>
                <a:spcPts val="600"/>
              </a:spcBef>
              <a:spcAft>
                <a:spcPts val="600"/>
              </a:spcAft>
              <a:buClrTx/>
              <a:buSzTx/>
              <a:buFont typeface="Arial" pitchFamily="34" charset="0"/>
              <a:buChar char="•"/>
              <a:tabLst/>
              <a:defRPr sz="1200" kern="1200">
                <a:solidFill>
                  <a:schemeClr val="tx1"/>
                </a:solidFill>
                <a:latin typeface="+mn-lt"/>
                <a:ea typeface="+mn-ea"/>
                <a:cs typeface="+mn-cs"/>
              </a:defRPr>
            </a:lvl3pPr>
            <a:lvl4pPr marL="914400" marR="0" indent="-230188" algn="just" defTabSz="914400" rtl="0" eaLnBrk="1" fontAlgn="auto" latinLnBrk="0" hangingPunct="1">
              <a:lnSpc>
                <a:spcPct val="100000"/>
              </a:lnSpc>
              <a:spcBef>
                <a:spcPts val="600"/>
              </a:spcBef>
              <a:spcAft>
                <a:spcPts val="600"/>
              </a:spcAft>
              <a:buClrTx/>
              <a:buSzTx/>
              <a:buFont typeface="Courier New" pitchFamily="49" charset="0"/>
              <a:buChar char="o"/>
              <a:tabLst/>
              <a:defRPr sz="1200" kern="1200">
                <a:solidFill>
                  <a:schemeClr val="tx1"/>
                </a:solidFill>
                <a:latin typeface="+mn-lt"/>
                <a:ea typeface="+mn-ea"/>
                <a:cs typeface="+mn-cs"/>
              </a:defRPr>
            </a:lvl4pPr>
            <a:lvl5pPr marL="1141413" marR="0" indent="-227013" algn="just" defTabSz="914400" rtl="0" eaLnBrk="1" fontAlgn="auto" latinLnBrk="0" hangingPunct="1">
              <a:lnSpc>
                <a:spcPct val="100000"/>
              </a:lnSpc>
              <a:spcBef>
                <a:spcPts val="600"/>
              </a:spcBef>
              <a:spcAft>
                <a:spcPts val="600"/>
              </a:spcAft>
              <a:buClrTx/>
              <a:buSzTx/>
              <a:buFont typeface="Wingdings" pitchFamily="2" charset="2"/>
              <a:buChar char="Ø"/>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The UPIDGT technique is illustrated below</a:t>
            </a:r>
          </a:p>
          <a:p>
            <a:pPr lvl="1"/>
            <a:endParaRPr lang="en-US" dirty="0"/>
          </a:p>
        </p:txBody>
      </p:sp>
    </p:spTree>
    <p:extLst>
      <p:ext uri="{BB962C8B-B14F-4D97-AF65-F5344CB8AC3E}">
        <p14:creationId xmlns:p14="http://schemas.microsoft.com/office/powerpoint/2010/main" val="3545403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228122" cy="654425"/>
          </a:xfrm>
        </p:spPr>
        <p:txBody>
          <a:bodyPr/>
          <a:lstStyle/>
          <a:p>
            <a:r>
              <a:rPr lang="en-US" dirty="0"/>
              <a:t>The Gifting and Selling Low Basis Assets to a Grantor Trust Where an Older Generation is a Beneficiary and is Subject to an Older Generation’s General Power of Appointment and Estate Taxes (“UPIDGT”) </a:t>
            </a:r>
            <a:r>
              <a:rPr lang="en-US" dirty="0" smtClean="0"/>
              <a:t>Technique </a:t>
            </a:r>
            <a:r>
              <a:rPr lang="en-US" sz="1400" dirty="0" smtClean="0"/>
              <a:t>(Continued)</a:t>
            </a:r>
            <a:endParaRPr lang="en-US" sz="11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1447800"/>
            <a:ext cx="8783638" cy="5105400"/>
          </a:xfrm>
        </p:spPr>
        <p:txBody>
          <a:bodyPr/>
          <a:lstStyle/>
          <a:p>
            <a:r>
              <a:rPr lang="en-US" dirty="0" smtClean="0"/>
              <a:t>Considerations </a:t>
            </a:r>
            <a:r>
              <a:rPr lang="en-US" dirty="0"/>
              <a:t>of the UPIDGT </a:t>
            </a:r>
            <a:r>
              <a:rPr lang="en-US" dirty="0" smtClean="0"/>
              <a:t>technique</a:t>
            </a:r>
            <a:endParaRPr lang="en-US" dirty="0"/>
          </a:p>
          <a:p>
            <a:pPr lvl="1"/>
            <a:r>
              <a:rPr lang="en-US" dirty="0" smtClean="0"/>
              <a:t>The </a:t>
            </a:r>
            <a:r>
              <a:rPr lang="en-US" dirty="0"/>
              <a:t>grantor of the trust will still have a low basis in his or her note upon the death of the older generation </a:t>
            </a:r>
            <a:r>
              <a:rPr lang="en-US" dirty="0" smtClean="0"/>
              <a:t>beneficiary</a:t>
            </a:r>
            <a:endParaRPr lang="en-US" dirty="0"/>
          </a:p>
          <a:p>
            <a:pPr lvl="1"/>
            <a:r>
              <a:rPr lang="en-US" dirty="0" smtClean="0"/>
              <a:t>The </a:t>
            </a:r>
            <a:r>
              <a:rPr lang="en-US" dirty="0"/>
              <a:t>older generation beneficiary could exercise his or her general power of appointment in an unanticipated </a:t>
            </a:r>
            <a:r>
              <a:rPr lang="en-US" dirty="0" smtClean="0"/>
              <a:t>way</a:t>
            </a:r>
            <a:endParaRPr lang="en-US" dirty="0"/>
          </a:p>
          <a:p>
            <a:pPr lvl="1"/>
            <a:r>
              <a:rPr lang="en-US" dirty="0" smtClean="0"/>
              <a:t>Many </a:t>
            </a:r>
            <a:r>
              <a:rPr lang="en-US" dirty="0"/>
              <a:t>of the same considerations for the use of a grantor trust and a sale to a grantor trust would also be present for this </a:t>
            </a:r>
            <a:r>
              <a:rPr lang="en-US" dirty="0" smtClean="0"/>
              <a:t>technique</a:t>
            </a:r>
            <a:endParaRPr lang="en-US" dirty="0"/>
          </a:p>
          <a:p>
            <a:pPr lvl="1"/>
            <a:r>
              <a:rPr lang="en-US" dirty="0" smtClean="0"/>
              <a:t>The </a:t>
            </a:r>
            <a:r>
              <a:rPr lang="en-US" dirty="0"/>
              <a:t>effect of IRC Section 1014(e) must be considered, if cash is not given and low basis assets are used to capitalize the </a:t>
            </a:r>
            <a:r>
              <a:rPr lang="en-US" dirty="0" smtClean="0"/>
              <a:t>trust</a:t>
            </a:r>
          </a:p>
          <a:p>
            <a:pPr lvl="1"/>
            <a:r>
              <a:rPr lang="en-US" dirty="0" smtClean="0"/>
              <a:t>Is </a:t>
            </a:r>
            <a:r>
              <a:rPr lang="en-US" dirty="0"/>
              <a:t>grantor trust status lost for the original grantor when the older generation beneficiary dies and the trust assets are included in the beneficiary’s estate</a:t>
            </a:r>
            <a:r>
              <a:rPr lang="en-US" dirty="0" smtClean="0"/>
              <a:t>?</a:t>
            </a:r>
          </a:p>
          <a:p>
            <a:pPr lvl="1"/>
            <a:r>
              <a:rPr lang="en-US" dirty="0" smtClean="0"/>
              <a:t>IRC </a:t>
            </a:r>
            <a:r>
              <a:rPr lang="en-US" dirty="0"/>
              <a:t>Section 1014(b)(9) needs to be considered for property that has depreciated</a:t>
            </a:r>
          </a:p>
          <a:p>
            <a:endParaRPr lang="en-US" dirty="0"/>
          </a:p>
        </p:txBody>
      </p:sp>
    </p:spTree>
    <p:extLst>
      <p:ext uri="{BB962C8B-B14F-4D97-AF65-F5344CB8AC3E}">
        <p14:creationId xmlns:p14="http://schemas.microsoft.com/office/powerpoint/2010/main" val="1171806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40344"/>
            <a:ext cx="7228122" cy="806825"/>
          </a:xfrm>
        </p:spPr>
        <p:txBody>
          <a:bodyPr/>
          <a:lstStyle/>
          <a:p>
            <a:r>
              <a:rPr lang="en-US" sz="1300" dirty="0"/>
              <a:t>The Advantages </a:t>
            </a:r>
            <a:r>
              <a:rPr lang="en-US" sz="1300" dirty="0" smtClean="0"/>
              <a:t>and Considerations of </a:t>
            </a:r>
            <a:r>
              <a:rPr lang="en-US" sz="1300" dirty="0"/>
              <a:t>a Transferor Selling Assets to a Trust That Names the Transferor as a Beneficiary, Gives the Transferor a Testamentary Special Power of Appointment and Under Which the Transferor’s Spouse is Considered the Income Tax Owner (“Spousal Grantor Trust</a:t>
            </a:r>
            <a:r>
              <a:rPr lang="en-US" sz="1300" dirty="0" smtClean="0"/>
              <a:t>”)</a:t>
            </a:r>
            <a:br>
              <a:rPr lang="en-US" sz="1300" dirty="0" smtClean="0"/>
            </a:br>
            <a:r>
              <a:rPr lang="en-US" sz="1200" dirty="0" smtClean="0"/>
              <a:t>(Pages 97-104 of the Paper)</a:t>
            </a:r>
            <a:endParaRPr lang="en-US" sz="12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47800"/>
            <a:ext cx="8783638" cy="4114800"/>
          </a:xfrm>
        </p:spPr>
        <p:txBody>
          <a:bodyPr/>
          <a:lstStyle/>
          <a:p>
            <a:r>
              <a:rPr lang="en-US" dirty="0" smtClean="0"/>
              <a:t>If </a:t>
            </a:r>
            <a:r>
              <a:rPr lang="en-US" dirty="0"/>
              <a:t>the taxpayer is a beneficiary of a spousal grantor trust and holds a power of appointment over its assets, the taxpayer’s sale of property to the trust will permit the taxpayer to benefit from the property’s future income and appreciation and to direct how others will enjoy it without exposing the property’s income or appreciation to estate tax in the estate of either </a:t>
            </a:r>
            <a:r>
              <a:rPr lang="en-US" dirty="0" smtClean="0"/>
              <a:t>spouse</a:t>
            </a:r>
          </a:p>
          <a:p>
            <a:pPr lvl="1"/>
            <a:r>
              <a:rPr lang="en-US" dirty="0"/>
              <a:t>Because the spouse will be liable for the income tax attributable to the spousal grantor trust’s investment income, the value of the property in the trust will be able to generate tax free returns for its </a:t>
            </a:r>
            <a:r>
              <a:rPr lang="en-US" dirty="0" smtClean="0"/>
              <a:t>spouse beneficiary and remainder beneficiaries as long as the trust is a grantor trust</a:t>
            </a:r>
            <a:endParaRPr lang="en-US" dirty="0"/>
          </a:p>
          <a:p>
            <a:pPr lvl="1"/>
            <a:r>
              <a:rPr lang="en-US" dirty="0"/>
              <a:t>Beneficiary sales to a Spousal Grantor Trust may constitute effective estate planning.  It is an attractive estate planning technique because it has the advantages of the SIDGT technique with the additional advantage that the selling taxpayer is also a beneficiary of the trust</a:t>
            </a:r>
          </a:p>
          <a:p>
            <a:pPr lvl="1"/>
            <a:endParaRPr lang="en-US" dirty="0"/>
          </a:p>
        </p:txBody>
      </p:sp>
    </p:spTree>
    <p:extLst>
      <p:ext uri="{BB962C8B-B14F-4D97-AF65-F5344CB8AC3E}">
        <p14:creationId xmlns:p14="http://schemas.microsoft.com/office/powerpoint/2010/main" val="211476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1020"/>
            <a:ext cx="7108468" cy="715619"/>
          </a:xfrm>
        </p:spPr>
        <p:txBody>
          <a:bodyPr/>
          <a:lstStyle/>
          <a:p>
            <a:r>
              <a:rPr lang="en-US" dirty="0" smtClean="0"/>
              <a:t>Brief Introduction of Non-Grantor Trusts, Grantor Trusts, Spousal Grantor Trusts, and Trusts Deemed Owned for Income Tax Purposes By the Beneficiary </a:t>
            </a:r>
            <a:r>
              <a:rPr lang="en-US" sz="1400" dirty="0" smtClean="0"/>
              <a:t>(Pages 4-6 of the Paper)</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fld id="{56C86053-8E1D-45DC-97EA-8DA88A041A52}" type="slidenum">
              <a:rPr lang="en-US" smtClean="0"/>
              <a:pPr/>
              <a:t>2</a:t>
            </a:fld>
            <a:endParaRPr lang="en-US" dirty="0"/>
          </a:p>
        </p:txBody>
      </p:sp>
      <p:sp>
        <p:nvSpPr>
          <p:cNvPr id="6" name="Content Placeholder 3"/>
          <p:cNvSpPr>
            <a:spLocks noGrp="1"/>
          </p:cNvSpPr>
          <p:nvPr>
            <p:ph sz="quarter" idx="18"/>
          </p:nvPr>
        </p:nvSpPr>
        <p:spPr>
          <a:xfrm>
            <a:off x="177800" y="1447800"/>
            <a:ext cx="8783638" cy="5029199"/>
          </a:xfrm>
        </p:spPr>
        <p:txBody>
          <a:bodyPr/>
          <a:lstStyle/>
          <a:p>
            <a:r>
              <a:rPr lang="en-US" dirty="0" smtClean="0"/>
              <a:t>Non-Grantor Trusts</a:t>
            </a:r>
          </a:p>
          <a:p>
            <a:pPr lvl="1"/>
            <a:r>
              <a:rPr lang="en-US" dirty="0"/>
              <a:t>Non-grantor </a:t>
            </a:r>
            <a:r>
              <a:rPr lang="en-US" dirty="0" smtClean="0"/>
              <a:t>trusts </a:t>
            </a:r>
            <a:r>
              <a:rPr lang="en-US" dirty="0"/>
              <a:t>are treated as separate </a:t>
            </a:r>
            <a:r>
              <a:rPr lang="en-US" dirty="0" smtClean="0"/>
              <a:t>taxpayers</a:t>
            </a:r>
          </a:p>
          <a:p>
            <a:pPr lvl="1"/>
            <a:r>
              <a:rPr lang="en-US" dirty="0" smtClean="0"/>
              <a:t>Non-grantor </a:t>
            </a:r>
            <a:r>
              <a:rPr lang="en-US" dirty="0"/>
              <a:t>trusts are currently taxed in </a:t>
            </a:r>
            <a:r>
              <a:rPr lang="en-US" dirty="0" smtClean="0"/>
              <a:t>2022 </a:t>
            </a:r>
            <a:r>
              <a:rPr lang="en-US" dirty="0"/>
              <a:t>at the highest rate when the taxable income exceeds $</a:t>
            </a:r>
            <a:r>
              <a:rPr lang="en-US" dirty="0" smtClean="0"/>
              <a:t>13,700</a:t>
            </a:r>
          </a:p>
          <a:p>
            <a:pPr lvl="1"/>
            <a:r>
              <a:rPr lang="en-US" dirty="0" smtClean="0"/>
              <a:t>However</a:t>
            </a:r>
            <a:r>
              <a:rPr lang="en-US" dirty="0"/>
              <a:t>, </a:t>
            </a:r>
            <a:r>
              <a:rPr lang="en-US" dirty="0" smtClean="0"/>
              <a:t>non-grantor </a:t>
            </a:r>
            <a:r>
              <a:rPr lang="en-US" dirty="0"/>
              <a:t>trusts enjoy deductions from taxable income for amounts required to be distributed to the trust beneficiaries or are properly paid or credited to </a:t>
            </a:r>
            <a:r>
              <a:rPr lang="en-US" dirty="0" smtClean="0"/>
              <a:t>them</a:t>
            </a:r>
          </a:p>
          <a:p>
            <a:pPr lvl="1"/>
            <a:r>
              <a:rPr lang="en-US" dirty="0" smtClean="0"/>
              <a:t>A </a:t>
            </a:r>
            <a:r>
              <a:rPr lang="en-US" dirty="0"/>
              <a:t>corresponding amount of income is included in the gross income of the </a:t>
            </a:r>
            <a:r>
              <a:rPr lang="en-US" dirty="0" smtClean="0"/>
              <a:t>beneficiaries</a:t>
            </a:r>
          </a:p>
          <a:p>
            <a:pPr lvl="1"/>
            <a:r>
              <a:rPr lang="en-US" dirty="0" smtClean="0"/>
              <a:t>With </a:t>
            </a:r>
            <a:r>
              <a:rPr lang="en-US" dirty="0"/>
              <a:t>respect to charitable beneficiaries of a </a:t>
            </a:r>
            <a:r>
              <a:rPr lang="en-US" dirty="0" smtClean="0"/>
              <a:t>non-grantor </a:t>
            </a:r>
            <a:r>
              <a:rPr lang="en-US" dirty="0"/>
              <a:t>trust, the </a:t>
            </a:r>
            <a:r>
              <a:rPr lang="en-US" dirty="0" smtClean="0"/>
              <a:t>non-grantor </a:t>
            </a:r>
            <a:r>
              <a:rPr lang="en-US" dirty="0"/>
              <a:t>trust can receive a deduction for amounts of gross income paid for charitable </a:t>
            </a:r>
            <a:r>
              <a:rPr lang="en-US" dirty="0" smtClean="0"/>
              <a:t>purposes</a:t>
            </a:r>
          </a:p>
          <a:p>
            <a:pPr lvl="1"/>
            <a:endParaRPr lang="en-US" dirty="0"/>
          </a:p>
        </p:txBody>
      </p:sp>
    </p:spTree>
    <p:extLst>
      <p:ext uri="{BB962C8B-B14F-4D97-AF65-F5344CB8AC3E}">
        <p14:creationId xmlns:p14="http://schemas.microsoft.com/office/powerpoint/2010/main" val="2367752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Advantages </a:t>
            </a:r>
            <a:r>
              <a:rPr lang="en-US" sz="1800" dirty="0" smtClean="0"/>
              <a:t>and Considerations of </a:t>
            </a:r>
            <a:r>
              <a:rPr lang="en-US" sz="1800" dirty="0"/>
              <a:t>a </a:t>
            </a:r>
            <a:r>
              <a:rPr lang="en-US" sz="1800" dirty="0" smtClean="0"/>
              <a:t>Spousal Grantor Trust</a:t>
            </a:r>
            <a:br>
              <a:rPr lang="en-US" sz="1800" dirty="0" smtClean="0"/>
            </a:br>
            <a:r>
              <a:rPr lang="en-US" dirty="0" smtClean="0"/>
              <a:t>(Continued)</a:t>
            </a:r>
            <a:endParaRPr lang="en-US" sz="14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1447800"/>
            <a:ext cx="8783638" cy="5105400"/>
          </a:xfrm>
        </p:spPr>
        <p:txBody>
          <a:bodyPr/>
          <a:lstStyle/>
          <a:p>
            <a:r>
              <a:rPr lang="en-US" dirty="0" smtClean="0"/>
              <a:t>Advantages of a Spousal Grantor Trust</a:t>
            </a:r>
          </a:p>
          <a:p>
            <a:pPr lvl="1"/>
            <a:r>
              <a:rPr lang="en-US" dirty="0" smtClean="0"/>
              <a:t>Transfer tax advantage of the technique</a:t>
            </a:r>
          </a:p>
          <a:p>
            <a:pPr lvl="2"/>
            <a:r>
              <a:rPr lang="en-US" dirty="0"/>
              <a:t>Even though the selling spouse is a beneficiary, the assets that are sold will not be included in the selling spouse’s estate if the sale is for adequate and full consideration.  Easy to value assets that are sold can easily be sold for adequate and full consideration</a:t>
            </a:r>
            <a:endParaRPr lang="en-US" dirty="0" smtClean="0"/>
          </a:p>
          <a:p>
            <a:pPr lvl="1"/>
            <a:r>
              <a:rPr lang="en-US" dirty="0" smtClean="0"/>
              <a:t>Income tax advantages of the technique</a:t>
            </a:r>
          </a:p>
          <a:p>
            <a:pPr lvl="2"/>
            <a:r>
              <a:rPr lang="en-US" dirty="0" smtClean="0"/>
              <a:t>There </a:t>
            </a:r>
            <a:r>
              <a:rPr lang="en-US" dirty="0"/>
              <a:t>will be no capital gains consequence on the original sale of the assets to the </a:t>
            </a:r>
            <a:r>
              <a:rPr lang="en-US" dirty="0" smtClean="0"/>
              <a:t>trust</a:t>
            </a:r>
            <a:endParaRPr lang="en-US" dirty="0"/>
          </a:p>
          <a:p>
            <a:pPr lvl="3"/>
            <a:r>
              <a:rPr lang="en-US" dirty="0"/>
              <a:t>A sale to a Spousal Grantor Trust should not be recognized for income tax purposes because of IRC Sections 1041 and </a:t>
            </a:r>
            <a:r>
              <a:rPr lang="en-US" dirty="0" smtClean="0"/>
              <a:t>671</a:t>
            </a:r>
            <a:endParaRPr lang="en-US" dirty="0"/>
          </a:p>
          <a:p>
            <a:pPr lvl="3"/>
            <a:r>
              <a:rPr lang="en-US" dirty="0"/>
              <a:t>However, interest on notes issued as consideration for a sale to a spousal grantor trust will be recognized for income tax purposes, because IRC Section 1041 does not prevent inter-spousal interest from being taxable.  Generally, assuming the asset sold to the spousal grantor trust is itself an investment asset, the interest will produce an offsetting deduction and income to the spouses.  The principal and income of the notes can be paid with cash flow that is naturally distributed to the partners in order to pay their income </a:t>
            </a:r>
            <a:r>
              <a:rPr lang="en-US" dirty="0" smtClean="0"/>
              <a:t>taxes</a:t>
            </a:r>
            <a:endParaRPr lang="en-US" dirty="0"/>
          </a:p>
          <a:p>
            <a:pPr lvl="1"/>
            <a:r>
              <a:rPr lang="en-US" dirty="0" smtClean="0"/>
              <a:t>By </a:t>
            </a:r>
            <a:r>
              <a:rPr lang="en-US" dirty="0"/>
              <a:t>using basis enhancing techniques the basis of the taxpayer’s assets may be </a:t>
            </a:r>
            <a:r>
              <a:rPr lang="en-US" dirty="0" smtClean="0"/>
              <a:t>increased</a:t>
            </a:r>
          </a:p>
          <a:p>
            <a:pPr lvl="1"/>
            <a:r>
              <a:rPr lang="en-US" dirty="0" smtClean="0"/>
              <a:t>The </a:t>
            </a:r>
            <a:r>
              <a:rPr lang="en-US" dirty="0"/>
              <a:t>technique has the asset class location advantage of the SIDGT technique</a:t>
            </a:r>
          </a:p>
          <a:p>
            <a:pPr lvl="1"/>
            <a:endParaRPr lang="en-US" dirty="0"/>
          </a:p>
        </p:txBody>
      </p:sp>
    </p:spTree>
    <p:extLst>
      <p:ext uri="{BB962C8B-B14F-4D97-AF65-F5344CB8AC3E}">
        <p14:creationId xmlns:p14="http://schemas.microsoft.com/office/powerpoint/2010/main" val="1547193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Advantages </a:t>
            </a:r>
            <a:r>
              <a:rPr lang="en-US" sz="1800" dirty="0" smtClean="0"/>
              <a:t>and Considerations of </a:t>
            </a:r>
            <a:r>
              <a:rPr lang="en-US" sz="1800" dirty="0"/>
              <a:t>a </a:t>
            </a:r>
            <a:r>
              <a:rPr lang="en-US" sz="1800" dirty="0" smtClean="0"/>
              <a:t>Spousal Grantor Trust</a:t>
            </a:r>
            <a:br>
              <a:rPr lang="en-US" sz="1800" dirty="0" smtClean="0"/>
            </a:br>
            <a:r>
              <a:rPr lang="en-US" dirty="0" smtClean="0"/>
              <a:t>(Continued)</a:t>
            </a:r>
            <a:endParaRPr lang="en-US" sz="1400"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1447800"/>
            <a:ext cx="8783638" cy="5105400"/>
          </a:xfrm>
        </p:spPr>
        <p:txBody>
          <a:bodyPr/>
          <a:lstStyle/>
          <a:p>
            <a:r>
              <a:rPr lang="en-US" dirty="0" smtClean="0"/>
              <a:t>Considerations of a Spousal Grantor Trust</a:t>
            </a:r>
          </a:p>
          <a:p>
            <a:pPr lvl="1"/>
            <a:r>
              <a:rPr lang="en-US" dirty="0" smtClean="0"/>
              <a:t>Federal income tax considerations</a:t>
            </a:r>
          </a:p>
          <a:p>
            <a:pPr lvl="2"/>
            <a:r>
              <a:rPr lang="en-US" dirty="0"/>
              <a:t>As noted above, the sale to a Spousal Grantor Trust should be income tax free.  However, the seller will be taxed on the interest on the note.  As long as the seller spouse is living, he or she should receive a corresponding deduction on the interest on the note.  Thus, assuming the spouses file joint returns, the interest income and the interest deduction should be a “wash” in most </a:t>
            </a:r>
            <a:r>
              <a:rPr lang="en-US" dirty="0" smtClean="0"/>
              <a:t>circumstances</a:t>
            </a:r>
          </a:p>
          <a:p>
            <a:pPr lvl="1"/>
            <a:r>
              <a:rPr lang="en-US" dirty="0" smtClean="0"/>
              <a:t>State income tax considerations</a:t>
            </a:r>
          </a:p>
          <a:p>
            <a:pPr lvl="1"/>
            <a:r>
              <a:rPr lang="en-US" dirty="0" smtClean="0"/>
              <a:t>It is prudent to file gift tax returns</a:t>
            </a:r>
          </a:p>
          <a:p>
            <a:pPr lvl="1"/>
            <a:r>
              <a:rPr lang="en-US" dirty="0" smtClean="0"/>
              <a:t>Reciprocal trust doctrine considerations</a:t>
            </a:r>
          </a:p>
          <a:p>
            <a:pPr lvl="1"/>
            <a:r>
              <a:rPr lang="en-US" dirty="0" smtClean="0"/>
              <a:t>When </a:t>
            </a:r>
            <a:r>
              <a:rPr lang="en-US" dirty="0"/>
              <a:t>the spousal grantor dies then the trust becomes a </a:t>
            </a:r>
            <a:r>
              <a:rPr lang="en-US" dirty="0" smtClean="0"/>
              <a:t>non-grantor </a:t>
            </a:r>
            <a:r>
              <a:rPr lang="en-US" dirty="0"/>
              <a:t>trust unless the original drafting of the trust provides that the trust becomes a </a:t>
            </a:r>
            <a:r>
              <a:rPr lang="en-US" dirty="0" smtClean="0"/>
              <a:t>BDOT.  </a:t>
            </a:r>
            <a:r>
              <a:rPr lang="en-US" dirty="0"/>
              <a:t>If the trust becomes a </a:t>
            </a:r>
            <a:r>
              <a:rPr lang="en-US" dirty="0" smtClean="0"/>
              <a:t>non-grantor </a:t>
            </a:r>
            <a:r>
              <a:rPr lang="en-US" dirty="0"/>
              <a:t>trust, then the trust has the high income taxes of a </a:t>
            </a:r>
            <a:r>
              <a:rPr lang="en-US" dirty="0" smtClean="0"/>
              <a:t>non-grantor </a:t>
            </a:r>
            <a:r>
              <a:rPr lang="en-US" dirty="0"/>
              <a:t>trust and the other considerations of a </a:t>
            </a:r>
            <a:r>
              <a:rPr lang="en-US" dirty="0" smtClean="0"/>
              <a:t>non-grantor </a:t>
            </a:r>
            <a:r>
              <a:rPr lang="en-US" dirty="0"/>
              <a:t>trust </a:t>
            </a:r>
            <a:endParaRPr lang="en-US" dirty="0" smtClean="0"/>
          </a:p>
          <a:p>
            <a:pPr lvl="1"/>
            <a:r>
              <a:rPr lang="en-US" dirty="0" smtClean="0"/>
              <a:t>Sales of trust assets by the beneficiary spouse must be for full and adequate consideration or those sold assets will be included in the beneficiary spouse’s estate subject to a consideration offset provided by IRC Section 2043</a:t>
            </a:r>
            <a:endParaRPr lang="en-US" dirty="0"/>
          </a:p>
          <a:p>
            <a:pPr lvl="1"/>
            <a:endParaRPr lang="en-US" dirty="0"/>
          </a:p>
        </p:txBody>
      </p:sp>
    </p:spTree>
    <p:extLst>
      <p:ext uri="{BB962C8B-B14F-4D97-AF65-F5344CB8AC3E}">
        <p14:creationId xmlns:p14="http://schemas.microsoft.com/office/powerpoint/2010/main" val="3012767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8" name="Content Placeholder 3"/>
          <p:cNvSpPr>
            <a:spLocks noGrp="1"/>
          </p:cNvSpPr>
          <p:nvPr>
            <p:ph sz="quarter" idx="18"/>
          </p:nvPr>
        </p:nvSpPr>
        <p:spPr>
          <a:xfrm>
            <a:off x="177800" y="1371600"/>
            <a:ext cx="8783638" cy="2743200"/>
          </a:xfrm>
        </p:spPr>
        <p:txBody>
          <a:bodyPr/>
          <a:lstStyle/>
          <a:p>
            <a:r>
              <a:rPr lang="en-US" dirty="0" smtClean="0"/>
              <a:t>IRC Section 678(a)(1) overview</a:t>
            </a:r>
          </a:p>
          <a:p>
            <a:pPr marL="234950" lvl="1" indent="457200">
              <a:tabLst>
                <a:tab pos="457200" algn="l"/>
              </a:tabLst>
            </a:pPr>
            <a:r>
              <a:rPr lang="en-US" dirty="0" smtClean="0">
                <a:latin typeface="Times New Roman" panose="02020603050405020304" pitchFamily="18" charset="0"/>
                <a:ea typeface="SimSun" panose="02010600030101010101" pitchFamily="2" charset="-122"/>
              </a:rPr>
              <a:t>IRC </a:t>
            </a:r>
            <a:r>
              <a:rPr lang="en-US" dirty="0">
                <a:latin typeface="Times New Roman" panose="02020603050405020304" pitchFamily="18" charset="0"/>
                <a:ea typeface="SimSun" panose="02010600030101010101" pitchFamily="2" charset="-122"/>
              </a:rPr>
              <a:t>Section 678(a)(1) provides as follows:</a:t>
            </a:r>
          </a:p>
          <a:p>
            <a:pPr marL="687388" marR="342900" indent="0">
              <a:buNone/>
              <a:tabLst>
                <a:tab pos="687388" algn="l"/>
              </a:tabLst>
            </a:pPr>
            <a:r>
              <a:rPr lang="en-US" sz="1400" dirty="0">
                <a:latin typeface="Times New Roman" panose="02020603050405020304" pitchFamily="18" charset="0"/>
                <a:ea typeface="SimSun" panose="02010600030101010101" pitchFamily="2" charset="-122"/>
              </a:rPr>
              <a:t>“(a) General rule </a:t>
            </a:r>
            <a:r>
              <a:rPr lang="en-US" sz="1400" u="sng" dirty="0">
                <a:latin typeface="Times New Roman" panose="02020603050405020304" pitchFamily="18" charset="0"/>
                <a:ea typeface="SimSun" panose="02010600030101010101" pitchFamily="2" charset="-122"/>
              </a:rPr>
              <a:t>A person other than the grantor shall be treated as the owner of any portion of a trust with respect to which</a:t>
            </a:r>
            <a:r>
              <a:rPr lang="en-US" sz="1400" dirty="0">
                <a:latin typeface="Times New Roman" panose="02020603050405020304" pitchFamily="18" charset="0"/>
                <a:ea typeface="SimSun" panose="02010600030101010101" pitchFamily="2" charset="-122"/>
              </a:rPr>
              <a:t>:</a:t>
            </a:r>
          </a:p>
          <a:p>
            <a:pPr marL="1087438" marR="342900" indent="0">
              <a:buNone/>
              <a:tabLst>
                <a:tab pos="457200" algn="l"/>
                <a:tab pos="457200" algn="l"/>
              </a:tabLst>
            </a:pPr>
            <a:r>
              <a:rPr lang="en-US" sz="1400" dirty="0">
                <a:latin typeface="Times New Roman" panose="02020603050405020304" pitchFamily="18" charset="0"/>
                <a:ea typeface="SimSun" panose="02010600030101010101" pitchFamily="2" charset="-122"/>
              </a:rPr>
              <a:t>(1) such person has a power exercisable solely by himself </a:t>
            </a:r>
            <a:r>
              <a:rPr lang="en-US" sz="1400" u="sng" dirty="0">
                <a:latin typeface="Times New Roman" panose="02020603050405020304" pitchFamily="18" charset="0"/>
                <a:ea typeface="SimSun" panose="02010600030101010101" pitchFamily="2" charset="-122"/>
              </a:rPr>
              <a:t>to vest</a:t>
            </a:r>
            <a:r>
              <a:rPr lang="en-US" sz="1400" dirty="0">
                <a:latin typeface="Times New Roman" panose="02020603050405020304" pitchFamily="18" charset="0"/>
                <a:ea typeface="SimSun" panose="02010600030101010101" pitchFamily="2" charset="-122"/>
              </a:rPr>
              <a:t> the corpus or </a:t>
            </a:r>
            <a:r>
              <a:rPr lang="en-US" sz="1400" u="sng" dirty="0">
                <a:latin typeface="Times New Roman" panose="02020603050405020304" pitchFamily="18" charset="0"/>
                <a:ea typeface="SimSun" panose="02010600030101010101" pitchFamily="2" charset="-122"/>
              </a:rPr>
              <a:t>the income therefrom</a:t>
            </a:r>
            <a:r>
              <a:rPr lang="en-US" sz="1400" dirty="0">
                <a:latin typeface="Times New Roman" panose="02020603050405020304" pitchFamily="18" charset="0"/>
                <a:ea typeface="SimSun" panose="02010600030101010101" pitchFamily="2" charset="-122"/>
              </a:rPr>
              <a:t> in himself. . .”  (Emphasis </a:t>
            </a:r>
            <a:r>
              <a:rPr lang="en-US" sz="1400" dirty="0" smtClean="0">
                <a:latin typeface="Times New Roman" panose="02020603050405020304" pitchFamily="18" charset="0"/>
                <a:ea typeface="SimSun" panose="02010600030101010101" pitchFamily="2" charset="-122"/>
              </a:rPr>
              <a:t>added)</a:t>
            </a:r>
            <a:endParaRPr lang="en-US" sz="1400" dirty="0">
              <a:latin typeface="Times New Roman" panose="02020603050405020304" pitchFamily="18" charset="0"/>
              <a:ea typeface="SimSun" panose="02010600030101010101" pitchFamily="2" charset="-122"/>
            </a:endParaRPr>
          </a:p>
          <a:p>
            <a:pPr marL="687388" marR="342900" indent="0">
              <a:buNone/>
              <a:tabLst>
                <a:tab pos="457200" algn="l"/>
              </a:tabLst>
            </a:pPr>
            <a:r>
              <a:rPr lang="en-US" sz="1400" dirty="0">
                <a:latin typeface="Times New Roman" panose="02020603050405020304" pitchFamily="18" charset="0"/>
                <a:ea typeface="SimSun" panose="02010600030101010101" pitchFamily="2" charset="-122"/>
              </a:rPr>
              <a:t>The reference to “income” in Section 678(a)(1) is taxable income and not accounting income.  If a beneficiary of a BDOT has the right to withdraw taxable income, the beneficiary has the right to withdraw not only dividends and interest, but income normally allocated to principal such as capital gains </a:t>
            </a:r>
            <a:r>
              <a:rPr lang="en-US" sz="1400" dirty="0" smtClean="0">
                <a:latin typeface="Times New Roman" panose="02020603050405020304" pitchFamily="18" charset="0"/>
                <a:ea typeface="SimSun" panose="02010600030101010101" pitchFamily="2" charset="-122"/>
              </a:rPr>
              <a:t>income</a:t>
            </a:r>
          </a:p>
          <a:p>
            <a:pPr marL="687388" marR="342900" indent="0">
              <a:buNone/>
              <a:tabLst>
                <a:tab pos="457200" algn="l"/>
              </a:tabLst>
            </a:pPr>
            <a:endParaRPr lang="en-US" sz="1400" dirty="0">
              <a:latin typeface="Times New Roman" panose="02020603050405020304" pitchFamily="18" charset="0"/>
              <a:ea typeface="SimSun" panose="02010600030101010101" pitchFamily="2" charset="-122"/>
            </a:endParaRPr>
          </a:p>
        </p:txBody>
      </p:sp>
      <p:sp>
        <p:nvSpPr>
          <p:cNvPr id="5" name="Content Placeholder 3"/>
          <p:cNvSpPr txBox="1">
            <a:spLocks/>
          </p:cNvSpPr>
          <p:nvPr/>
        </p:nvSpPr>
        <p:spPr>
          <a:xfrm>
            <a:off x="177800" y="4114800"/>
            <a:ext cx="8783638" cy="457200"/>
          </a:xfrm>
          <a:prstGeom prst="rect">
            <a:avLst/>
          </a:prstGeom>
        </p:spPr>
        <p:txBody>
          <a:bodyPr vert="horz" lIns="45720" tIns="45720" rIns="45720" bIns="45720" rtlCol="0">
            <a:noAutofit/>
          </a:bodyPr>
          <a:lstStyle>
            <a:lvl1pPr marL="227013" marR="0" indent="-227013" algn="just" defTabSz="914400" rtl="0" eaLnBrk="1" fontAlgn="auto" latinLnBrk="0" hangingPunct="1">
              <a:lnSpc>
                <a:spcPct val="100000"/>
              </a:lnSpc>
              <a:spcBef>
                <a:spcPts val="600"/>
              </a:spcBef>
              <a:spcAft>
                <a:spcPts val="600"/>
              </a:spcAft>
              <a:buClrTx/>
              <a:buSzTx/>
              <a:buFont typeface="Wingdings" pitchFamily="2" charset="2"/>
              <a:buChar char="§"/>
              <a:tabLst/>
              <a:defRPr sz="1600" b="0" kern="1200" baseline="0">
                <a:solidFill>
                  <a:schemeClr val="tx1"/>
                </a:solidFill>
                <a:latin typeface="+mn-lt"/>
                <a:ea typeface="+mn-ea"/>
                <a:cs typeface="+mn-cs"/>
              </a:defRPr>
            </a:lvl1pPr>
            <a:lvl2pPr marL="461963" marR="0" indent="-238125" algn="just" defTabSz="914400" rtl="0" eaLnBrk="1" fontAlgn="auto" latinLnBrk="0" hangingPunct="1">
              <a:lnSpc>
                <a:spcPct val="100000"/>
              </a:lnSpc>
              <a:spcBef>
                <a:spcPts val="600"/>
              </a:spcBef>
              <a:spcAft>
                <a:spcPts val="600"/>
              </a:spcAft>
              <a:buClrTx/>
              <a:buSzTx/>
              <a:buFont typeface="Arial" pitchFamily="34" charset="0"/>
              <a:buChar char="–"/>
              <a:tabLst/>
              <a:defRPr sz="1400" kern="1200">
                <a:solidFill>
                  <a:schemeClr val="tx1"/>
                </a:solidFill>
                <a:latin typeface="+mn-lt"/>
                <a:ea typeface="+mn-ea"/>
                <a:cs typeface="+mn-cs"/>
              </a:defRPr>
            </a:lvl2pPr>
            <a:lvl3pPr marL="687388" marR="0" indent="-225425" algn="just" defTabSz="914400" rtl="0" eaLnBrk="1" fontAlgn="auto" latinLnBrk="0" hangingPunct="1">
              <a:lnSpc>
                <a:spcPct val="100000"/>
              </a:lnSpc>
              <a:spcBef>
                <a:spcPts val="600"/>
              </a:spcBef>
              <a:spcAft>
                <a:spcPts val="600"/>
              </a:spcAft>
              <a:buClrTx/>
              <a:buSzTx/>
              <a:buFont typeface="Arial" pitchFamily="34" charset="0"/>
              <a:buChar char="•"/>
              <a:tabLst/>
              <a:defRPr sz="1200" kern="1200">
                <a:solidFill>
                  <a:schemeClr val="tx1"/>
                </a:solidFill>
                <a:latin typeface="+mn-lt"/>
                <a:ea typeface="+mn-ea"/>
                <a:cs typeface="+mn-cs"/>
              </a:defRPr>
            </a:lvl3pPr>
            <a:lvl4pPr marL="914400" marR="0" indent="-230188" algn="just" defTabSz="914400" rtl="0" eaLnBrk="1" fontAlgn="auto" latinLnBrk="0" hangingPunct="1">
              <a:lnSpc>
                <a:spcPct val="100000"/>
              </a:lnSpc>
              <a:spcBef>
                <a:spcPts val="600"/>
              </a:spcBef>
              <a:spcAft>
                <a:spcPts val="600"/>
              </a:spcAft>
              <a:buClrTx/>
              <a:buSzTx/>
              <a:buFont typeface="Courier New" pitchFamily="49" charset="0"/>
              <a:buChar char="o"/>
              <a:tabLst/>
              <a:defRPr sz="1200" kern="1200">
                <a:solidFill>
                  <a:schemeClr val="tx1"/>
                </a:solidFill>
                <a:latin typeface="+mn-lt"/>
                <a:ea typeface="+mn-ea"/>
                <a:cs typeface="+mn-cs"/>
              </a:defRPr>
            </a:lvl4pPr>
            <a:lvl5pPr marL="1141413" marR="0" indent="-227013" algn="just" defTabSz="914400" rtl="0" eaLnBrk="1" fontAlgn="auto" latinLnBrk="0" hangingPunct="1">
              <a:lnSpc>
                <a:spcPct val="100000"/>
              </a:lnSpc>
              <a:spcBef>
                <a:spcPts val="600"/>
              </a:spcBef>
              <a:spcAft>
                <a:spcPts val="600"/>
              </a:spcAft>
              <a:buClrTx/>
              <a:buSzTx/>
              <a:buFont typeface="Wingdings" pitchFamily="2" charset="2"/>
              <a:buChar char="Ø"/>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400"/>
              </a:spcBef>
              <a:spcAft>
                <a:spcPts val="400"/>
              </a:spcAft>
            </a:pPr>
            <a:r>
              <a:rPr lang="en-US" dirty="0" smtClean="0"/>
              <a:t>Consider </a:t>
            </a:r>
            <a:r>
              <a:rPr lang="en-US" dirty="0"/>
              <a:t>the following </a:t>
            </a:r>
            <a:r>
              <a:rPr lang="en-US" dirty="0" smtClean="0"/>
              <a:t>provisions of a BDOT:</a:t>
            </a:r>
            <a:endParaRPr lang="en-US" dirty="0"/>
          </a:p>
          <a:p>
            <a:pPr marL="741363" lvl="2" indent="0">
              <a:spcBef>
                <a:spcPts val="400"/>
              </a:spcBef>
              <a:spcAft>
                <a:spcPts val="400"/>
              </a:spcAft>
              <a:buFont typeface="Arial" pitchFamily="34" charset="0"/>
              <a:buNone/>
            </a:pPr>
            <a:endParaRPr lang="en-US" dirty="0" smtClean="0"/>
          </a:p>
          <a:p>
            <a:pPr lvl="2">
              <a:spcBef>
                <a:spcPts val="400"/>
              </a:spcBef>
              <a:spcAft>
                <a:spcPts val="400"/>
              </a:spcAft>
            </a:pPr>
            <a:endParaRPr lang="en-US" dirty="0" smtClean="0"/>
          </a:p>
          <a:p>
            <a:pPr lvl="2">
              <a:spcBef>
                <a:spcPts val="400"/>
              </a:spcBef>
              <a:spcAft>
                <a:spcPts val="400"/>
              </a:spcAft>
            </a:pPr>
            <a:endParaRPr lang="en-US" dirty="0" smtClean="0"/>
          </a:p>
        </p:txBody>
      </p:sp>
      <p:sp>
        <p:nvSpPr>
          <p:cNvPr id="6" name="Content Placeholder 3"/>
          <p:cNvSpPr txBox="1">
            <a:spLocks/>
          </p:cNvSpPr>
          <p:nvPr/>
        </p:nvSpPr>
        <p:spPr>
          <a:xfrm>
            <a:off x="381000" y="4495800"/>
            <a:ext cx="8047038" cy="1905000"/>
          </a:xfrm>
          <a:prstGeom prst="rect">
            <a:avLst/>
          </a:prstGeom>
        </p:spPr>
        <p:txBody>
          <a:bodyPr vert="horz" lIns="45720" tIns="45720" rIns="45720" bIns="45720" rtlCol="0">
            <a:noAutofit/>
          </a:bodyPr>
          <a:lstStyle>
            <a:lvl1pPr marL="227013" marR="0" indent="-227013" algn="just" defTabSz="914400" rtl="0" eaLnBrk="1" fontAlgn="auto" latinLnBrk="0" hangingPunct="1">
              <a:lnSpc>
                <a:spcPct val="100000"/>
              </a:lnSpc>
              <a:spcBef>
                <a:spcPts val="600"/>
              </a:spcBef>
              <a:spcAft>
                <a:spcPts val="600"/>
              </a:spcAft>
              <a:buClrTx/>
              <a:buSzTx/>
              <a:buFont typeface="Wingdings" pitchFamily="2" charset="2"/>
              <a:buChar char="§"/>
              <a:tabLst/>
              <a:defRPr sz="1600" b="0" kern="1200" baseline="0">
                <a:solidFill>
                  <a:schemeClr val="tx1"/>
                </a:solidFill>
                <a:latin typeface="+mn-lt"/>
                <a:ea typeface="+mn-ea"/>
                <a:cs typeface="+mn-cs"/>
              </a:defRPr>
            </a:lvl1pPr>
            <a:lvl2pPr marL="461963" marR="0" indent="-238125" algn="just" defTabSz="914400" rtl="0" eaLnBrk="1" fontAlgn="auto" latinLnBrk="0" hangingPunct="1">
              <a:lnSpc>
                <a:spcPct val="100000"/>
              </a:lnSpc>
              <a:spcBef>
                <a:spcPts val="600"/>
              </a:spcBef>
              <a:spcAft>
                <a:spcPts val="600"/>
              </a:spcAft>
              <a:buClrTx/>
              <a:buSzTx/>
              <a:buFont typeface="Arial" pitchFamily="34" charset="0"/>
              <a:buChar char="–"/>
              <a:tabLst/>
              <a:defRPr sz="1400" kern="1200">
                <a:solidFill>
                  <a:schemeClr val="tx1"/>
                </a:solidFill>
                <a:latin typeface="+mn-lt"/>
                <a:ea typeface="+mn-ea"/>
                <a:cs typeface="+mn-cs"/>
              </a:defRPr>
            </a:lvl2pPr>
            <a:lvl3pPr marL="687388" marR="0" indent="-225425" algn="just" defTabSz="914400" rtl="0" eaLnBrk="1" fontAlgn="auto" latinLnBrk="0" hangingPunct="1">
              <a:lnSpc>
                <a:spcPct val="100000"/>
              </a:lnSpc>
              <a:spcBef>
                <a:spcPts val="600"/>
              </a:spcBef>
              <a:spcAft>
                <a:spcPts val="600"/>
              </a:spcAft>
              <a:buClrTx/>
              <a:buSzTx/>
              <a:buFont typeface="Arial" pitchFamily="34" charset="0"/>
              <a:buChar char="•"/>
              <a:tabLst/>
              <a:defRPr sz="1200" kern="1200">
                <a:solidFill>
                  <a:schemeClr val="tx1"/>
                </a:solidFill>
                <a:latin typeface="+mn-lt"/>
                <a:ea typeface="+mn-ea"/>
                <a:cs typeface="+mn-cs"/>
              </a:defRPr>
            </a:lvl3pPr>
            <a:lvl4pPr marL="914400" marR="0" indent="-230188" algn="just" defTabSz="914400" rtl="0" eaLnBrk="1" fontAlgn="auto" latinLnBrk="0" hangingPunct="1">
              <a:lnSpc>
                <a:spcPct val="100000"/>
              </a:lnSpc>
              <a:spcBef>
                <a:spcPts val="600"/>
              </a:spcBef>
              <a:spcAft>
                <a:spcPts val="600"/>
              </a:spcAft>
              <a:buClrTx/>
              <a:buSzTx/>
              <a:buFont typeface="Courier New" pitchFamily="49" charset="0"/>
              <a:buChar char="o"/>
              <a:tabLst/>
              <a:defRPr sz="1200" kern="1200">
                <a:solidFill>
                  <a:schemeClr val="tx1"/>
                </a:solidFill>
                <a:latin typeface="+mn-lt"/>
                <a:ea typeface="+mn-ea"/>
                <a:cs typeface="+mn-cs"/>
              </a:defRPr>
            </a:lvl4pPr>
            <a:lvl5pPr marL="1141413" marR="0" indent="-227013" algn="just" defTabSz="914400" rtl="0" eaLnBrk="1" fontAlgn="auto" latinLnBrk="0" hangingPunct="1">
              <a:lnSpc>
                <a:spcPct val="100000"/>
              </a:lnSpc>
              <a:spcBef>
                <a:spcPts val="600"/>
              </a:spcBef>
              <a:spcAft>
                <a:spcPts val="600"/>
              </a:spcAft>
              <a:buClrTx/>
              <a:buSzTx/>
              <a:buFont typeface="Wingdings" pitchFamily="2" charset="2"/>
              <a:buChar char="Ø"/>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lvl="2" indent="0">
              <a:spcBef>
                <a:spcPts val="400"/>
              </a:spcBef>
              <a:spcAft>
                <a:spcPts val="400"/>
              </a:spcAft>
              <a:buNone/>
            </a:pPr>
            <a:r>
              <a:rPr lang="en-US" dirty="0"/>
              <a:t>The primary beneficiary has the power for all portions of the trust “to vest the income therefrom” (as that phrase is used in IRC Section 678(a)(1)) in any calendar year of the trust to the primary beneficiary.  If that power to vest the income of the trust in a calendar year of the trust is not exercised in a calendar year that power shall lapse.  The power to vest the income from all portions of the trust includes the power to withdraw in any calendar year of the trust all of the income of the trust earned by all of the trust assets, whether the income is ordinary or capital gains income.  That withdrawal power, if exercised, can be satisfied by the trustee by distributing to the primary beneficiary the accounting income, corpus assets and/or proceeds of the corpus of all portions of the trust.  The independent trustee (or protector) may amend the trust to terminate the primary beneficiary’s right to vest the income of the trust for any period of time, but any termination shall be prospective and shall only affect the right to vest the income of the trust accruing after the effective date of the </a:t>
            </a:r>
            <a:r>
              <a:rPr lang="en-US" dirty="0" smtClean="0"/>
              <a:t>amendment</a:t>
            </a:r>
          </a:p>
        </p:txBody>
      </p:sp>
    </p:spTree>
    <p:extLst>
      <p:ext uri="{BB962C8B-B14F-4D97-AF65-F5344CB8AC3E}">
        <p14:creationId xmlns:p14="http://schemas.microsoft.com/office/powerpoint/2010/main" val="2545072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11944"/>
            <a:ext cx="8783638" cy="5181600"/>
          </a:xfrm>
        </p:spPr>
        <p:txBody>
          <a:bodyPr/>
          <a:lstStyle/>
          <a:p>
            <a:pPr lvl="1"/>
            <a:r>
              <a:rPr lang="en-US" dirty="0" smtClean="0"/>
              <a:t>What </a:t>
            </a:r>
            <a:r>
              <a:rPr lang="en-US" dirty="0"/>
              <a:t>does it mean for a “portion” to be treated as owned under IRC Section </a:t>
            </a:r>
            <a:r>
              <a:rPr lang="en-US" dirty="0" smtClean="0"/>
              <a:t>678(a)(1)?</a:t>
            </a:r>
            <a:endParaRPr lang="en-US" dirty="0"/>
          </a:p>
          <a:p>
            <a:pPr lvl="2"/>
            <a:r>
              <a:rPr lang="en-US" dirty="0"/>
              <a:t>In the context of the holding of Rev. Rul. </a:t>
            </a:r>
            <a:r>
              <a:rPr lang="en-US" dirty="0" smtClean="0"/>
              <a:t>85-13 </a:t>
            </a:r>
            <a:r>
              <a:rPr lang="en-US" dirty="0"/>
              <a:t>what does the term “portion” mean when that term is used in IRC Section </a:t>
            </a:r>
            <a:r>
              <a:rPr lang="en-US" dirty="0" smtClean="0"/>
              <a:t>678(a)(1)?  </a:t>
            </a:r>
            <a:r>
              <a:rPr lang="en-US" dirty="0"/>
              <a:t>Does it mean, under IRC Section 678(a)(1), “income” portion as opposed to “corpus” portion that the beneficiary is the deemed income tax owner of?  Or does it mean, under IRC Section 678(a)(1), that undivided interest of the trust that the beneficiary is the deemed income tax owner </a:t>
            </a:r>
            <a:r>
              <a:rPr lang="en-US" dirty="0" smtClean="0"/>
              <a:t>in </a:t>
            </a:r>
            <a:r>
              <a:rPr lang="en-US" dirty="0"/>
              <a:t>which a </a:t>
            </a:r>
            <a:r>
              <a:rPr lang="en-US" dirty="0" smtClean="0"/>
              <a:t>beneficiary could </a:t>
            </a:r>
            <a:r>
              <a:rPr lang="en-US" dirty="0"/>
              <a:t>vest in himself either that undivided interest’s corpus income or ordinary income?  It would appear that it means the beneficiary is the deemed owner for income tax purposes of that undivided interest of the </a:t>
            </a:r>
            <a:r>
              <a:rPr lang="en-US" dirty="0" smtClean="0"/>
              <a:t>trust</a:t>
            </a:r>
            <a:endParaRPr lang="en-US" dirty="0"/>
          </a:p>
          <a:p>
            <a:pPr lvl="2"/>
            <a:r>
              <a:rPr lang="en-US" dirty="0"/>
              <a:t>Perhaps the beginning point of the analysis of what is the meaning of the term “portion” under IRC Section 678(a)(1), is Treas. Reg. § 1.678(a) 1(a).  The key part of the first sentence of that regulation provides “where a person other than the grantor of a trust has a power exercisable solely by himself to vest … </a:t>
            </a:r>
            <a:r>
              <a:rPr lang="en-US" u="sng" dirty="0"/>
              <a:t>the income of any portion of a … trust in himself, he is treated under section 678 (a) as the owner of that portion</a:t>
            </a:r>
            <a:r>
              <a:rPr lang="en-US" dirty="0"/>
              <a:t> ….” (Emphasis </a:t>
            </a:r>
            <a:r>
              <a:rPr lang="en-US" dirty="0" smtClean="0"/>
              <a:t>added”)</a:t>
            </a:r>
            <a:endParaRPr lang="en-US" dirty="0"/>
          </a:p>
          <a:p>
            <a:pPr lvl="2"/>
            <a:r>
              <a:rPr lang="en-US" dirty="0"/>
              <a:t>The last sentence of Treas. Reg. § 1.678(a)-1(a) incorporates, for purposes of IRC Section 678(a)(1), the grantor trust rules, which describe generally how the income tax rules work under IRC Section 671(a)(1) for any deemed income tax owner of any portion of a trust under IRC Section 671, Treas. Reg. §§ </a:t>
            </a:r>
            <a:r>
              <a:rPr lang="en-US" dirty="0" smtClean="0"/>
              <a:t>1.671-2 </a:t>
            </a:r>
            <a:r>
              <a:rPr lang="en-US" dirty="0"/>
              <a:t>and </a:t>
            </a:r>
            <a:r>
              <a:rPr lang="en-US" dirty="0" smtClean="0"/>
              <a:t>1.671-3</a:t>
            </a:r>
            <a:r>
              <a:rPr lang="en-US" dirty="0"/>
              <a:t>.  These rules apply also in determining the treatment for any deemed income tax owner of any portion of an IRC Section 678(a)(1) trust: “See [IRC] 671 and [Treas. Reg.] §§ 1.671-2 and </a:t>
            </a:r>
            <a:r>
              <a:rPr lang="en-US" dirty="0" smtClean="0"/>
              <a:t>1.671-3 </a:t>
            </a:r>
            <a:r>
              <a:rPr lang="en-US" dirty="0"/>
              <a:t>for rules for treatment of items of income, deductions and credit where a person is treated as the owner of all or only a portion of a </a:t>
            </a:r>
            <a:r>
              <a:rPr lang="en-US" dirty="0" smtClean="0"/>
              <a:t>trust”</a:t>
            </a:r>
          </a:p>
          <a:p>
            <a:pPr lvl="2"/>
            <a:r>
              <a:rPr lang="en-US" i="1" dirty="0">
                <a:solidFill>
                  <a:prstClr val="black"/>
                </a:solidFill>
              </a:rPr>
              <a:t>See also</a:t>
            </a:r>
            <a:r>
              <a:rPr lang="en-US" dirty="0">
                <a:solidFill>
                  <a:prstClr val="black"/>
                </a:solidFill>
              </a:rPr>
              <a:t> Treas. Reg. § 1.1001-2(c) Example 5, which established by regulation the position in Rev. Rul. 77-402 that the grantor of a grantor trust is “the owner of all property for federal income tax purposes.”  Presumably, that is true even if the grantor of the grantor trust only has powers or rights over the ordinary income and capital gains income of the trust and does not have powers or rights over the corpus of the trust.  See IRC Sections 677(a)(1) and (a)(2</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452201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11944"/>
            <a:ext cx="8783638" cy="5181600"/>
          </a:xfrm>
        </p:spPr>
        <p:txBody>
          <a:bodyPr/>
          <a:lstStyle/>
          <a:p>
            <a:pPr lvl="2"/>
            <a:r>
              <a:rPr lang="en-US" dirty="0">
                <a:solidFill>
                  <a:prstClr val="black"/>
                </a:solidFill>
              </a:rPr>
              <a:t>Similar to IRC Sections 677(a)(1) and (a)(2), under IRC Section 678(a)(1), an Income Withdrawal Right Beneficiary </a:t>
            </a:r>
            <a:r>
              <a:rPr lang="en-US" dirty="0" smtClean="0">
                <a:solidFill>
                  <a:prstClr val="black"/>
                </a:solidFill>
              </a:rPr>
              <a:t>of a BDOT may </a:t>
            </a:r>
            <a:r>
              <a:rPr lang="en-US" dirty="0">
                <a:solidFill>
                  <a:prstClr val="black"/>
                </a:solidFill>
              </a:rPr>
              <a:t>only have the right to vest taxable income (i.e., ordinary income and capital gains income), and not corpus, in himself, but that is enough for the Income Withdrawal Right Beneficiary to be the deemed owner for income tax purposes of all of the trust property</a:t>
            </a:r>
          </a:p>
          <a:p>
            <a:pPr lvl="2"/>
            <a:r>
              <a:rPr lang="en-US" dirty="0" smtClean="0"/>
              <a:t>If </a:t>
            </a:r>
            <a:r>
              <a:rPr lang="en-US" dirty="0"/>
              <a:t>IRC Section 671, Treas. Reg. §§ </a:t>
            </a:r>
            <a:r>
              <a:rPr lang="en-US" dirty="0" smtClean="0"/>
              <a:t>1.671-2 </a:t>
            </a:r>
            <a:r>
              <a:rPr lang="en-US" dirty="0"/>
              <a:t>and </a:t>
            </a:r>
            <a:r>
              <a:rPr lang="en-US" dirty="0" smtClean="0"/>
              <a:t>1.671-3 </a:t>
            </a:r>
            <a:r>
              <a:rPr lang="en-US" dirty="0"/>
              <a:t>are incorporated in analyzing the operation of IRC Section 678, then the rationale of Rev. Rul. 85-13 for not recognizing a taxable sale by the deemed owner would also seem to apply.  Since an Income Withdrawal Right Beneficiary has the power to withdraw the taxable income from all trust assets and the power to satisfy that withdrawal right from either the accounting income, sale proceeds of the corpus, or the corpus of all portions of the trust, that Income Withdrawal Right Beneficiary should be the deemed income tax owner of all of the assets of the subject trust, including any consideration that is sold to the trust.   It does not matter under Rev. Rul. </a:t>
            </a:r>
            <a:r>
              <a:rPr lang="en-US" dirty="0" smtClean="0"/>
              <a:t>85-13 </a:t>
            </a:r>
            <a:r>
              <a:rPr lang="en-US" dirty="0"/>
              <a:t>whether IRC Section 671 applies because of a grantors retains rights and powers over corpus, corpus and income, or ordinary income and capital gains income only  (see IRC Section 677</a:t>
            </a:r>
            <a:r>
              <a:rPr lang="en-US" dirty="0" smtClean="0"/>
              <a:t>)</a:t>
            </a:r>
          </a:p>
          <a:p>
            <a:pPr lvl="1"/>
            <a:r>
              <a:rPr lang="en-US" dirty="0" smtClean="0"/>
              <a:t>Sales </a:t>
            </a:r>
            <a:r>
              <a:rPr lang="en-US" dirty="0"/>
              <a:t>to a Single-Member LLC owned by grantor trusts or BDOTs as alternative technique if Rev. Rul. 85-13 is revoked by the IRS or deemed not to apply to </a:t>
            </a:r>
            <a:r>
              <a:rPr lang="en-US" dirty="0" smtClean="0"/>
              <a:t>BDOTs</a:t>
            </a:r>
            <a:endParaRPr lang="en-US" dirty="0"/>
          </a:p>
          <a:p>
            <a:pPr lvl="2"/>
            <a:r>
              <a:rPr lang="en-US" dirty="0"/>
              <a:t>Rev. Rul. </a:t>
            </a:r>
            <a:r>
              <a:rPr lang="en-US" dirty="0" smtClean="0"/>
              <a:t>85-13 </a:t>
            </a:r>
            <a:r>
              <a:rPr lang="en-US" dirty="0"/>
              <a:t>is an IRS analysis of a grantor deemed owner trust and whether activities and transactions by a grantor are disregarded.  However, under IRC Sections </a:t>
            </a:r>
            <a:r>
              <a:rPr lang="en-US" dirty="0" smtClean="0"/>
              <a:t>671-678 </a:t>
            </a:r>
            <a:r>
              <a:rPr lang="en-US" dirty="0"/>
              <a:t>and the regulations thereunder, there is no explicit authority that activities and transactions by a grantor are to be disregarded.  What if the IRS argued that it is not bound by Rev. Rul. 85-13 with respect to an Income Withdrawal Right Beneficiary of a BDOT and it will follow the analysis in </a:t>
            </a:r>
            <a:r>
              <a:rPr lang="en-US" i="1" dirty="0"/>
              <a:t>Rothstein</a:t>
            </a:r>
            <a:r>
              <a:rPr lang="en-US" dirty="0" smtClean="0"/>
              <a:t>?</a:t>
            </a:r>
            <a:endParaRPr lang="en-US" dirty="0"/>
          </a:p>
        </p:txBody>
      </p:sp>
    </p:spTree>
    <p:extLst>
      <p:ext uri="{BB962C8B-B14F-4D97-AF65-F5344CB8AC3E}">
        <p14:creationId xmlns:p14="http://schemas.microsoft.com/office/powerpoint/2010/main" val="462683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11944"/>
            <a:ext cx="8783638" cy="5181600"/>
          </a:xfrm>
        </p:spPr>
        <p:txBody>
          <a:bodyPr/>
          <a:lstStyle/>
          <a:p>
            <a:pPr lvl="2"/>
            <a:r>
              <a:rPr lang="en-US" dirty="0" smtClean="0"/>
              <a:t>If </a:t>
            </a:r>
            <a:r>
              <a:rPr lang="en-US" dirty="0"/>
              <a:t>the taxpayer is worried about that potential IRS argument, the taxpayer should consider selling to a single member LLC that is created by a BDOT in which the taxpayer is considered the deemed income tax owner.  It appears the writer of the regulations in 1996, dealing with single member LLCs, clearly rejected the Rothstein court’s analysis, which was decided 12 years earlier, with respect to activities and transactions with single member </a:t>
            </a:r>
            <a:r>
              <a:rPr lang="en-US" dirty="0" smtClean="0"/>
              <a:t>LLCs</a:t>
            </a:r>
          </a:p>
          <a:p>
            <a:pPr lvl="3" indent="0">
              <a:buNone/>
            </a:pPr>
            <a:r>
              <a:rPr lang="en-US" dirty="0"/>
              <a:t>“Its activities are treated in the same manner a sole proprietorship . . . of the owner.  (Emphasis </a:t>
            </a:r>
            <a:r>
              <a:rPr lang="en-US" dirty="0" smtClean="0"/>
              <a:t>added)</a:t>
            </a:r>
          </a:p>
          <a:p>
            <a:pPr lvl="3"/>
            <a:r>
              <a:rPr lang="en-US" dirty="0"/>
              <a:t>Assuming the Income Withdrawal Right Beneficiary of a BDOT is considered the income tax owner of any single member LLC formed by the BDOT (see the above analysis), then the above single member LLC income tax regulations would appear to be authority for the proposition that any sale or similar activity by the Income Withdrawal Right Beneficiary of a low basis asset to a single member LLC owned by a BDOT should also be </a:t>
            </a:r>
            <a:r>
              <a:rPr lang="en-US" dirty="0" smtClean="0"/>
              <a:t>disregarded</a:t>
            </a:r>
          </a:p>
          <a:p>
            <a:pPr lvl="3"/>
            <a:r>
              <a:rPr lang="en-US" dirty="0"/>
              <a:t>Assuming the Income Withdrawal Right Beneficiary of a BDOT is considered the income tax owner of any single member LLC formed by the BDOT (see the above analysis), then the above single member LLC income tax regulations would appear to be authority for the proposition that any sale or similar activity by the Income Withdrawal Right Beneficiary of a low basis asset to a single member LLC owned by a BDOT should also be </a:t>
            </a:r>
            <a:r>
              <a:rPr lang="en-US" dirty="0" smtClean="0"/>
              <a:t>disregarded</a:t>
            </a:r>
          </a:p>
          <a:p>
            <a:pPr lvl="3"/>
            <a:r>
              <a:rPr lang="en-US" dirty="0" smtClean="0"/>
              <a:t>Summary of conclusions</a:t>
            </a:r>
          </a:p>
          <a:p>
            <a:pPr lvl="4"/>
            <a:r>
              <a:rPr lang="en-US" sz="1100" dirty="0" smtClean="0"/>
              <a:t>Case </a:t>
            </a:r>
            <a:r>
              <a:rPr lang="en-US" sz="1100" dirty="0"/>
              <a:t>law, regulatory and revenue ruling authorities provide that if a taxpayer sells an asset, and if that taxpayer is deemed to be the income tax owner of that asset both before and after the sale, that sale is disregarded for income tax </a:t>
            </a:r>
            <a:r>
              <a:rPr lang="en-US" sz="1100" dirty="0" smtClean="0"/>
              <a:t>purposes</a:t>
            </a:r>
            <a:endParaRPr lang="en-US" sz="1100" dirty="0"/>
          </a:p>
          <a:p>
            <a:pPr lvl="4"/>
            <a:r>
              <a:rPr lang="en-US" sz="1100" dirty="0" smtClean="0"/>
              <a:t>IRC </a:t>
            </a:r>
            <a:r>
              <a:rPr lang="en-US" sz="1100" dirty="0"/>
              <a:t>Section 678(a)(1) provides that a person who has the right to vest income of an undivided portion of a trust shall be treated as the income tax owner of that undivided </a:t>
            </a:r>
            <a:r>
              <a:rPr lang="en-US" sz="1100" dirty="0" smtClean="0"/>
              <a:t>portion</a:t>
            </a:r>
            <a:endParaRPr lang="en-US" sz="1100" dirty="0"/>
          </a:p>
        </p:txBody>
      </p:sp>
    </p:spTree>
    <p:extLst>
      <p:ext uri="{BB962C8B-B14F-4D97-AF65-F5344CB8AC3E}">
        <p14:creationId xmlns:p14="http://schemas.microsoft.com/office/powerpoint/2010/main" val="4255087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11944"/>
            <a:ext cx="8783638" cy="5181600"/>
          </a:xfrm>
        </p:spPr>
        <p:txBody>
          <a:bodyPr/>
          <a:lstStyle/>
          <a:p>
            <a:pPr lvl="4"/>
            <a:r>
              <a:rPr lang="en-US" sz="1100" dirty="0">
                <a:solidFill>
                  <a:prstClr val="black"/>
                </a:solidFill>
              </a:rPr>
              <a:t>Since IRC Section 678(a)(1) and Treas. Reg. § 1.678(a) 1 provide that IRC Section 671, Treas. Reg. §§ 1.671-2 and 1.671-3 apply to an IRC Section 678(a)(1) trust, the Income Withdrawal Right Beneficiary of the IRC Section 678(a)(1) trust should be treated the same as a grantor of a grantor trust.  There do not appear to be any income tax differences between a corpus withdrawal beneficiary and an Income Withdrawal Right Beneficiary of the IRC Section 678(a)(1) trust</a:t>
            </a:r>
          </a:p>
          <a:p>
            <a:pPr lvl="4"/>
            <a:r>
              <a:rPr lang="en-US" sz="1100" dirty="0" smtClean="0"/>
              <a:t>There </a:t>
            </a:r>
            <a:r>
              <a:rPr lang="en-US" sz="1100" dirty="0"/>
              <a:t>is no specific regulatory authority under either IRC Section 671, Treas. Reg. §§ 1.671-2 or 1.671-3 that activities and transactions that either a grantor of a grantor trust has with that grantor trust, or an Income Withdrawal Right Beneficiary has with an IRC Section 678(a)(1) trust, are to be disregarded for income tax purposes.  There is case law authority that those activities should not be disregarded.  See Rothstein v. United States, 735 F.2d 704 (2nd Cir 1984</a:t>
            </a:r>
            <a:r>
              <a:rPr lang="en-US" sz="1100" dirty="0" smtClean="0"/>
              <a:t>)</a:t>
            </a:r>
            <a:endParaRPr lang="en-US" sz="1100" dirty="0"/>
          </a:p>
          <a:p>
            <a:pPr lvl="4"/>
            <a:r>
              <a:rPr lang="en-US" sz="1100" dirty="0" smtClean="0"/>
              <a:t>There </a:t>
            </a:r>
            <a:r>
              <a:rPr lang="en-US" sz="1100" dirty="0"/>
              <a:t>is authority under Rev. Rul. 85-13, 1985-1 CB 184 that activities and transactions that a grantor has with a grantor trust are disregarded because the taxpayer </a:t>
            </a:r>
            <a:r>
              <a:rPr lang="en-US" sz="1100" dirty="0" smtClean="0"/>
              <a:t>owns, or is deemed to own, the </a:t>
            </a:r>
            <a:r>
              <a:rPr lang="en-US" sz="1100" dirty="0"/>
              <a:t>asset before and after the transaction.  The analysis inherent in that revenue ruling should indicate that activities and transactions that an Income Withdrawal Right Beneficiary has with an IRC Section 678(a)(1) trust should also be disregarded.  PLR 202022002 (May 29, 2020) arguably supports that </a:t>
            </a:r>
            <a:r>
              <a:rPr lang="en-US" sz="1100" dirty="0" smtClean="0"/>
              <a:t>analysis</a:t>
            </a:r>
            <a:endParaRPr lang="en-US" sz="1100" dirty="0"/>
          </a:p>
          <a:p>
            <a:pPr lvl="4"/>
            <a:r>
              <a:rPr lang="en-US" sz="1100" dirty="0" smtClean="0"/>
              <a:t>There </a:t>
            </a:r>
            <a:r>
              <a:rPr lang="en-US" sz="1100" dirty="0"/>
              <a:t>is specific regulatory authority that activities and transactions that a deemed income tax owner of a single member LLC has with that LLC are disregarded for income tax purposes.  That regulatory authority is broader than the regulatory authority that exists for activities and transactions a grantor has with a grantor trust.  That regulatory authority is also broader than the regulatory authority that exists for activities and transactions an Income Withdrawal Right Beneficiary has with an IRC Section 678(a)(1) </a:t>
            </a:r>
            <a:r>
              <a:rPr lang="en-US" sz="1100" dirty="0" smtClean="0"/>
              <a:t>trust</a:t>
            </a:r>
          </a:p>
          <a:p>
            <a:pPr lvl="1"/>
            <a:r>
              <a:rPr lang="en-US" sz="1300" dirty="0" smtClean="0"/>
              <a:t>Failing </a:t>
            </a:r>
            <a:r>
              <a:rPr lang="en-US" sz="1300" dirty="0"/>
              <a:t>to take the withdrawing income is not relevant to the IRC Section 678 </a:t>
            </a:r>
            <a:r>
              <a:rPr lang="en-US" sz="1300" dirty="0" smtClean="0"/>
              <a:t>analysis</a:t>
            </a:r>
            <a:endParaRPr lang="en-US" sz="1300" dirty="0"/>
          </a:p>
          <a:p>
            <a:pPr lvl="1"/>
            <a:r>
              <a:rPr lang="en-US" sz="1300" dirty="0" smtClean="0"/>
              <a:t>The </a:t>
            </a:r>
            <a:r>
              <a:rPr lang="en-US" sz="1300" dirty="0"/>
              <a:t>BDOT can be designed to be very flexible for any calendar year by giving an independent trustee, or a protector, the power to change the withdrawal power for a future year or </a:t>
            </a:r>
            <a:r>
              <a:rPr lang="en-US" sz="1300" dirty="0" smtClean="0"/>
              <a:t>years</a:t>
            </a:r>
            <a:endParaRPr lang="en-US" sz="1300" dirty="0"/>
          </a:p>
        </p:txBody>
      </p:sp>
    </p:spTree>
    <p:extLst>
      <p:ext uri="{BB962C8B-B14F-4D97-AF65-F5344CB8AC3E}">
        <p14:creationId xmlns:p14="http://schemas.microsoft.com/office/powerpoint/2010/main" val="2400441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Content Placeholder 3"/>
          <p:cNvSpPr txBox="1">
            <a:spLocks/>
          </p:cNvSpPr>
          <p:nvPr/>
        </p:nvSpPr>
        <p:spPr>
          <a:xfrm>
            <a:off x="178082" y="1418110"/>
            <a:ext cx="8783638" cy="5334000"/>
          </a:xfrm>
          <a:prstGeom prst="rect">
            <a:avLst/>
          </a:prstGeom>
        </p:spPr>
        <p:txBody>
          <a:bodyPr vert="horz" lIns="45720" tIns="45720" rIns="45720" bIns="45720" rtlCol="0">
            <a:noAutofit/>
          </a:bodyPr>
          <a:lstStyle>
            <a:lvl1pPr marL="227013" marR="0" indent="-227013" algn="just" defTabSz="914400" rtl="0" eaLnBrk="1" fontAlgn="auto" latinLnBrk="0" hangingPunct="1">
              <a:lnSpc>
                <a:spcPct val="100000"/>
              </a:lnSpc>
              <a:spcBef>
                <a:spcPts val="600"/>
              </a:spcBef>
              <a:spcAft>
                <a:spcPts val="600"/>
              </a:spcAft>
              <a:buClrTx/>
              <a:buSzTx/>
              <a:buFont typeface="Wingdings" pitchFamily="2" charset="2"/>
              <a:buChar char="§"/>
              <a:tabLst/>
              <a:defRPr sz="1600" b="0" kern="1200" baseline="0">
                <a:solidFill>
                  <a:schemeClr val="tx1"/>
                </a:solidFill>
                <a:latin typeface="+mn-lt"/>
                <a:ea typeface="+mn-ea"/>
                <a:cs typeface="+mn-cs"/>
              </a:defRPr>
            </a:lvl1pPr>
            <a:lvl2pPr marL="461963" marR="0" indent="-238125" algn="just" defTabSz="914400" rtl="0" eaLnBrk="1" fontAlgn="auto" latinLnBrk="0" hangingPunct="1">
              <a:lnSpc>
                <a:spcPct val="100000"/>
              </a:lnSpc>
              <a:spcBef>
                <a:spcPts val="600"/>
              </a:spcBef>
              <a:spcAft>
                <a:spcPts val="600"/>
              </a:spcAft>
              <a:buClrTx/>
              <a:buSzTx/>
              <a:buFont typeface="Arial" pitchFamily="34" charset="0"/>
              <a:buChar char="–"/>
              <a:tabLst/>
              <a:defRPr sz="1400" kern="1200">
                <a:solidFill>
                  <a:schemeClr val="tx1"/>
                </a:solidFill>
                <a:latin typeface="+mn-lt"/>
                <a:ea typeface="+mn-ea"/>
                <a:cs typeface="+mn-cs"/>
              </a:defRPr>
            </a:lvl2pPr>
            <a:lvl3pPr marL="687388" marR="0" indent="-225425" algn="just" defTabSz="914400" rtl="0" eaLnBrk="1" fontAlgn="auto" latinLnBrk="0" hangingPunct="1">
              <a:lnSpc>
                <a:spcPct val="100000"/>
              </a:lnSpc>
              <a:spcBef>
                <a:spcPts val="600"/>
              </a:spcBef>
              <a:spcAft>
                <a:spcPts val="600"/>
              </a:spcAft>
              <a:buClrTx/>
              <a:buSzTx/>
              <a:buFont typeface="Arial" pitchFamily="34" charset="0"/>
              <a:buChar char="•"/>
              <a:tabLst/>
              <a:defRPr sz="1200" kern="1200">
                <a:solidFill>
                  <a:schemeClr val="tx1"/>
                </a:solidFill>
                <a:latin typeface="+mn-lt"/>
                <a:ea typeface="+mn-ea"/>
                <a:cs typeface="+mn-cs"/>
              </a:defRPr>
            </a:lvl3pPr>
            <a:lvl4pPr marL="914400" marR="0" indent="-230188" algn="just" defTabSz="914400" rtl="0" eaLnBrk="1" fontAlgn="auto" latinLnBrk="0" hangingPunct="1">
              <a:lnSpc>
                <a:spcPct val="100000"/>
              </a:lnSpc>
              <a:spcBef>
                <a:spcPts val="600"/>
              </a:spcBef>
              <a:spcAft>
                <a:spcPts val="600"/>
              </a:spcAft>
              <a:buClrTx/>
              <a:buSzTx/>
              <a:buFont typeface="Courier New" pitchFamily="49" charset="0"/>
              <a:buChar char="o"/>
              <a:tabLst/>
              <a:defRPr sz="1200" kern="1200">
                <a:solidFill>
                  <a:schemeClr val="tx1"/>
                </a:solidFill>
                <a:latin typeface="+mn-lt"/>
                <a:ea typeface="+mn-ea"/>
                <a:cs typeface="+mn-cs"/>
              </a:defRPr>
            </a:lvl4pPr>
            <a:lvl5pPr marL="1141413" marR="0" indent="-227013" algn="just" defTabSz="914400" rtl="0" eaLnBrk="1" fontAlgn="auto" latinLnBrk="0" hangingPunct="1">
              <a:lnSpc>
                <a:spcPct val="100000"/>
              </a:lnSpc>
              <a:spcBef>
                <a:spcPts val="600"/>
              </a:spcBef>
              <a:spcAft>
                <a:spcPts val="600"/>
              </a:spcAft>
              <a:buClrTx/>
              <a:buSzTx/>
              <a:buFont typeface="Wingdings" pitchFamily="2" charset="2"/>
              <a:buChar char="Ø"/>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00"/>
              </a:spcBef>
              <a:spcAft>
                <a:spcPts val="300"/>
              </a:spcAft>
            </a:pPr>
            <a:r>
              <a:rPr lang="en-US" dirty="0" smtClean="0"/>
              <a:t>Further overview of the BDOT technique</a:t>
            </a:r>
          </a:p>
          <a:p>
            <a:pPr lvl="2">
              <a:spcBef>
                <a:spcPts val="300"/>
              </a:spcBef>
              <a:spcAft>
                <a:spcPts val="300"/>
              </a:spcAft>
            </a:pPr>
            <a:r>
              <a:rPr lang="en-US" dirty="0"/>
              <a:t>A third party could create an inter vivos or testamentary estate tax protected trust, of any value, in which the beneficiary is the deemed income tax </a:t>
            </a:r>
            <a:r>
              <a:rPr lang="en-US" dirty="0" smtClean="0"/>
              <a:t>owner</a:t>
            </a:r>
          </a:p>
          <a:p>
            <a:pPr lvl="2">
              <a:spcBef>
                <a:spcPts val="300"/>
              </a:spcBef>
              <a:spcAft>
                <a:spcPts val="300"/>
              </a:spcAft>
            </a:pPr>
            <a:r>
              <a:rPr lang="en-US" dirty="0" smtClean="0"/>
              <a:t>This </a:t>
            </a:r>
            <a:r>
              <a:rPr lang="en-US" dirty="0"/>
              <a:t>technique allows significant initial funding, which is different than the BDIT, which generally is only funded with $5,000 of assets when it is </a:t>
            </a:r>
            <a:r>
              <a:rPr lang="en-US" dirty="0" smtClean="0"/>
              <a:t>created</a:t>
            </a:r>
          </a:p>
          <a:p>
            <a:pPr lvl="2">
              <a:spcBef>
                <a:spcPts val="300"/>
              </a:spcBef>
              <a:spcAft>
                <a:spcPts val="300"/>
              </a:spcAft>
            </a:pPr>
            <a:r>
              <a:rPr lang="en-US" dirty="0" smtClean="0"/>
              <a:t>Under </a:t>
            </a:r>
            <a:r>
              <a:rPr lang="en-US" dirty="0"/>
              <a:t>IRC Section 678(a)(1), if a beneficiary of a third party created trust has the unilateral power to “vest income” of all portions of the trust in himself, then the trust is disregarded for income tax purposes, the beneficiary is treated as the owner of all of the trust assets, and the net taxable  income of the trust is taxable to the </a:t>
            </a:r>
            <a:r>
              <a:rPr lang="en-US" dirty="0" smtClean="0"/>
              <a:t>beneficiary</a:t>
            </a:r>
          </a:p>
          <a:p>
            <a:pPr lvl="2">
              <a:spcBef>
                <a:spcPts val="300"/>
              </a:spcBef>
              <a:spcAft>
                <a:spcPts val="300"/>
              </a:spcAft>
              <a:defRPr/>
            </a:pPr>
            <a:r>
              <a:rPr lang="en-US" dirty="0">
                <a:solidFill>
                  <a:prstClr val="black"/>
                </a:solidFill>
              </a:rPr>
              <a:t>In order to vest income of the trust, the beneficiary of the trust should have the unilateral power to withdraw all of the net taxable income of the trust to himself, with all of the assets of the trust being available to satisfy that withdrawal power, including the trust’s accounting income, the trust’s corpus and the trust’s proceeds from sales of the trust corpus</a:t>
            </a:r>
          </a:p>
          <a:p>
            <a:pPr lvl="2">
              <a:spcBef>
                <a:spcPts val="300"/>
              </a:spcBef>
              <a:spcAft>
                <a:spcPts val="300"/>
              </a:spcAft>
            </a:pPr>
            <a:r>
              <a:rPr lang="en-US" dirty="0" smtClean="0">
                <a:solidFill>
                  <a:prstClr val="black"/>
                </a:solidFill>
              </a:rPr>
              <a:t>Income tax comparison </a:t>
            </a:r>
            <a:r>
              <a:rPr lang="en-US" dirty="0">
                <a:solidFill>
                  <a:prstClr val="black"/>
                </a:solidFill>
              </a:rPr>
              <a:t>to a grantor’s sale of assets to a trust that is a grantor trust because of IRC Section </a:t>
            </a:r>
            <a:r>
              <a:rPr lang="en-US" dirty="0" smtClean="0">
                <a:solidFill>
                  <a:prstClr val="black"/>
                </a:solidFill>
              </a:rPr>
              <a:t>677 to a beneficiary’s sale of assets to a BDOT</a:t>
            </a:r>
            <a:endParaRPr lang="en-US" dirty="0">
              <a:solidFill>
                <a:prstClr val="black"/>
              </a:solidFill>
            </a:endParaRPr>
          </a:p>
          <a:p>
            <a:pPr lvl="3">
              <a:spcBef>
                <a:spcPts val="300"/>
              </a:spcBef>
              <a:spcAft>
                <a:spcPts val="300"/>
              </a:spcAft>
            </a:pPr>
            <a:r>
              <a:rPr lang="en-US" sz="1100" dirty="0">
                <a:solidFill>
                  <a:prstClr val="black"/>
                </a:solidFill>
              </a:rPr>
              <a:t>Assume a grantor of a trust sells assets to a trust which gives the grantor the right to withdraw all realized income of the trust from whatever the source, including all accounting income and realized capital gains income of that trust.  That withdrawal right could be satisfied from any asset or cash source of the trust, including accounting income, sale proceeds of the corpus and the corpus.  That sale should be disregarded for income tax purposes, because, as the holding of Rev. Rul. 85-13 states, “the same person owns the asset for income tax purposes before and after the sale,” and also because of the authority of IRC Sections 671, and 677, Treas. Reg. §§ </a:t>
            </a:r>
            <a:r>
              <a:rPr lang="en-US" sz="1100" dirty="0" smtClean="0">
                <a:solidFill>
                  <a:prstClr val="black"/>
                </a:solidFill>
              </a:rPr>
              <a:t>1.671-2</a:t>
            </a:r>
            <a:r>
              <a:rPr lang="en-US" sz="1100" dirty="0">
                <a:solidFill>
                  <a:prstClr val="black"/>
                </a:solidFill>
              </a:rPr>
              <a:t>, </a:t>
            </a:r>
            <a:r>
              <a:rPr lang="en-US" sz="1100" dirty="0" smtClean="0">
                <a:solidFill>
                  <a:prstClr val="black"/>
                </a:solidFill>
              </a:rPr>
              <a:t>1.671</a:t>
            </a:r>
            <a:r>
              <a:rPr lang="en-US" sz="1100" dirty="0" smtClean="0">
                <a:solidFill>
                  <a:prstClr val="black"/>
                </a:solidFill>
                <a:latin typeface="Times New Roman" panose="02020603050405020304" pitchFamily="18" charset="0"/>
                <a:cs typeface="Times New Roman" panose="02020603050405020304" pitchFamily="18" charset="0"/>
              </a:rPr>
              <a:t>‑</a:t>
            </a:r>
            <a:r>
              <a:rPr lang="en-US" sz="1100" dirty="0" smtClean="0">
                <a:solidFill>
                  <a:prstClr val="black"/>
                </a:solidFill>
              </a:rPr>
              <a:t>3</a:t>
            </a:r>
            <a:r>
              <a:rPr lang="en-US" sz="1100" dirty="0">
                <a:solidFill>
                  <a:prstClr val="black"/>
                </a:solidFill>
              </a:rPr>
              <a:t>, 1.677(b)(2), 1.677(c)(2), and 1.677(g), example 2.  Likewise, a sale by a beneficiary of a trust to a trust in which the beneficiary has the same withdrawal right that the grantor has in the above example, should be disregarded under the authorities noted in IRC Section 678, and Treas. Reg. § 1.678(a) 1, </a:t>
            </a:r>
            <a:r>
              <a:rPr lang="en-US" sz="1100" i="1" dirty="0">
                <a:solidFill>
                  <a:prstClr val="black"/>
                </a:solidFill>
              </a:rPr>
              <a:t>because the beneficiary is treated as owning the asset that is sold for income tax purposes both before and after the transaction</a:t>
            </a:r>
            <a:r>
              <a:rPr lang="en-US" sz="1100" dirty="0">
                <a:solidFill>
                  <a:prstClr val="black"/>
                </a:solidFill>
              </a:rPr>
              <a:t>.  Furthermore, if there is a sale by the beneficiary of a BDOT to a LLC, in which the sole owner of the LLC is that BDOT, there is </a:t>
            </a:r>
            <a:r>
              <a:rPr lang="en-US" sz="1100" i="1" dirty="0">
                <a:solidFill>
                  <a:prstClr val="black"/>
                </a:solidFill>
              </a:rPr>
              <a:t>greater authority under the Treasury Regulations that the sale is disregarded than the sale by a grantor to a grantor trust</a:t>
            </a:r>
            <a:endParaRPr lang="en-US" sz="1100" dirty="0">
              <a:solidFill>
                <a:prstClr val="black"/>
              </a:solidFill>
            </a:endParaRPr>
          </a:p>
          <a:p>
            <a:pPr lvl="2">
              <a:spcBef>
                <a:spcPts val="300"/>
              </a:spcBef>
              <a:spcAft>
                <a:spcPts val="300"/>
              </a:spcAft>
            </a:pPr>
            <a:endParaRPr lang="en-US" sz="1100" dirty="0" smtClean="0"/>
          </a:p>
        </p:txBody>
      </p:sp>
    </p:spTree>
    <p:extLst>
      <p:ext uri="{BB962C8B-B14F-4D97-AF65-F5344CB8AC3E}">
        <p14:creationId xmlns:p14="http://schemas.microsoft.com/office/powerpoint/2010/main" val="1414326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Content Placeholder 3"/>
          <p:cNvSpPr txBox="1">
            <a:spLocks/>
          </p:cNvSpPr>
          <p:nvPr/>
        </p:nvSpPr>
        <p:spPr>
          <a:xfrm>
            <a:off x="178082" y="1424698"/>
            <a:ext cx="8783638" cy="404102"/>
          </a:xfrm>
          <a:prstGeom prst="rect">
            <a:avLst/>
          </a:prstGeom>
        </p:spPr>
        <p:txBody>
          <a:bodyPr vert="horz" lIns="45720" tIns="45720" rIns="45720" bIns="45720" rtlCol="0">
            <a:noAutofit/>
          </a:bodyPr>
          <a:lstStyle>
            <a:lvl1pPr marL="227013" marR="0" indent="-227013" algn="just" defTabSz="914400" rtl="0" eaLnBrk="1" fontAlgn="auto" latinLnBrk="0" hangingPunct="1">
              <a:lnSpc>
                <a:spcPct val="100000"/>
              </a:lnSpc>
              <a:spcBef>
                <a:spcPts val="600"/>
              </a:spcBef>
              <a:spcAft>
                <a:spcPts val="600"/>
              </a:spcAft>
              <a:buClrTx/>
              <a:buSzTx/>
              <a:buFont typeface="Wingdings" pitchFamily="2" charset="2"/>
              <a:buChar char="§"/>
              <a:tabLst/>
              <a:defRPr sz="1600" b="0" kern="1200" baseline="0">
                <a:solidFill>
                  <a:schemeClr val="tx1"/>
                </a:solidFill>
                <a:latin typeface="+mn-lt"/>
                <a:ea typeface="+mn-ea"/>
                <a:cs typeface="+mn-cs"/>
              </a:defRPr>
            </a:lvl1pPr>
            <a:lvl2pPr marL="461963" marR="0" indent="-238125" algn="just" defTabSz="914400" rtl="0" eaLnBrk="1" fontAlgn="auto" latinLnBrk="0" hangingPunct="1">
              <a:lnSpc>
                <a:spcPct val="100000"/>
              </a:lnSpc>
              <a:spcBef>
                <a:spcPts val="600"/>
              </a:spcBef>
              <a:spcAft>
                <a:spcPts val="600"/>
              </a:spcAft>
              <a:buClrTx/>
              <a:buSzTx/>
              <a:buFont typeface="Arial" pitchFamily="34" charset="0"/>
              <a:buChar char="–"/>
              <a:tabLst/>
              <a:defRPr sz="1400" kern="1200">
                <a:solidFill>
                  <a:schemeClr val="tx1"/>
                </a:solidFill>
                <a:latin typeface="+mn-lt"/>
                <a:ea typeface="+mn-ea"/>
                <a:cs typeface="+mn-cs"/>
              </a:defRPr>
            </a:lvl2pPr>
            <a:lvl3pPr marL="687388" marR="0" indent="-225425" algn="just" defTabSz="914400" rtl="0" eaLnBrk="1" fontAlgn="auto" latinLnBrk="0" hangingPunct="1">
              <a:lnSpc>
                <a:spcPct val="100000"/>
              </a:lnSpc>
              <a:spcBef>
                <a:spcPts val="600"/>
              </a:spcBef>
              <a:spcAft>
                <a:spcPts val="600"/>
              </a:spcAft>
              <a:buClrTx/>
              <a:buSzTx/>
              <a:buFont typeface="Arial" pitchFamily="34" charset="0"/>
              <a:buChar char="•"/>
              <a:tabLst/>
              <a:defRPr sz="1200" kern="1200">
                <a:solidFill>
                  <a:schemeClr val="tx1"/>
                </a:solidFill>
                <a:latin typeface="+mn-lt"/>
                <a:ea typeface="+mn-ea"/>
                <a:cs typeface="+mn-cs"/>
              </a:defRPr>
            </a:lvl3pPr>
            <a:lvl4pPr marL="914400" marR="0" indent="-230188" algn="just" defTabSz="914400" rtl="0" eaLnBrk="1" fontAlgn="auto" latinLnBrk="0" hangingPunct="1">
              <a:lnSpc>
                <a:spcPct val="100000"/>
              </a:lnSpc>
              <a:spcBef>
                <a:spcPts val="600"/>
              </a:spcBef>
              <a:spcAft>
                <a:spcPts val="600"/>
              </a:spcAft>
              <a:buClrTx/>
              <a:buSzTx/>
              <a:buFont typeface="Courier New" pitchFamily="49" charset="0"/>
              <a:buChar char="o"/>
              <a:tabLst/>
              <a:defRPr sz="1200" kern="1200">
                <a:solidFill>
                  <a:schemeClr val="tx1"/>
                </a:solidFill>
                <a:latin typeface="+mn-lt"/>
                <a:ea typeface="+mn-ea"/>
                <a:cs typeface="+mn-cs"/>
              </a:defRPr>
            </a:lvl4pPr>
            <a:lvl5pPr marL="1141413" marR="0" indent="-227013" algn="just" defTabSz="914400" rtl="0" eaLnBrk="1" fontAlgn="auto" latinLnBrk="0" hangingPunct="1">
              <a:lnSpc>
                <a:spcPct val="100000"/>
              </a:lnSpc>
              <a:spcBef>
                <a:spcPts val="600"/>
              </a:spcBef>
              <a:spcAft>
                <a:spcPts val="600"/>
              </a:spcAft>
              <a:buClrTx/>
              <a:buSzTx/>
              <a:buFont typeface="Wingdings" pitchFamily="2" charset="2"/>
              <a:buChar char="Ø"/>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7388" marR="0" lvl="2" indent="-225425" algn="just" defTabSz="914400" rtl="0" eaLnBrk="1" fontAlgn="auto" latinLnBrk="0" hangingPunct="1">
              <a:lnSpc>
                <a:spcPct val="100000"/>
              </a:lnSpc>
              <a:spcBef>
                <a:spcPts val="400"/>
              </a:spcBef>
              <a:spcAft>
                <a:spcPts val="400"/>
              </a:spcAft>
              <a:buClrTx/>
              <a:buSzTx/>
              <a:buFont typeface="Arial" pitchFamily="34" charset="0"/>
              <a:buChar char="•"/>
              <a:tabLst/>
              <a:defRPr/>
            </a:pPr>
            <a:r>
              <a:rPr lang="en-US" dirty="0" smtClean="0">
                <a:solidFill>
                  <a:prstClr val="black"/>
                </a:solidFill>
                <a:latin typeface="Arial"/>
              </a:rPr>
              <a:t>Transfer tax advantages of sales to LLCs owned by BDOTs</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a:t>
            </a:r>
          </a:p>
        </p:txBody>
      </p:sp>
      <p:pic>
        <p:nvPicPr>
          <p:cNvPr id="4" name="Picture 3"/>
          <p:cNvPicPr>
            <a:picLocks noChangeAspect="1"/>
          </p:cNvPicPr>
          <p:nvPr/>
        </p:nvPicPr>
        <p:blipFill>
          <a:blip r:embed="rId2"/>
          <a:stretch>
            <a:fillRect/>
          </a:stretch>
        </p:blipFill>
        <p:spPr>
          <a:xfrm>
            <a:off x="1654811" y="1905000"/>
            <a:ext cx="5834378" cy="3706689"/>
          </a:xfrm>
          <a:prstGeom prst="rect">
            <a:avLst/>
          </a:prstGeom>
        </p:spPr>
      </p:pic>
      <p:sp>
        <p:nvSpPr>
          <p:cNvPr id="7" name="Content Placeholder 3"/>
          <p:cNvSpPr txBox="1">
            <a:spLocks/>
          </p:cNvSpPr>
          <p:nvPr/>
        </p:nvSpPr>
        <p:spPr>
          <a:xfrm>
            <a:off x="178082" y="5943600"/>
            <a:ext cx="8783638" cy="533400"/>
          </a:xfrm>
          <a:prstGeom prst="rect">
            <a:avLst/>
          </a:prstGeom>
        </p:spPr>
        <p:txBody>
          <a:bodyPr vert="horz" lIns="45720" tIns="45720" rIns="45720" bIns="45720" rtlCol="0">
            <a:noAutofit/>
          </a:bodyPr>
          <a:lstStyle>
            <a:lvl1pPr marL="227013" marR="0" indent="-227013" algn="just" defTabSz="914400" rtl="0" eaLnBrk="1" fontAlgn="auto" latinLnBrk="0" hangingPunct="1">
              <a:lnSpc>
                <a:spcPct val="100000"/>
              </a:lnSpc>
              <a:spcBef>
                <a:spcPts val="600"/>
              </a:spcBef>
              <a:spcAft>
                <a:spcPts val="600"/>
              </a:spcAft>
              <a:buClrTx/>
              <a:buSzTx/>
              <a:buFont typeface="Wingdings" pitchFamily="2" charset="2"/>
              <a:buChar char="§"/>
              <a:tabLst/>
              <a:defRPr sz="1600" b="0" kern="1200" baseline="0">
                <a:solidFill>
                  <a:schemeClr val="tx1"/>
                </a:solidFill>
                <a:latin typeface="+mn-lt"/>
                <a:ea typeface="+mn-ea"/>
                <a:cs typeface="+mn-cs"/>
              </a:defRPr>
            </a:lvl1pPr>
            <a:lvl2pPr marL="461963" marR="0" indent="-238125" algn="just" defTabSz="914400" rtl="0" eaLnBrk="1" fontAlgn="auto" latinLnBrk="0" hangingPunct="1">
              <a:lnSpc>
                <a:spcPct val="100000"/>
              </a:lnSpc>
              <a:spcBef>
                <a:spcPts val="600"/>
              </a:spcBef>
              <a:spcAft>
                <a:spcPts val="600"/>
              </a:spcAft>
              <a:buClrTx/>
              <a:buSzTx/>
              <a:buFont typeface="Arial" pitchFamily="34" charset="0"/>
              <a:buChar char="–"/>
              <a:tabLst/>
              <a:defRPr sz="1400" kern="1200">
                <a:solidFill>
                  <a:schemeClr val="tx1"/>
                </a:solidFill>
                <a:latin typeface="+mn-lt"/>
                <a:ea typeface="+mn-ea"/>
                <a:cs typeface="+mn-cs"/>
              </a:defRPr>
            </a:lvl2pPr>
            <a:lvl3pPr marL="687388" marR="0" indent="-225425" algn="just" defTabSz="914400" rtl="0" eaLnBrk="1" fontAlgn="auto" latinLnBrk="0" hangingPunct="1">
              <a:lnSpc>
                <a:spcPct val="100000"/>
              </a:lnSpc>
              <a:spcBef>
                <a:spcPts val="600"/>
              </a:spcBef>
              <a:spcAft>
                <a:spcPts val="600"/>
              </a:spcAft>
              <a:buClrTx/>
              <a:buSzTx/>
              <a:buFont typeface="Arial" pitchFamily="34" charset="0"/>
              <a:buChar char="•"/>
              <a:tabLst/>
              <a:defRPr sz="1200" kern="1200">
                <a:solidFill>
                  <a:schemeClr val="tx1"/>
                </a:solidFill>
                <a:latin typeface="+mn-lt"/>
                <a:ea typeface="+mn-ea"/>
                <a:cs typeface="+mn-cs"/>
              </a:defRPr>
            </a:lvl3pPr>
            <a:lvl4pPr marL="914400" marR="0" indent="-230188" algn="just" defTabSz="914400" rtl="0" eaLnBrk="1" fontAlgn="auto" latinLnBrk="0" hangingPunct="1">
              <a:lnSpc>
                <a:spcPct val="100000"/>
              </a:lnSpc>
              <a:spcBef>
                <a:spcPts val="600"/>
              </a:spcBef>
              <a:spcAft>
                <a:spcPts val="600"/>
              </a:spcAft>
              <a:buClrTx/>
              <a:buSzTx/>
              <a:buFont typeface="Courier New" pitchFamily="49" charset="0"/>
              <a:buChar char="o"/>
              <a:tabLst/>
              <a:defRPr sz="1200" kern="1200">
                <a:solidFill>
                  <a:schemeClr val="tx1"/>
                </a:solidFill>
                <a:latin typeface="+mn-lt"/>
                <a:ea typeface="+mn-ea"/>
                <a:cs typeface="+mn-cs"/>
              </a:defRPr>
            </a:lvl4pPr>
            <a:lvl5pPr marL="1141413" marR="0" indent="-227013" algn="just" defTabSz="914400" rtl="0" eaLnBrk="1" fontAlgn="auto" latinLnBrk="0" hangingPunct="1">
              <a:lnSpc>
                <a:spcPct val="100000"/>
              </a:lnSpc>
              <a:spcBef>
                <a:spcPts val="600"/>
              </a:spcBef>
              <a:spcAft>
                <a:spcPts val="600"/>
              </a:spcAft>
              <a:buClrTx/>
              <a:buSzTx/>
              <a:buFont typeface="Wingdings" pitchFamily="2" charset="2"/>
              <a:buChar char="Ø"/>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spcBef>
                <a:spcPts val="300"/>
              </a:spcBef>
              <a:spcAft>
                <a:spcPts val="300"/>
              </a:spcAft>
            </a:pPr>
            <a:r>
              <a:rPr lang="en-US" dirty="0" smtClean="0"/>
              <a:t>If Betsy lives 30 years, over $54,000,000 in estate taxes will be saved without using any of her exemption</a:t>
            </a:r>
            <a:endParaRPr lang="en-US" sz="1100" dirty="0" smtClean="0"/>
          </a:p>
        </p:txBody>
      </p:sp>
    </p:spTree>
    <p:extLst>
      <p:ext uri="{BB962C8B-B14F-4D97-AF65-F5344CB8AC3E}">
        <p14:creationId xmlns:p14="http://schemas.microsoft.com/office/powerpoint/2010/main" val="135634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47800"/>
            <a:ext cx="8783638" cy="5105400"/>
          </a:xfrm>
        </p:spPr>
        <p:txBody>
          <a:bodyPr/>
          <a:lstStyle/>
          <a:p>
            <a:pPr lvl="1">
              <a:spcBef>
                <a:spcPts val="400"/>
              </a:spcBef>
              <a:spcAft>
                <a:spcPts val="400"/>
              </a:spcAft>
            </a:pPr>
            <a:r>
              <a:rPr lang="en-US" dirty="0" smtClean="0"/>
              <a:t>The </a:t>
            </a:r>
            <a:r>
              <a:rPr lang="en-US" dirty="0"/>
              <a:t>beneficiary has the opportunity by her actions to increase the value of the BDOT and, thus, the amount that is not subject to estate </a:t>
            </a:r>
            <a:r>
              <a:rPr lang="en-US" dirty="0" smtClean="0"/>
              <a:t>taxes</a:t>
            </a:r>
            <a:endParaRPr lang="en-US" dirty="0"/>
          </a:p>
          <a:p>
            <a:pPr lvl="2">
              <a:spcBef>
                <a:spcPts val="400"/>
              </a:spcBef>
              <a:spcAft>
                <a:spcPts val="400"/>
              </a:spcAft>
            </a:pPr>
            <a:r>
              <a:rPr lang="en-US" dirty="0"/>
              <a:t>To the extent the beneficiary of a BDOT does not withdraw net taxable income of the BDOT up to the lapse protection (the so-called “5 and 5” protection of IRC Section 2514(e)(2) and IRC Section 2041(b)(2)), that amount remains in the trust in a manner that will not be subject to gift taxes and estate taxes.  Almost all states have legislation that protects the protected lapse portion described in IRC Sections 2514(e)(2) and 2041(b)(2) from </a:t>
            </a:r>
            <a:r>
              <a:rPr lang="en-US" dirty="0" smtClean="0"/>
              <a:t>creditors</a:t>
            </a:r>
            <a:endParaRPr lang="en-US" dirty="0"/>
          </a:p>
          <a:p>
            <a:pPr lvl="2">
              <a:spcBef>
                <a:spcPts val="400"/>
              </a:spcBef>
              <a:spcAft>
                <a:spcPts val="400"/>
              </a:spcAft>
            </a:pPr>
            <a:r>
              <a:rPr lang="en-US" dirty="0" smtClean="0"/>
              <a:t>Because </a:t>
            </a:r>
            <a:r>
              <a:rPr lang="en-US" dirty="0"/>
              <a:t>the beneficiary is the deemed income tax owner of the BDOT, there is flexibility to allow the beneficiary to sell life insurance policies to the </a:t>
            </a:r>
            <a:r>
              <a:rPr lang="en-US" dirty="0" smtClean="0"/>
              <a:t>BDOT</a:t>
            </a:r>
            <a:endParaRPr lang="en-US" dirty="0"/>
          </a:p>
          <a:p>
            <a:pPr lvl="2">
              <a:spcBef>
                <a:spcPts val="400"/>
              </a:spcBef>
              <a:spcAft>
                <a:spcPts val="400"/>
              </a:spcAft>
            </a:pPr>
            <a:r>
              <a:rPr lang="en-US" dirty="0" smtClean="0"/>
              <a:t>A </a:t>
            </a:r>
            <a:r>
              <a:rPr lang="en-US" dirty="0"/>
              <a:t>sale by an income right withdrawal beneficiary to a BDOT Has all of the transfer tax advantages of a </a:t>
            </a:r>
            <a:r>
              <a:rPr lang="en-US" dirty="0" smtClean="0"/>
              <a:t>LAIDGT</a:t>
            </a:r>
          </a:p>
          <a:p>
            <a:pPr lvl="2">
              <a:spcBef>
                <a:spcPts val="400"/>
              </a:spcBef>
              <a:spcAft>
                <a:spcPts val="400"/>
              </a:spcAft>
            </a:pPr>
            <a:r>
              <a:rPr lang="en-US" dirty="0" smtClean="0"/>
              <a:t>The </a:t>
            </a:r>
            <a:r>
              <a:rPr lang="en-US" dirty="0"/>
              <a:t>BDOT technique has a greater safety valve than the SIDGT or a LAIDGT for protecting the seller, since the seller both has withdrawal rights in and is a beneficiary of the </a:t>
            </a:r>
            <a:r>
              <a:rPr lang="en-US" dirty="0" smtClean="0"/>
              <a:t>BDOT</a:t>
            </a:r>
            <a:endParaRPr lang="en-US" dirty="0"/>
          </a:p>
          <a:p>
            <a:pPr lvl="1">
              <a:spcBef>
                <a:spcPts val="400"/>
              </a:spcBef>
              <a:spcAft>
                <a:spcPts val="400"/>
              </a:spcAft>
            </a:pPr>
            <a:r>
              <a:rPr lang="en-US" dirty="0" smtClean="0"/>
              <a:t>The </a:t>
            </a:r>
            <a:r>
              <a:rPr lang="en-US" dirty="0"/>
              <a:t>BDOT technique may be able to be used to transfer assets from a trust that is a </a:t>
            </a:r>
            <a:r>
              <a:rPr lang="en-US" dirty="0" smtClean="0"/>
              <a:t>non-grantor </a:t>
            </a:r>
            <a:r>
              <a:rPr lang="en-US" dirty="0"/>
              <a:t>trust to a newly created </a:t>
            </a:r>
            <a:r>
              <a:rPr lang="en-US" dirty="0" smtClean="0"/>
              <a:t>trust</a:t>
            </a:r>
            <a:endParaRPr lang="en-US" dirty="0"/>
          </a:p>
          <a:p>
            <a:pPr lvl="2">
              <a:spcBef>
                <a:spcPts val="400"/>
              </a:spcBef>
              <a:spcAft>
                <a:spcPts val="400"/>
              </a:spcAft>
            </a:pPr>
            <a:r>
              <a:rPr lang="en-US" dirty="0"/>
              <a:t>Can a trust be a deemed owner of another trust under IRC Section 678 under the treasury regulations?  </a:t>
            </a:r>
            <a:r>
              <a:rPr lang="en-US" dirty="0" smtClean="0"/>
              <a:t>Yes</a:t>
            </a:r>
          </a:p>
          <a:p>
            <a:pPr lvl="1">
              <a:spcBef>
                <a:spcPts val="400"/>
              </a:spcBef>
              <a:spcAft>
                <a:spcPts val="400"/>
              </a:spcAft>
            </a:pPr>
            <a:r>
              <a:rPr lang="en-US" dirty="0" smtClean="0"/>
              <a:t>A </a:t>
            </a:r>
            <a:r>
              <a:rPr lang="en-US" dirty="0"/>
              <a:t>BDOT may be able to be used as an exit strategy from a closely held family C </a:t>
            </a:r>
            <a:r>
              <a:rPr lang="en-US" dirty="0" smtClean="0"/>
              <a:t>corporation</a:t>
            </a:r>
          </a:p>
          <a:p>
            <a:pPr lvl="1">
              <a:spcBef>
                <a:spcPts val="400"/>
              </a:spcBef>
              <a:spcAft>
                <a:spcPts val="400"/>
              </a:spcAft>
            </a:pPr>
            <a:r>
              <a:rPr lang="en-US" dirty="0" smtClean="0"/>
              <a:t>Consider </a:t>
            </a:r>
            <a:r>
              <a:rPr lang="en-US" dirty="0"/>
              <a:t>using the BDOT technique, in combination with an accumulation trust, to facilitate IRA planning for </a:t>
            </a:r>
            <a:r>
              <a:rPr lang="en-US" dirty="0" smtClean="0"/>
              <a:t>descendants</a:t>
            </a:r>
            <a:endParaRPr lang="en-US" dirty="0"/>
          </a:p>
          <a:p>
            <a:pPr lvl="2">
              <a:spcBef>
                <a:spcPts val="400"/>
              </a:spcBef>
              <a:spcAft>
                <a:spcPts val="400"/>
              </a:spcAft>
            </a:pPr>
            <a:r>
              <a:rPr lang="en-US" dirty="0" smtClean="0"/>
              <a:t>After </a:t>
            </a:r>
            <a:r>
              <a:rPr lang="en-US" dirty="0"/>
              <a:t>passage of the Secure Act, IRAs must terminate in 10 years for descendants who are older than the age of </a:t>
            </a:r>
            <a:r>
              <a:rPr lang="en-US" dirty="0" smtClean="0"/>
              <a:t>majority</a:t>
            </a:r>
            <a:endParaRPr lang="en-US" dirty="0"/>
          </a:p>
          <a:p>
            <a:pPr lvl="2">
              <a:spcBef>
                <a:spcPts val="400"/>
              </a:spcBef>
              <a:spcAft>
                <a:spcPts val="400"/>
              </a:spcAft>
            </a:pPr>
            <a:r>
              <a:rPr lang="en-US" dirty="0" smtClean="0"/>
              <a:t>A </a:t>
            </a:r>
            <a:r>
              <a:rPr lang="en-US" dirty="0"/>
              <a:t>conduit trust for a descendant who is older than the age of majority will terminate in 10 </a:t>
            </a:r>
            <a:r>
              <a:rPr lang="en-US" dirty="0" smtClean="0"/>
              <a:t>years</a:t>
            </a:r>
            <a:endParaRPr lang="en-US" dirty="0"/>
          </a:p>
        </p:txBody>
      </p:sp>
    </p:spTree>
    <p:extLst>
      <p:ext uri="{BB962C8B-B14F-4D97-AF65-F5344CB8AC3E}">
        <p14:creationId xmlns:p14="http://schemas.microsoft.com/office/powerpoint/2010/main" val="338009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11244" y="6665464"/>
            <a:ext cx="284798" cy="268736"/>
          </a:xfrm>
        </p:spPr>
        <p:txBody>
          <a:bodyPr/>
          <a:lstStyle/>
          <a:p>
            <a:fld id="{56C86053-8E1D-45DC-97EA-8DA88A041A52}" type="slidenum">
              <a:rPr lang="en-US" smtClean="0"/>
              <a:pPr/>
              <a:t>3</a:t>
            </a:fld>
            <a:endParaRPr lang="en-US" dirty="0"/>
          </a:p>
        </p:txBody>
      </p:sp>
      <p:sp>
        <p:nvSpPr>
          <p:cNvPr id="4" name="Content Placeholder 3"/>
          <p:cNvSpPr>
            <a:spLocks noGrp="1"/>
          </p:cNvSpPr>
          <p:nvPr>
            <p:ph sz="quarter" idx="18"/>
          </p:nvPr>
        </p:nvSpPr>
        <p:spPr>
          <a:xfrm>
            <a:off x="177800" y="1447800"/>
            <a:ext cx="8783638" cy="5029199"/>
          </a:xfrm>
        </p:spPr>
        <p:txBody>
          <a:bodyPr/>
          <a:lstStyle/>
          <a:p>
            <a:r>
              <a:rPr lang="en-US" dirty="0" smtClean="0"/>
              <a:t>Grantor Trusts</a:t>
            </a:r>
          </a:p>
          <a:p>
            <a:pPr lvl="1"/>
            <a:r>
              <a:rPr lang="en-US" dirty="0" smtClean="0"/>
              <a:t>T</a:t>
            </a:r>
            <a:r>
              <a:rPr lang="en-US" dirty="0"/>
              <a:t>he grantor of a trust may be treated as the deemed owner for income tax purposes of all or a portion of the trust if certain provisions exist in the trust </a:t>
            </a:r>
            <a:r>
              <a:rPr lang="en-US" dirty="0" smtClean="0"/>
              <a:t>document.</a:t>
            </a:r>
          </a:p>
          <a:p>
            <a:pPr lvl="1"/>
            <a:r>
              <a:rPr lang="en-US" dirty="0"/>
              <a:t>T</a:t>
            </a:r>
            <a:r>
              <a:rPr lang="en-US" dirty="0" smtClean="0"/>
              <a:t>hese </a:t>
            </a:r>
            <a:r>
              <a:rPr lang="en-US" dirty="0"/>
              <a:t>provisions may not cause the trust assets to be included in the grantor’s estate for estate tax </a:t>
            </a:r>
            <a:r>
              <a:rPr lang="en-US" dirty="0" smtClean="0"/>
              <a:t>purposes.</a:t>
            </a:r>
          </a:p>
          <a:p>
            <a:pPr lvl="1"/>
            <a:r>
              <a:rPr lang="en-US" dirty="0" smtClean="0"/>
              <a:t>The </a:t>
            </a:r>
            <a:r>
              <a:rPr lang="en-US" dirty="0"/>
              <a:t>IRS has conceded that the payment of income taxes on the income of a grantor trust is not a gift to the trust beneficiaries</a:t>
            </a:r>
            <a:r>
              <a:rPr lang="en-US" dirty="0" smtClean="0"/>
              <a:t>.</a:t>
            </a:r>
          </a:p>
          <a:p>
            <a:pPr lvl="1"/>
            <a:r>
              <a:rPr lang="en-US" dirty="0" smtClean="0"/>
              <a:t>The grantor could sell the grantor’s appreciated assets to the grantor trust without any capital gains consequences</a:t>
            </a:r>
          </a:p>
          <a:p>
            <a:pPr lvl="1"/>
            <a:endParaRPr lang="en-US" dirty="0" smtClean="0"/>
          </a:p>
        </p:txBody>
      </p:sp>
      <p:sp>
        <p:nvSpPr>
          <p:cNvPr id="6" name="Title 1"/>
          <p:cNvSpPr>
            <a:spLocks noGrp="1"/>
          </p:cNvSpPr>
          <p:nvPr>
            <p:ph type="title"/>
          </p:nvPr>
        </p:nvSpPr>
        <p:spPr>
          <a:xfrm>
            <a:off x="163278" y="21020"/>
            <a:ext cx="7108468" cy="715619"/>
          </a:xfrm>
        </p:spPr>
        <p:txBody>
          <a:bodyPr/>
          <a:lstStyle/>
          <a:p>
            <a:r>
              <a:rPr lang="en-US" dirty="0" smtClean="0"/>
              <a:t>Brief Introduction of Non-Grantor Trusts, Grantor Trusts, Spousal Grantor Trusts, and Trusts Deemed Owned for Income Tax Purposes By the Beneficiary </a:t>
            </a:r>
            <a:r>
              <a:rPr lang="en-US" sz="1400" dirty="0" smtClean="0"/>
              <a:t>(Continued)</a:t>
            </a:r>
            <a:endParaRPr lang="en-US" dirty="0"/>
          </a:p>
        </p:txBody>
      </p:sp>
    </p:spTree>
    <p:extLst>
      <p:ext uri="{BB962C8B-B14F-4D97-AF65-F5344CB8AC3E}">
        <p14:creationId xmlns:p14="http://schemas.microsoft.com/office/powerpoint/2010/main" val="1994432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359724"/>
            <a:ext cx="8783638" cy="5105400"/>
          </a:xfrm>
        </p:spPr>
        <p:txBody>
          <a:bodyPr/>
          <a:lstStyle/>
          <a:p>
            <a:pPr lvl="2">
              <a:spcBef>
                <a:spcPts val="400"/>
              </a:spcBef>
              <a:spcAft>
                <a:spcPts val="400"/>
              </a:spcAft>
            </a:pPr>
            <a:r>
              <a:rPr lang="en-US" dirty="0" smtClean="0"/>
              <a:t>An </a:t>
            </a:r>
            <a:r>
              <a:rPr lang="en-US" dirty="0"/>
              <a:t>accumulation trust for a descendant will not have to terminate in 10 years.  However, the balance in the subject IRA will all be paid to the accumulation trust after 10 years which will be taxed at the trust’s high tax </a:t>
            </a:r>
            <a:r>
              <a:rPr lang="en-US" dirty="0" smtClean="0"/>
              <a:t>rate</a:t>
            </a:r>
            <a:endParaRPr lang="en-US" dirty="0"/>
          </a:p>
          <a:p>
            <a:pPr lvl="2">
              <a:spcBef>
                <a:spcPts val="400"/>
              </a:spcBef>
              <a:spcAft>
                <a:spcPts val="400"/>
              </a:spcAft>
            </a:pPr>
            <a:r>
              <a:rPr lang="en-US" dirty="0" smtClean="0"/>
              <a:t>If </a:t>
            </a:r>
            <a:r>
              <a:rPr lang="en-US" dirty="0"/>
              <a:t>the accumulation trust for the descendant is designed to be a BDOT, the IRA proceeds will be taxed at the descendant’s income tax rates, which may be much lower than the trust’s income tax </a:t>
            </a:r>
            <a:r>
              <a:rPr lang="en-US" dirty="0" smtClean="0"/>
              <a:t>rates</a:t>
            </a:r>
            <a:endParaRPr lang="en-US" dirty="0"/>
          </a:p>
          <a:p>
            <a:pPr lvl="2">
              <a:spcBef>
                <a:spcPts val="400"/>
              </a:spcBef>
              <a:spcAft>
                <a:spcPts val="400"/>
              </a:spcAft>
            </a:pPr>
            <a:r>
              <a:rPr lang="en-US" dirty="0" smtClean="0"/>
              <a:t>In </a:t>
            </a:r>
            <a:r>
              <a:rPr lang="en-US" dirty="0"/>
              <a:t>future years the taxable income of the trust will also be taxable at the descendant’s income tax rates, which may be much lower than the trust’s income tax </a:t>
            </a:r>
            <a:r>
              <a:rPr lang="en-US" dirty="0" smtClean="0"/>
              <a:t>rates</a:t>
            </a:r>
            <a:endParaRPr lang="en-US" dirty="0"/>
          </a:p>
          <a:p>
            <a:pPr lvl="2">
              <a:spcBef>
                <a:spcPts val="400"/>
              </a:spcBef>
              <a:spcAft>
                <a:spcPts val="400"/>
              </a:spcAft>
            </a:pPr>
            <a:r>
              <a:rPr lang="en-US" dirty="0" smtClean="0"/>
              <a:t>If </a:t>
            </a:r>
            <a:r>
              <a:rPr lang="en-US" dirty="0"/>
              <a:t>the beneficiary withdraws from the trust only that amount necessary to pay income taxes associated with the trust, the beneficiary will maximize the creditor protection and other benefits of the </a:t>
            </a:r>
            <a:r>
              <a:rPr lang="en-US" dirty="0" smtClean="0"/>
              <a:t>trust</a:t>
            </a:r>
            <a:endParaRPr lang="en-US" dirty="0"/>
          </a:p>
          <a:p>
            <a:pPr lvl="1">
              <a:spcBef>
                <a:spcPts val="400"/>
              </a:spcBef>
              <a:spcAft>
                <a:spcPts val="400"/>
              </a:spcAft>
            </a:pPr>
            <a:r>
              <a:rPr lang="en-US" dirty="0" smtClean="0"/>
              <a:t>Using </a:t>
            </a:r>
            <a:r>
              <a:rPr lang="en-US" dirty="0"/>
              <a:t>the BDOT technique to lengthen the transfer tax and income tax benefit of a grantor trust in which the grantor’s spouse is a </a:t>
            </a:r>
            <a:r>
              <a:rPr lang="en-US" dirty="0" smtClean="0"/>
              <a:t>beneficiary</a:t>
            </a:r>
            <a:endParaRPr lang="en-US" dirty="0"/>
          </a:p>
          <a:p>
            <a:pPr lvl="2">
              <a:spcBef>
                <a:spcPts val="400"/>
              </a:spcBef>
              <a:spcAft>
                <a:spcPts val="400"/>
              </a:spcAft>
            </a:pPr>
            <a:r>
              <a:rPr lang="en-US" dirty="0" smtClean="0"/>
              <a:t>A </a:t>
            </a:r>
            <a:r>
              <a:rPr lang="en-US" dirty="0"/>
              <a:t>grantor trust could be drafted to provide that the trust’s grantor’s spouse becomes an “income withdrawal beneficiary” </a:t>
            </a:r>
            <a:r>
              <a:rPr lang="en-US" dirty="0" smtClean="0"/>
              <a:t>of a BDOT after </a:t>
            </a:r>
            <a:r>
              <a:rPr lang="en-US" dirty="0"/>
              <a:t>the grantor trust is no longer a grantor trust because of the grantor’s </a:t>
            </a:r>
            <a:r>
              <a:rPr lang="en-US" dirty="0" smtClean="0"/>
              <a:t>death</a:t>
            </a:r>
            <a:endParaRPr lang="en-US" dirty="0"/>
          </a:p>
          <a:p>
            <a:pPr lvl="2">
              <a:spcBef>
                <a:spcPts val="400"/>
              </a:spcBef>
              <a:spcAft>
                <a:spcPts val="400"/>
              </a:spcAft>
            </a:pPr>
            <a:r>
              <a:rPr lang="en-US" dirty="0" smtClean="0"/>
              <a:t>If </a:t>
            </a:r>
            <a:r>
              <a:rPr lang="en-US" dirty="0"/>
              <a:t>this technique is used, the grantor should also bequeath any outstanding notes in which the grantor is the creditor of the subject trust to the grantor’s spouse who becomes the “income withdrawal </a:t>
            </a:r>
            <a:r>
              <a:rPr lang="en-US" dirty="0" smtClean="0"/>
              <a:t>beneficiary”</a:t>
            </a:r>
          </a:p>
          <a:p>
            <a:pPr lvl="1">
              <a:spcBef>
                <a:spcPts val="400"/>
              </a:spcBef>
              <a:spcAft>
                <a:spcPts val="400"/>
              </a:spcAft>
            </a:pPr>
            <a:r>
              <a:rPr lang="en-US" dirty="0" smtClean="0"/>
              <a:t>Using </a:t>
            </a:r>
            <a:r>
              <a:rPr lang="en-US" dirty="0"/>
              <a:t>the BDOT technique to lengthen the transfer tax and income tax benefit of a grantor trust in which there is a primary beneficiary, other than the grantor’s </a:t>
            </a:r>
            <a:r>
              <a:rPr lang="en-US" dirty="0" smtClean="0"/>
              <a:t>spouse</a:t>
            </a:r>
            <a:endParaRPr lang="en-US" dirty="0"/>
          </a:p>
          <a:p>
            <a:pPr lvl="2">
              <a:spcBef>
                <a:spcPts val="400"/>
              </a:spcBef>
              <a:spcAft>
                <a:spcPts val="400"/>
              </a:spcAft>
            </a:pPr>
            <a:r>
              <a:rPr lang="en-US" dirty="0" smtClean="0"/>
              <a:t>A </a:t>
            </a:r>
            <a:r>
              <a:rPr lang="en-US" dirty="0"/>
              <a:t>grantor trust could be drafted to provide that the trust’s primary beneficiary becomes an “income withdrawal beneficiary</a:t>
            </a:r>
            <a:r>
              <a:rPr lang="en-US" dirty="0" smtClean="0"/>
              <a:t>” of a BDOT </a:t>
            </a:r>
            <a:r>
              <a:rPr lang="en-US" dirty="0"/>
              <a:t>after the grantor trust is no longer a grantor trust because the retained powers by the grantor no longer apply because </a:t>
            </a:r>
            <a:r>
              <a:rPr lang="en-US" dirty="0" smtClean="0"/>
              <a:t>the </a:t>
            </a:r>
            <a:r>
              <a:rPr lang="en-US" dirty="0"/>
              <a:t>grantor renounces the retained power that make it a grantor trust, or because of the grantor’s </a:t>
            </a:r>
            <a:r>
              <a:rPr lang="en-US" dirty="0" smtClean="0"/>
              <a:t>death</a:t>
            </a:r>
            <a:endParaRPr lang="en-US" dirty="0"/>
          </a:p>
          <a:p>
            <a:pPr lvl="2">
              <a:spcBef>
                <a:spcPts val="400"/>
              </a:spcBef>
              <a:spcAft>
                <a:spcPts val="400"/>
              </a:spcAft>
            </a:pPr>
            <a:r>
              <a:rPr lang="en-US" dirty="0" smtClean="0"/>
              <a:t>If </a:t>
            </a:r>
            <a:r>
              <a:rPr lang="en-US" dirty="0"/>
              <a:t>this technique is used, the grantor should also bequeath any outstanding notes in which the grantor is the creditor of the subject trust to the primary beneficiary who becomes the “income withdrawal beneficiary</a:t>
            </a:r>
          </a:p>
          <a:p>
            <a:pPr lvl="1">
              <a:spcBef>
                <a:spcPts val="400"/>
              </a:spcBef>
              <a:spcAft>
                <a:spcPts val="400"/>
              </a:spcAft>
            </a:pPr>
            <a:endParaRPr lang="en-US" dirty="0"/>
          </a:p>
          <a:p>
            <a:pPr lvl="2">
              <a:spcBef>
                <a:spcPts val="400"/>
              </a:spcBef>
              <a:spcAft>
                <a:spcPts val="400"/>
              </a:spcAft>
            </a:pPr>
            <a:endParaRPr lang="en-US" dirty="0"/>
          </a:p>
        </p:txBody>
      </p:sp>
    </p:spTree>
    <p:extLst>
      <p:ext uri="{BB962C8B-B14F-4D97-AF65-F5344CB8AC3E}">
        <p14:creationId xmlns:p14="http://schemas.microsoft.com/office/powerpoint/2010/main" val="722427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11944"/>
            <a:ext cx="8783638" cy="5181600"/>
          </a:xfrm>
        </p:spPr>
        <p:txBody>
          <a:bodyPr/>
          <a:lstStyle/>
          <a:p>
            <a:r>
              <a:rPr lang="en-US" dirty="0" smtClean="0"/>
              <a:t>Additional Income </a:t>
            </a:r>
            <a:r>
              <a:rPr lang="en-US" dirty="0" smtClean="0"/>
              <a:t>tax advantages </a:t>
            </a:r>
            <a:r>
              <a:rPr lang="en-US" dirty="0"/>
              <a:t>of </a:t>
            </a:r>
            <a:r>
              <a:rPr lang="en-US" dirty="0" smtClean="0"/>
              <a:t>the BDOT technique</a:t>
            </a:r>
            <a:endParaRPr lang="en-US" dirty="0"/>
          </a:p>
          <a:p>
            <a:pPr lvl="1"/>
            <a:r>
              <a:rPr lang="en-US" dirty="0" smtClean="0"/>
              <a:t>The </a:t>
            </a:r>
            <a:r>
              <a:rPr lang="en-US" dirty="0"/>
              <a:t>technique has all of the income tax advantages of the SIDGT technique or the LAIDGT </a:t>
            </a:r>
            <a:r>
              <a:rPr lang="en-US" dirty="0" smtClean="0"/>
              <a:t>technique</a:t>
            </a:r>
            <a:endParaRPr lang="en-US" dirty="0"/>
          </a:p>
          <a:p>
            <a:pPr lvl="2"/>
            <a:r>
              <a:rPr lang="en-US" dirty="0"/>
              <a:t>The BDOT is treated as a grantor trust to the beneficiary based on IRC Section 678, which is basically a codification of the Mallinckrodt case.   Thus, a sale by the beneficiary of the BDOT to the BDOT, under the regulations under IRC Sections 671-677, 678 and 1001, would appear to have the same advantages as the SIDGT technique or the LAIDGT </a:t>
            </a:r>
            <a:r>
              <a:rPr lang="en-US" dirty="0" smtClean="0"/>
              <a:t>technique</a:t>
            </a:r>
          </a:p>
          <a:p>
            <a:pPr lvl="1"/>
            <a:r>
              <a:rPr lang="en-US" sz="1300" dirty="0">
                <a:solidFill>
                  <a:prstClr val="black"/>
                </a:solidFill>
              </a:rPr>
              <a:t>The BDOT has many income tax advantages that a complex trust does not have</a:t>
            </a:r>
          </a:p>
          <a:p>
            <a:pPr lvl="2"/>
            <a:r>
              <a:rPr lang="en-US" dirty="0">
                <a:solidFill>
                  <a:prstClr val="black"/>
                </a:solidFill>
              </a:rPr>
              <a:t>The taxable income is taxed at the beneficiary’s marginal income tax rate, which is frequently lower than the trust’s marginal federal income tax rate</a:t>
            </a:r>
          </a:p>
          <a:p>
            <a:pPr lvl="2"/>
            <a:r>
              <a:rPr lang="en-US" dirty="0">
                <a:solidFill>
                  <a:prstClr val="black"/>
                </a:solidFill>
              </a:rPr>
              <a:t>The taxable income is taxed at the beneficiary’s marginal state income tax rate, which is frequently lower than the trust’s marginal state income tax rate</a:t>
            </a:r>
          </a:p>
          <a:p>
            <a:pPr lvl="3"/>
            <a:r>
              <a:rPr lang="en-US" dirty="0">
                <a:solidFill>
                  <a:prstClr val="black"/>
                </a:solidFill>
              </a:rPr>
              <a:t>The beneficiary may move to a state with low or no state income taxes and the concerns with a high-income tax state’s “resident trust” requirement would be eliminated</a:t>
            </a:r>
          </a:p>
          <a:p>
            <a:pPr lvl="2"/>
            <a:r>
              <a:rPr lang="en-US" dirty="0">
                <a:solidFill>
                  <a:prstClr val="black"/>
                </a:solidFill>
              </a:rPr>
              <a:t>The beneficiary of a BDOT can take an IRC Section 179 expense deduction while a complex trust’s ability to take that deduction is limited</a:t>
            </a:r>
          </a:p>
          <a:p>
            <a:pPr lvl="2"/>
            <a:r>
              <a:rPr lang="en-US" dirty="0">
                <a:solidFill>
                  <a:prstClr val="black"/>
                </a:solidFill>
              </a:rPr>
              <a:t>Depending upon the BDOT beneficiary’s tax bracket, and/or how active the beneficiary is in a closely held business, the 3.8% net investment income tax may not apply while under the same circumstances it may apply to a complex trust</a:t>
            </a:r>
          </a:p>
          <a:p>
            <a:pPr marL="223838" lvl="1" indent="0">
              <a:buNone/>
            </a:pPr>
            <a:endParaRPr lang="en-US" dirty="0" smtClean="0"/>
          </a:p>
        </p:txBody>
      </p:sp>
    </p:spTree>
    <p:extLst>
      <p:ext uri="{BB962C8B-B14F-4D97-AF65-F5344CB8AC3E}">
        <p14:creationId xmlns:p14="http://schemas.microsoft.com/office/powerpoint/2010/main" val="2486556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337232"/>
            <a:ext cx="8783638" cy="5181600"/>
          </a:xfrm>
        </p:spPr>
        <p:txBody>
          <a:bodyPr/>
          <a:lstStyle/>
          <a:p>
            <a:pPr lvl="2"/>
            <a:r>
              <a:rPr lang="en-US" dirty="0" smtClean="0"/>
              <a:t>The </a:t>
            </a:r>
            <a:r>
              <a:rPr lang="en-US" dirty="0"/>
              <a:t>BDOT can be a shareholder of an S corporation without some of the considerations of an ESBT or a </a:t>
            </a:r>
            <a:r>
              <a:rPr lang="en-US" dirty="0" smtClean="0"/>
              <a:t>QSST</a:t>
            </a:r>
            <a:endParaRPr lang="en-US" dirty="0"/>
          </a:p>
          <a:p>
            <a:pPr lvl="3"/>
            <a:r>
              <a:rPr lang="en-US" dirty="0"/>
              <a:t>The beneficiary of a BDOT may be entitled to certain deductions that are eliminated by ESBTs.  A QSST has to pay the trust accounting income of the QSST to the beneficiary, while a BDOT does not pay any income to the beneficiary unless the withdrawal right is </a:t>
            </a:r>
            <a:r>
              <a:rPr lang="en-US" dirty="0" smtClean="0"/>
              <a:t>exercised</a:t>
            </a:r>
            <a:endParaRPr lang="en-US" dirty="0"/>
          </a:p>
          <a:p>
            <a:pPr lvl="2"/>
            <a:r>
              <a:rPr lang="en-US" dirty="0" smtClean="0"/>
              <a:t>Capital </a:t>
            </a:r>
            <a:r>
              <a:rPr lang="en-US" dirty="0"/>
              <a:t>losses can be passed through to the beneficiary of the </a:t>
            </a:r>
            <a:r>
              <a:rPr lang="en-US" dirty="0" smtClean="0"/>
              <a:t>BDOT</a:t>
            </a:r>
            <a:endParaRPr lang="en-US" dirty="0"/>
          </a:p>
          <a:p>
            <a:pPr lvl="3"/>
            <a:r>
              <a:rPr lang="en-US" dirty="0"/>
              <a:t>Assets that have a capital loss could be distributed in </a:t>
            </a:r>
            <a:r>
              <a:rPr lang="en-US" dirty="0" smtClean="0"/>
              <a:t>kind</a:t>
            </a:r>
            <a:endParaRPr lang="en-US" dirty="0"/>
          </a:p>
          <a:p>
            <a:pPr lvl="2"/>
            <a:r>
              <a:rPr lang="en-US" dirty="0" smtClean="0"/>
              <a:t>The </a:t>
            </a:r>
            <a:r>
              <a:rPr lang="en-US" dirty="0"/>
              <a:t>capital gains benefit of a residence that is inherent under IRC Section 121 will be available to sales of residences owned by a </a:t>
            </a:r>
            <a:r>
              <a:rPr lang="en-US" dirty="0" smtClean="0"/>
              <a:t>BDOT</a:t>
            </a:r>
            <a:endParaRPr lang="en-US" dirty="0"/>
          </a:p>
          <a:p>
            <a:pPr lvl="2"/>
            <a:r>
              <a:rPr lang="en-US" dirty="0" smtClean="0"/>
              <a:t>There </a:t>
            </a:r>
            <a:r>
              <a:rPr lang="en-US" dirty="0"/>
              <a:t>are increased opportunities for charitable planning because the inherent limitations under IRC Section 642(c) will be </a:t>
            </a:r>
            <a:r>
              <a:rPr lang="en-US" dirty="0" smtClean="0"/>
              <a:t>eliminated</a:t>
            </a:r>
            <a:endParaRPr lang="en-US" dirty="0"/>
          </a:p>
          <a:p>
            <a:pPr lvl="3"/>
            <a:r>
              <a:rPr lang="en-US" dirty="0"/>
              <a:t>The beneficiary can withdraw assets that accrued from sources other than gross income in satisfaction of its withdrawal rights, and those assets can then be contributed by the beneficiary to </a:t>
            </a:r>
            <a:r>
              <a:rPr lang="en-US" dirty="0" smtClean="0"/>
              <a:t>charities</a:t>
            </a:r>
            <a:endParaRPr lang="en-US" dirty="0"/>
          </a:p>
          <a:p>
            <a:pPr lvl="2"/>
            <a:r>
              <a:rPr lang="en-US" dirty="0" smtClean="0"/>
              <a:t>A </a:t>
            </a:r>
            <a:r>
              <a:rPr lang="en-US" dirty="0"/>
              <a:t>BDOT should avoid overlapping state fiduciary income </a:t>
            </a:r>
            <a:r>
              <a:rPr lang="en-US" dirty="0" smtClean="0"/>
              <a:t>taxation</a:t>
            </a:r>
            <a:endParaRPr lang="en-US" dirty="0"/>
          </a:p>
          <a:p>
            <a:pPr lvl="3"/>
            <a:r>
              <a:rPr lang="en-US" dirty="0"/>
              <a:t>The beneficiary-owner, however, could be subject to overlapping state individual income </a:t>
            </a:r>
            <a:r>
              <a:rPr lang="en-US" dirty="0" smtClean="0"/>
              <a:t>taxation</a:t>
            </a:r>
            <a:endParaRPr lang="en-US" dirty="0"/>
          </a:p>
          <a:p>
            <a:pPr lvl="2"/>
            <a:r>
              <a:rPr lang="en-US" dirty="0" smtClean="0"/>
              <a:t>Other </a:t>
            </a:r>
            <a:r>
              <a:rPr lang="en-US" dirty="0"/>
              <a:t>uses of beneficiary-owned </a:t>
            </a:r>
            <a:r>
              <a:rPr lang="en-US" dirty="0" smtClean="0"/>
              <a:t>trusts</a:t>
            </a:r>
          </a:p>
          <a:p>
            <a:pPr lvl="3"/>
            <a:r>
              <a:rPr lang="en-US" dirty="0" smtClean="0"/>
              <a:t>Interest-free loans to beneficiary</a:t>
            </a:r>
          </a:p>
          <a:p>
            <a:pPr lvl="2"/>
            <a:r>
              <a:rPr lang="en-US" dirty="0" smtClean="0"/>
              <a:t>Beneficiary ownership of state source income</a:t>
            </a:r>
            <a:endParaRPr lang="en-US" sz="1400" dirty="0"/>
          </a:p>
        </p:txBody>
      </p:sp>
    </p:spTree>
    <p:extLst>
      <p:ext uri="{BB962C8B-B14F-4D97-AF65-F5344CB8AC3E}">
        <p14:creationId xmlns:p14="http://schemas.microsoft.com/office/powerpoint/2010/main" val="2730204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47800"/>
            <a:ext cx="8783638" cy="1752600"/>
          </a:xfrm>
        </p:spPr>
        <p:txBody>
          <a:bodyPr/>
          <a:lstStyle/>
          <a:p>
            <a:pPr lvl="1">
              <a:spcBef>
                <a:spcPts val="400"/>
              </a:spcBef>
              <a:spcAft>
                <a:spcPts val="400"/>
              </a:spcAft>
            </a:pPr>
            <a:r>
              <a:rPr lang="en-US" dirty="0" smtClean="0"/>
              <a:t>Post-mortem </a:t>
            </a:r>
            <a:r>
              <a:rPr lang="en-US" dirty="0"/>
              <a:t>uses of </a:t>
            </a:r>
            <a:r>
              <a:rPr lang="en-US" dirty="0" smtClean="0"/>
              <a:t>BDOTs</a:t>
            </a:r>
            <a:endParaRPr lang="en-US" dirty="0"/>
          </a:p>
          <a:p>
            <a:pPr lvl="2">
              <a:spcBef>
                <a:spcPts val="400"/>
              </a:spcBef>
              <a:spcAft>
                <a:spcPts val="400"/>
              </a:spcAft>
            </a:pPr>
            <a:r>
              <a:rPr lang="en-US" dirty="0" smtClean="0"/>
              <a:t>BDOT </a:t>
            </a:r>
            <a:r>
              <a:rPr lang="en-US" dirty="0"/>
              <a:t>trusts created by deceased spouse for the surviving </a:t>
            </a:r>
            <a:r>
              <a:rPr lang="en-US" dirty="0" smtClean="0"/>
              <a:t>spouse</a:t>
            </a:r>
            <a:endParaRPr lang="en-US" dirty="0"/>
          </a:p>
          <a:p>
            <a:pPr lvl="3">
              <a:spcBef>
                <a:spcPts val="400"/>
              </a:spcBef>
              <a:spcAft>
                <a:spcPts val="400"/>
              </a:spcAft>
            </a:pPr>
            <a:r>
              <a:rPr lang="en-US" dirty="0"/>
              <a:t>In standard credit shelter trust planning, both the credit shelter trust and the QTIP marital deduction trust could be designed to be a BDOT for the benefit of the surviving spouse; the credit shelter trust could contribute its assets to an LLC; and, after that contribution, the QTIP marital deduction trust could sell its assets to the LLC owned by the credit shelter </a:t>
            </a:r>
            <a:r>
              <a:rPr lang="en-US" dirty="0" smtClean="0"/>
              <a:t>trust</a:t>
            </a:r>
            <a:endParaRPr lang="en-US" dirty="0"/>
          </a:p>
          <a:p>
            <a:pPr lvl="2">
              <a:spcBef>
                <a:spcPts val="400"/>
              </a:spcBef>
              <a:spcAft>
                <a:spcPts val="400"/>
              </a:spcAft>
            </a:pPr>
            <a:r>
              <a:rPr lang="en-US" dirty="0" smtClean="0"/>
              <a:t>The technique is illustrated below:</a:t>
            </a:r>
            <a:endParaRPr lang="en-US" dirty="0"/>
          </a:p>
          <a:p>
            <a:pPr lvl="1">
              <a:spcBef>
                <a:spcPts val="400"/>
              </a:spcBef>
              <a:spcAft>
                <a:spcPts val="400"/>
              </a:spcAft>
            </a:pPr>
            <a:endParaRPr lang="en-US" dirty="0"/>
          </a:p>
        </p:txBody>
      </p:sp>
      <p:pic>
        <p:nvPicPr>
          <p:cNvPr id="4" name="Picture 3"/>
          <p:cNvPicPr>
            <a:picLocks noChangeAspect="1"/>
          </p:cNvPicPr>
          <p:nvPr/>
        </p:nvPicPr>
        <p:blipFill>
          <a:blip r:embed="rId2"/>
          <a:stretch>
            <a:fillRect/>
          </a:stretch>
        </p:blipFill>
        <p:spPr>
          <a:xfrm>
            <a:off x="1548122" y="3273268"/>
            <a:ext cx="6047756" cy="3279932"/>
          </a:xfrm>
          <a:prstGeom prst="rect">
            <a:avLst/>
          </a:prstGeom>
        </p:spPr>
      </p:pic>
    </p:spTree>
    <p:extLst>
      <p:ext uri="{BB962C8B-B14F-4D97-AF65-F5344CB8AC3E}">
        <p14:creationId xmlns:p14="http://schemas.microsoft.com/office/powerpoint/2010/main" val="3747428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295400"/>
            <a:ext cx="8783638" cy="5181600"/>
          </a:xfrm>
        </p:spPr>
        <p:txBody>
          <a:bodyPr/>
          <a:lstStyle/>
          <a:p>
            <a:pPr lvl="2">
              <a:spcBef>
                <a:spcPts val="400"/>
              </a:spcBef>
              <a:spcAft>
                <a:spcPts val="400"/>
              </a:spcAft>
            </a:pPr>
            <a:r>
              <a:rPr lang="en-US" dirty="0" smtClean="0"/>
              <a:t>Income </a:t>
            </a:r>
            <a:r>
              <a:rPr lang="en-US" dirty="0"/>
              <a:t>tax and basis enhancing advantages of the </a:t>
            </a:r>
            <a:r>
              <a:rPr lang="en-US" dirty="0" smtClean="0"/>
              <a:t>post-mortem BDOT technique</a:t>
            </a:r>
            <a:endParaRPr lang="en-US" dirty="0"/>
          </a:p>
          <a:p>
            <a:pPr lvl="3">
              <a:spcBef>
                <a:spcPts val="400"/>
              </a:spcBef>
              <a:spcAft>
                <a:spcPts val="400"/>
              </a:spcAft>
            </a:pPr>
            <a:r>
              <a:rPr lang="en-US" dirty="0" smtClean="0"/>
              <a:t>There </a:t>
            </a:r>
            <a:r>
              <a:rPr lang="en-US" dirty="0"/>
              <a:t>is a step-up in basis of the deceased spouse’s assets at his death.  This technique is particularly advantageous for a taxpayer who has a low basis or a negative basis asset, because it does not require a lifetime transfer of assets.  There will be a step-up in basis that is equal to the fair market value of the </a:t>
            </a:r>
            <a:r>
              <a:rPr lang="en-US" dirty="0" smtClean="0"/>
              <a:t>assets</a:t>
            </a:r>
            <a:endParaRPr lang="en-US" dirty="0"/>
          </a:p>
          <a:p>
            <a:pPr lvl="3">
              <a:spcBef>
                <a:spcPts val="400"/>
              </a:spcBef>
              <a:spcAft>
                <a:spcPts val="400"/>
              </a:spcAft>
            </a:pPr>
            <a:r>
              <a:rPr lang="en-US" dirty="0" smtClean="0"/>
              <a:t>There </a:t>
            </a:r>
            <a:r>
              <a:rPr lang="en-US" dirty="0"/>
              <a:t>is an opportunity through using borrowing strategies from third party lenders for the surviving spouse to increase the basis of the family’s assets during her </a:t>
            </a:r>
            <a:r>
              <a:rPr lang="en-US" dirty="0" smtClean="0"/>
              <a:t>lifetime</a:t>
            </a:r>
            <a:endParaRPr lang="en-US" dirty="0"/>
          </a:p>
          <a:p>
            <a:pPr lvl="3">
              <a:spcBef>
                <a:spcPts val="400"/>
              </a:spcBef>
              <a:spcAft>
                <a:spcPts val="400"/>
              </a:spcAft>
            </a:pPr>
            <a:r>
              <a:rPr lang="en-US" dirty="0" smtClean="0"/>
              <a:t>All </a:t>
            </a:r>
            <a:r>
              <a:rPr lang="en-US" dirty="0"/>
              <a:t>of the income tax and basis enhancing advantages of creating </a:t>
            </a:r>
            <a:r>
              <a:rPr lang="en-US" dirty="0" smtClean="0"/>
              <a:t>a grantor trust </a:t>
            </a:r>
            <a:r>
              <a:rPr lang="en-US" dirty="0"/>
              <a:t>are present with this </a:t>
            </a:r>
            <a:r>
              <a:rPr lang="en-US" dirty="0" smtClean="0"/>
              <a:t>technique</a:t>
            </a:r>
            <a:endParaRPr lang="en-US" dirty="0"/>
          </a:p>
          <a:p>
            <a:pPr lvl="2">
              <a:spcBef>
                <a:spcPts val="400"/>
              </a:spcBef>
              <a:spcAft>
                <a:spcPts val="400"/>
              </a:spcAft>
            </a:pPr>
            <a:r>
              <a:rPr lang="en-US" dirty="0" smtClean="0"/>
              <a:t>Transfer </a:t>
            </a:r>
            <a:r>
              <a:rPr lang="en-US" dirty="0"/>
              <a:t>tax advantages of the </a:t>
            </a:r>
            <a:r>
              <a:rPr lang="en-US" dirty="0" smtClean="0"/>
              <a:t>post-mortem BDOT technique</a:t>
            </a:r>
            <a:endParaRPr lang="en-US" dirty="0"/>
          </a:p>
          <a:p>
            <a:pPr lvl="3">
              <a:spcBef>
                <a:spcPts val="400"/>
              </a:spcBef>
              <a:spcAft>
                <a:spcPts val="400"/>
              </a:spcAft>
            </a:pPr>
            <a:r>
              <a:rPr lang="en-US" dirty="0" smtClean="0"/>
              <a:t>Significantly </a:t>
            </a:r>
            <a:r>
              <a:rPr lang="en-US" dirty="0"/>
              <a:t>more assets may be passed to the next generation by using this technique than using the exemption to fund a credit shelter trust that is taxed as a complex trust and a QTIP marital deduction trust that is taxed as a complex </a:t>
            </a:r>
            <a:r>
              <a:rPr lang="en-US" dirty="0" smtClean="0"/>
              <a:t>trust</a:t>
            </a:r>
          </a:p>
          <a:p>
            <a:pPr lvl="3">
              <a:spcBef>
                <a:spcPts val="400"/>
              </a:spcBef>
              <a:spcAft>
                <a:spcPts val="400"/>
              </a:spcAft>
            </a:pPr>
            <a:r>
              <a:rPr lang="en-US" dirty="0" smtClean="0"/>
              <a:t>The </a:t>
            </a:r>
            <a:r>
              <a:rPr lang="en-US" dirty="0"/>
              <a:t>surviving spouse’s rights with respect to assets owned by the QTIP marital deduction trust and the credit shelter trust, and cash flows produced by those assets, are substantial</a:t>
            </a:r>
          </a:p>
          <a:p>
            <a:pPr lvl="2">
              <a:spcBef>
                <a:spcPts val="400"/>
              </a:spcBef>
              <a:spcAft>
                <a:spcPts val="400"/>
              </a:spcAft>
            </a:pPr>
            <a:r>
              <a:rPr lang="en-US" dirty="0" smtClean="0"/>
              <a:t>Considerations of the post-mortem BDOT technique</a:t>
            </a:r>
          </a:p>
          <a:p>
            <a:pPr lvl="3">
              <a:spcBef>
                <a:spcPts val="400"/>
              </a:spcBef>
              <a:spcAft>
                <a:spcPts val="400"/>
              </a:spcAft>
            </a:pPr>
            <a:r>
              <a:rPr lang="en-US" dirty="0" smtClean="0"/>
              <a:t>This </a:t>
            </a:r>
            <a:r>
              <a:rPr lang="en-US" dirty="0"/>
              <a:t>technique has the same considerations as the creation of a BDOT and a sale to an LLC owned by a </a:t>
            </a:r>
            <a:r>
              <a:rPr lang="en-US" dirty="0" smtClean="0"/>
              <a:t>BDOT</a:t>
            </a:r>
            <a:endParaRPr lang="en-US" dirty="0"/>
          </a:p>
          <a:p>
            <a:pPr lvl="3">
              <a:spcBef>
                <a:spcPts val="400"/>
              </a:spcBef>
              <a:spcAft>
                <a:spcPts val="400"/>
              </a:spcAft>
            </a:pPr>
            <a:r>
              <a:rPr lang="en-US" dirty="0" smtClean="0"/>
              <a:t>Like </a:t>
            </a:r>
            <a:r>
              <a:rPr lang="en-US" dirty="0"/>
              <a:t>all leverage techniques, if the underlying assets stay flat or decline there is not any advantage to the technique and to the extent a gift tax exemption is used, the technique operates at a disadvantage, unless gross estate inclusion can be toggled on in order to restore gift tax </a:t>
            </a:r>
            <a:r>
              <a:rPr lang="en-US" dirty="0" smtClean="0"/>
              <a:t>exemption</a:t>
            </a:r>
            <a:endParaRPr lang="en-US" dirty="0"/>
          </a:p>
          <a:p>
            <a:pPr lvl="3">
              <a:spcBef>
                <a:spcPts val="400"/>
              </a:spcBef>
              <a:spcAft>
                <a:spcPts val="400"/>
              </a:spcAft>
            </a:pPr>
            <a:r>
              <a:rPr lang="en-US" dirty="0" smtClean="0"/>
              <a:t>The </a:t>
            </a:r>
            <a:r>
              <a:rPr lang="en-US" dirty="0"/>
              <a:t>QTIP marital deduction trust must also give the surviving spouse the right to withdraw all the trust’s accounting income for life in addition to giving the surviving spouse the right to withdraw the net taxable income for </a:t>
            </a:r>
            <a:r>
              <a:rPr lang="en-US" dirty="0" smtClean="0"/>
              <a:t>life</a:t>
            </a:r>
            <a:endParaRPr lang="en-US" dirty="0"/>
          </a:p>
          <a:p>
            <a:pPr lvl="3">
              <a:spcBef>
                <a:spcPts val="400"/>
              </a:spcBef>
              <a:spcAft>
                <a:spcPts val="400"/>
              </a:spcAft>
            </a:pPr>
            <a:r>
              <a:rPr lang="en-US" dirty="0"/>
              <a:t>A spouse’s right to withdraw accounting income satisfies the regulations applicable to marital trusts, including QTIP trusts</a:t>
            </a:r>
          </a:p>
        </p:txBody>
      </p:sp>
    </p:spTree>
    <p:extLst>
      <p:ext uri="{BB962C8B-B14F-4D97-AF65-F5344CB8AC3E}">
        <p14:creationId xmlns:p14="http://schemas.microsoft.com/office/powerpoint/2010/main" val="2492229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295400"/>
            <a:ext cx="8783638" cy="5334000"/>
          </a:xfrm>
        </p:spPr>
        <p:txBody>
          <a:bodyPr/>
          <a:lstStyle/>
          <a:p>
            <a:r>
              <a:rPr lang="en-US" sz="1500" dirty="0" smtClean="0"/>
              <a:t>Considerations for all BDOT techniques</a:t>
            </a:r>
          </a:p>
          <a:p>
            <a:pPr lvl="1"/>
            <a:r>
              <a:rPr lang="en-US" sz="1300" dirty="0" smtClean="0"/>
              <a:t>Avoiding </a:t>
            </a:r>
            <a:r>
              <a:rPr lang="en-US" sz="1300" dirty="0"/>
              <a:t>a wealth transfer tax caused by lapse of a general </a:t>
            </a:r>
            <a:r>
              <a:rPr lang="en-US" sz="1300" dirty="0" smtClean="0"/>
              <a:t>power</a:t>
            </a:r>
          </a:p>
          <a:p>
            <a:pPr lvl="2"/>
            <a:r>
              <a:rPr lang="en-US" sz="1100" dirty="0"/>
              <a:t>In order to receive the lapse of power transfer tax protection of IRC Sections 2041(b)(2) and 2514(e)(2), it is important that the withdrawal power applies against all of the income earned by all of the BDOT trust assets and can be satisfied from the trust’s accounting income, sale proceeds of the corpus of the BDOT trust, and corpus of the BDOT trust.  Because the beneficiary has a right to withdraw trust income, IRC Section 2036(a) could apply to a contribution to the trust by the beneficiary other than a bona fide sale for full and adequate consideration.  It is therefore important that any withdrawable, but untaken, BDOT funds be protected from being considered a contribution by the beneficiary of the BDOT for transfer tax </a:t>
            </a:r>
            <a:r>
              <a:rPr lang="en-US" sz="1100" dirty="0" smtClean="0"/>
              <a:t>purposes</a:t>
            </a:r>
          </a:p>
          <a:p>
            <a:pPr lvl="2"/>
            <a:r>
              <a:rPr lang="en-US" sz="1100" dirty="0" smtClean="0"/>
              <a:t>The </a:t>
            </a:r>
            <a:r>
              <a:rPr lang="en-US" sz="1100" dirty="0"/>
              <a:t>requirements under the tax law for those withdrawable, but untaken, BDOT funds to not be considered a transfer for transfer tax purposes are: (i) those BDOT funds cannot exceed more than 5% of the value of the property of the BDOT; (ii) those BDOT funds could have been paid from the entire property, or proceeds from the property, of the BDOT, and (iii) creditors cannot reach those BDOT funds after the right to withdraw them expires.  See below for a discussion of the third requirement of whether creditors can reach those </a:t>
            </a:r>
            <a:r>
              <a:rPr lang="en-US" sz="1100" dirty="0" smtClean="0"/>
              <a:t>fund</a:t>
            </a:r>
            <a:endParaRPr lang="en-US" sz="1100" dirty="0"/>
          </a:p>
          <a:p>
            <a:pPr lvl="2"/>
            <a:r>
              <a:rPr lang="en-US" sz="1100" dirty="0"/>
              <a:t>In order to meet the statutory requirements of IRC Sections 2041(b)(2) and 2514(e)(2), the withdrawable, but untaken, funds cannot exceed 5% of the value of the property of the BDOT.  If the net taxable income is projected to exceed 5% of the value of the property of the BDOT (in many years of most BDOTs, that would not be the case) the beneficiary could withdraw that excess net taxable income above that value equal to 5% of the BDOT.  For instance, if it is assumed the net taxable income of the BDOT is equal to an amount that is 6% of the value of the corpus of the BDOT, the beneficiary could withdraw one-sixth of the net taxable income of the trust.  In that fashion the withdrawable, but untaken BDOT funds will be equal to the 5% safe harbor of IRC Sections 2041(b)(2) and 2514(e)(2</a:t>
            </a:r>
            <a:r>
              <a:rPr lang="en-US" sz="1100" dirty="0" smtClean="0"/>
              <a:t>)</a:t>
            </a:r>
          </a:p>
          <a:p>
            <a:pPr lvl="2"/>
            <a:r>
              <a:rPr lang="en-US" sz="1100" dirty="0" smtClean="0"/>
              <a:t>Secondly</a:t>
            </a:r>
            <a:r>
              <a:rPr lang="en-US" sz="1100" dirty="0"/>
              <a:t>, the use of hanging powers of withdrawal could also mitigate the transfer tax </a:t>
            </a:r>
            <a:r>
              <a:rPr lang="en-US" sz="1100" dirty="0" smtClean="0"/>
              <a:t>issue</a:t>
            </a:r>
            <a:endParaRPr lang="en-US" sz="1100" dirty="0"/>
          </a:p>
        </p:txBody>
      </p:sp>
    </p:spTree>
    <p:extLst>
      <p:ext uri="{BB962C8B-B14F-4D97-AF65-F5344CB8AC3E}">
        <p14:creationId xmlns:p14="http://schemas.microsoft.com/office/powerpoint/2010/main" val="3213426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11944"/>
            <a:ext cx="8783638" cy="4684056"/>
          </a:xfrm>
        </p:spPr>
        <p:txBody>
          <a:bodyPr/>
          <a:lstStyle/>
          <a:p>
            <a:pPr lvl="2"/>
            <a:r>
              <a:rPr lang="en-US" sz="1100" dirty="0">
                <a:solidFill>
                  <a:prstClr val="black"/>
                </a:solidFill>
              </a:rPr>
              <a:t>In light of the above considerations, the beneficiary of a BDOT who does not wish to be out of pocket gift taxes or income taxes on a net basis, may wish to notify the trustee of the BDOT, in any calendar year, that he or she desires to withdraw in satisfaction of the beneficiary’s withdrawal right that amount of the accounting income, proceeds of corpus sales and/or corpus that is the greater of (i) that amount of net taxable income that the beneficiary has previously notified the trustee that he or she wishes to withdraw; (ii) that amount of net taxable income that is equal to the income taxes owed by the beneficiary of the BDOT; or (iii) that amount of net taxable income that exceed 5% of the value of the corpus of the trust</a:t>
            </a:r>
          </a:p>
          <a:p>
            <a:pPr lvl="1"/>
            <a:r>
              <a:rPr lang="en-US" sz="1300" dirty="0" smtClean="0"/>
              <a:t>Adverse </a:t>
            </a:r>
            <a:r>
              <a:rPr lang="en-US" sz="1300" dirty="0"/>
              <a:t>transfer tax consequences if creditors can reach BDOT </a:t>
            </a:r>
            <a:r>
              <a:rPr lang="en-US" sz="1300" dirty="0" smtClean="0"/>
              <a:t>assets</a:t>
            </a:r>
            <a:endParaRPr lang="en-US" sz="1300" dirty="0"/>
          </a:p>
          <a:p>
            <a:pPr lvl="2"/>
            <a:r>
              <a:rPr lang="en-US" sz="1100" dirty="0"/>
              <a:t>Creditors might, under state law, have the right to reach BDOT assets either because withdrawals were not taken or because a sale was for inadequate consideration.  In both of those circumstances the BDOT beneficiary would become a deemed settlor of a portion of the BDOT in addition to the original </a:t>
            </a:r>
            <a:r>
              <a:rPr lang="en-US" sz="1100" dirty="0" smtClean="0"/>
              <a:t>settlor</a:t>
            </a:r>
          </a:p>
          <a:p>
            <a:pPr lvl="2"/>
            <a:r>
              <a:rPr lang="en-US" sz="1100" dirty="0" smtClean="0"/>
              <a:t>The </a:t>
            </a:r>
            <a:r>
              <a:rPr lang="en-US" sz="1100" dirty="0"/>
              <a:t>amount that could be included in the BDOT beneficiary’s estate, if the sale is for inadequate consideration may be considerable, depending on the growth of the asset that is sold between the time of the sale and the beneficiary’s </a:t>
            </a:r>
            <a:r>
              <a:rPr lang="en-US" sz="1100" dirty="0" smtClean="0"/>
              <a:t>death</a:t>
            </a:r>
          </a:p>
          <a:p>
            <a:pPr lvl="2"/>
            <a:r>
              <a:rPr lang="en-US" sz="1100" dirty="0" smtClean="0"/>
              <a:t>Because </a:t>
            </a:r>
            <a:r>
              <a:rPr lang="en-US" sz="1100" dirty="0"/>
              <a:t>of the operation of IRC Sections 2036 and 2043, the full value of the sold asset will be included in the beneficiary’s estate minus the value of the note at the time of the sale.  In that event, the part that the creditors can reach will be taxable in the BDOT beneficiary’s estate, whether or not that BDOT beneficiary has those potential </a:t>
            </a:r>
            <a:r>
              <a:rPr lang="en-US" sz="1100" dirty="0" smtClean="0"/>
              <a:t>creditors</a:t>
            </a:r>
            <a:endParaRPr lang="en-US" sz="1100" dirty="0"/>
          </a:p>
          <a:p>
            <a:pPr lvl="2"/>
            <a:r>
              <a:rPr lang="en-US" sz="1100" dirty="0" smtClean="0"/>
              <a:t>However</a:t>
            </a:r>
            <a:r>
              <a:rPr lang="en-US" sz="1100" dirty="0"/>
              <a:t>, almost all states have legislation that protects against the BDOT beneficiary’s creditors reaching the withdrawable, but untaken, BDOT funds.  Not only do the states that permit self settled trusts protect against those potential creditors, but almost all states have legislation that protects against creditors reaching lapsed withdrawals that are 5% or less of the value of the corpus of a </a:t>
            </a:r>
            <a:r>
              <a:rPr lang="en-US" sz="1100" dirty="0" smtClean="0"/>
              <a:t>trust</a:t>
            </a:r>
          </a:p>
          <a:p>
            <a:pPr lvl="2"/>
            <a:r>
              <a:rPr lang="en-US" sz="1100" dirty="0" smtClean="0"/>
              <a:t>Secondly</a:t>
            </a:r>
            <a:r>
              <a:rPr lang="en-US" sz="1100" dirty="0"/>
              <a:t>, a BDOT could be drafted to allow an independent trustee or a protector to remove the withdrawal power that is inherent in a BDOT trust structure in future </a:t>
            </a:r>
            <a:r>
              <a:rPr lang="en-US" sz="1100" dirty="0" smtClean="0"/>
              <a:t>years</a:t>
            </a:r>
          </a:p>
        </p:txBody>
      </p:sp>
    </p:spTree>
    <p:extLst>
      <p:ext uri="{BB962C8B-B14F-4D97-AF65-F5344CB8AC3E}">
        <p14:creationId xmlns:p14="http://schemas.microsoft.com/office/powerpoint/2010/main" val="3541513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76200"/>
            <a:ext cx="7380522" cy="654425"/>
          </a:xfrm>
        </p:spPr>
        <p:txBody>
          <a:bodyPr/>
          <a:lstStyle/>
          <a:p>
            <a:r>
              <a:rPr lang="en-US" sz="1800" dirty="0"/>
              <a:t>The </a:t>
            </a:r>
            <a:r>
              <a:rPr lang="en-US" sz="1800" dirty="0" smtClean="0"/>
              <a:t>Advantages and Considerations of the BDOT Under IRC Section 678(a)(1) </a:t>
            </a:r>
            <a:r>
              <a:rPr lang="en-US" dirty="0" smtClean="0"/>
              <a:t>(Continued)</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5" name="Content Placeholder 3"/>
          <p:cNvSpPr>
            <a:spLocks noGrp="1"/>
          </p:cNvSpPr>
          <p:nvPr>
            <p:ph sz="quarter" idx="18"/>
          </p:nvPr>
        </p:nvSpPr>
        <p:spPr>
          <a:xfrm>
            <a:off x="177800" y="1411944"/>
            <a:ext cx="8783638" cy="5181600"/>
          </a:xfrm>
        </p:spPr>
        <p:txBody>
          <a:bodyPr/>
          <a:lstStyle/>
          <a:p>
            <a:pPr lvl="1"/>
            <a:r>
              <a:rPr lang="en-US" sz="1300" dirty="0" smtClean="0"/>
              <a:t>The </a:t>
            </a:r>
            <a:r>
              <a:rPr lang="en-US" sz="1300" dirty="0"/>
              <a:t>sale of assets to a BDOT has most of the considerations of a LAIDGT or SIDGT, with the following </a:t>
            </a:r>
            <a:r>
              <a:rPr lang="en-US" sz="1300" dirty="0" smtClean="0"/>
              <a:t>exceptions</a:t>
            </a:r>
            <a:endParaRPr lang="en-US" sz="1300" dirty="0"/>
          </a:p>
          <a:p>
            <a:pPr lvl="2"/>
            <a:r>
              <a:rPr lang="en-US" sz="1100" dirty="0" smtClean="0"/>
              <a:t>There </a:t>
            </a:r>
            <a:r>
              <a:rPr lang="en-US" sz="1100" dirty="0"/>
              <a:t>is less danger that the sale to a BDOT will be a taxable gift because of the presence of the seller’s beneficial interest and special power of appointment over the BDOT, may make the gift an incomplete </a:t>
            </a:r>
            <a:r>
              <a:rPr lang="en-US" sz="1100" dirty="0" smtClean="0"/>
              <a:t>gift</a:t>
            </a:r>
            <a:endParaRPr lang="en-US" sz="1100" dirty="0"/>
          </a:p>
          <a:p>
            <a:pPr lvl="2"/>
            <a:r>
              <a:rPr lang="en-US" sz="1100" dirty="0" smtClean="0"/>
              <a:t>The </a:t>
            </a:r>
            <a:r>
              <a:rPr lang="en-US" sz="1100" dirty="0"/>
              <a:t>disregarded income tax status can remain longer because of the seller’s beneficial interest in the trust, which is not the case with the SIDGT or LAIDGT </a:t>
            </a:r>
            <a:r>
              <a:rPr lang="en-US" sz="1100" dirty="0" smtClean="0"/>
              <a:t>techniques</a:t>
            </a:r>
            <a:endParaRPr lang="en-US" sz="1100" dirty="0"/>
          </a:p>
          <a:p>
            <a:pPr lvl="3"/>
            <a:r>
              <a:rPr lang="en-US" sz="1100" dirty="0"/>
              <a:t>There is a greater safety valve protection for the BDOT seller’s lifestyle needs because the seller is also a beneficiary of the </a:t>
            </a:r>
            <a:r>
              <a:rPr lang="en-US" sz="1100" dirty="0" smtClean="0"/>
              <a:t>BDOT</a:t>
            </a:r>
            <a:endParaRPr lang="en-US" sz="1100" dirty="0"/>
          </a:p>
          <a:p>
            <a:pPr lvl="2"/>
            <a:r>
              <a:rPr lang="en-US" sz="1100" dirty="0" smtClean="0"/>
              <a:t>There </a:t>
            </a:r>
            <a:r>
              <a:rPr lang="en-US" sz="1100" dirty="0"/>
              <a:t>may be a greater opportunity to convert the retained note to a private </a:t>
            </a:r>
            <a:r>
              <a:rPr lang="en-US" sz="1100" dirty="0" smtClean="0"/>
              <a:t>annuity</a:t>
            </a:r>
            <a:endParaRPr lang="en-US" sz="1100" dirty="0"/>
          </a:p>
          <a:p>
            <a:pPr lvl="1"/>
            <a:r>
              <a:rPr lang="en-US" sz="1300" dirty="0" smtClean="0"/>
              <a:t>It </a:t>
            </a:r>
            <a:r>
              <a:rPr lang="en-US" sz="1300" dirty="0"/>
              <a:t>may be important to have an independent trustee of the BDOT, or a protector who has the power to remove the withdrawal beneficiary’s power to withdraw net taxable income for a future year or years</a:t>
            </a:r>
          </a:p>
          <a:p>
            <a:pPr marL="223838" lvl="1" indent="0">
              <a:buNone/>
            </a:pPr>
            <a:endParaRPr lang="en-US" sz="1300" dirty="0"/>
          </a:p>
        </p:txBody>
      </p:sp>
    </p:spTree>
    <p:extLst>
      <p:ext uri="{BB962C8B-B14F-4D97-AF65-F5344CB8AC3E}">
        <p14:creationId xmlns:p14="http://schemas.microsoft.com/office/powerpoint/2010/main" val="2901551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Biography</a:t>
            </a:r>
          </a:p>
        </p:txBody>
      </p:sp>
      <p:sp>
        <p:nvSpPr>
          <p:cNvPr id="6147" name="Slide Number Placeholder 6"/>
          <p:cNvSpPr>
            <a:spLocks noGrp="1"/>
          </p:cNvSpPr>
          <p:nvPr>
            <p:ph type="sldNum" sz="quarter" idx="4294967295"/>
          </p:nvPr>
        </p:nvSpPr>
        <p:spPr bwMode="auto">
          <a:xfrm>
            <a:off x="8710613" y="6665912"/>
            <a:ext cx="285750" cy="2682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880AE540-31C7-4EE2-A0B7-E956825A52DB}" type="slidenum">
              <a:rPr lang="en-US" altLang="en-US" sz="1000" smtClean="0">
                <a:latin typeface="+mj-lt"/>
              </a:rPr>
              <a:pPr eaLnBrk="1" hangingPunct="1">
                <a:defRPr/>
              </a:pPr>
              <a:t>47</a:t>
            </a:fld>
            <a:endParaRPr lang="en-US" altLang="en-US" sz="1000" dirty="0" smtClean="0">
              <a:latin typeface="+mj-lt"/>
            </a:endParaRPr>
          </a:p>
        </p:txBody>
      </p:sp>
      <p:graphicFrame>
        <p:nvGraphicFramePr>
          <p:cNvPr id="5" name="Table 4"/>
          <p:cNvGraphicFramePr>
            <a:graphicFrameLocks noGrp="1"/>
          </p:cNvGraphicFramePr>
          <p:nvPr/>
        </p:nvGraphicFramePr>
        <p:xfrm>
          <a:off x="165100" y="1371600"/>
          <a:ext cx="8791576" cy="3121025"/>
        </p:xfrm>
        <a:graphic>
          <a:graphicData uri="http://schemas.openxmlformats.org/drawingml/2006/table">
            <a:tbl>
              <a:tblPr firstRow="1" bandRow="1">
                <a:tableStyleId>{5C22544A-7EE6-4342-B048-85BDC9FD1C3A}</a:tableStyleId>
              </a:tblPr>
              <a:tblGrid>
                <a:gridCol w="2947168">
                  <a:extLst>
                    <a:ext uri="{9D8B030D-6E8A-4147-A177-3AD203B41FA5}">
                      <a16:colId xmlns:a16="http://schemas.microsoft.com/office/drawing/2014/main" val="20000"/>
                    </a:ext>
                  </a:extLst>
                </a:gridCol>
                <a:gridCol w="2922204">
                  <a:extLst>
                    <a:ext uri="{9D8B030D-6E8A-4147-A177-3AD203B41FA5}">
                      <a16:colId xmlns:a16="http://schemas.microsoft.com/office/drawing/2014/main" val="20001"/>
                    </a:ext>
                  </a:extLst>
                </a:gridCol>
                <a:gridCol w="2922204">
                  <a:extLst>
                    <a:ext uri="{9D8B030D-6E8A-4147-A177-3AD203B41FA5}">
                      <a16:colId xmlns:a16="http://schemas.microsoft.com/office/drawing/2014/main" val="20002"/>
                    </a:ext>
                  </a:extLst>
                </a:gridCol>
              </a:tblGrid>
              <a:tr h="255902">
                <a:tc gridSpan="3">
                  <a:txBody>
                    <a:bodyPr/>
                    <a:lstStyle/>
                    <a:p>
                      <a:pPr>
                        <a:lnSpc>
                          <a:spcPct val="100000"/>
                        </a:lnSpc>
                        <a:tabLst>
                          <a:tab pos="1766888" algn="l"/>
                        </a:tabLst>
                      </a:pPr>
                      <a:r>
                        <a:rPr lang="en-US" sz="1000" b="1" dirty="0" smtClean="0">
                          <a:solidFill>
                            <a:schemeClr val="bg1"/>
                          </a:solidFill>
                        </a:rPr>
                        <a:t>Biographies</a:t>
                      </a:r>
                    </a:p>
                  </a:txBody>
                  <a:tcPr marL="137160" marR="228600" marT="0"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355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1394">
                <a:tc gridSpan="3">
                  <a:txBody>
                    <a:bodyPr/>
                    <a:lstStyle/>
                    <a:p>
                      <a:pPr>
                        <a:lnSpc>
                          <a:spcPct val="100000"/>
                        </a:lnSpc>
                      </a:pPr>
                      <a:r>
                        <a:rPr lang="en-US" sz="100" dirty="0" smtClean="0"/>
                        <a:t> </a:t>
                      </a:r>
                      <a:endParaRPr lang="en-US" sz="100" dirty="0"/>
                    </a:p>
                  </a:txBody>
                  <a:tcPr marL="0" marR="0" marT="0" marB="0">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3802">
                <a:tc>
                  <a:txBody>
                    <a:bodyPr/>
                    <a:lstStyle/>
                    <a:p>
                      <a:pPr>
                        <a:lnSpc>
                          <a:spcPct val="100000"/>
                        </a:lnSpc>
                      </a:pPr>
                      <a:r>
                        <a:rPr lang="en-US" sz="1000" b="1" dirty="0" smtClean="0">
                          <a:solidFill>
                            <a:schemeClr val="tx1"/>
                          </a:solidFill>
                        </a:rPr>
                        <a:t>Stacy</a:t>
                      </a:r>
                      <a:r>
                        <a:rPr lang="en-US" sz="1000" b="1" baseline="0" dirty="0" smtClean="0">
                          <a:solidFill>
                            <a:schemeClr val="tx1"/>
                          </a:solidFill>
                        </a:rPr>
                        <a:t> Eastland – Managing Director</a:t>
                      </a:r>
                      <a:endParaRPr lang="en-US" sz="1000" b="1" dirty="0" smtClean="0">
                        <a:solidFill>
                          <a:schemeClr val="tx1"/>
                        </a:solidFill>
                      </a:endParaRPr>
                    </a:p>
                  </a:txBody>
                  <a:tcPr marL="137160" marR="182880" marT="0" marB="91394">
                    <a:lnL w="12700" cmpd="sng">
                      <a:noFill/>
                    </a:lnL>
                    <a:lnR w="635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1" dirty="0" smtClean="0">
                          <a:solidFill>
                            <a:schemeClr val="tx1"/>
                          </a:solidFill>
                        </a:rPr>
                        <a:t>Houston</a:t>
                      </a:r>
                    </a:p>
                  </a:txBody>
                  <a:tcPr marL="137160" marR="182880" marT="0" marB="91394">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1" dirty="0" smtClean="0">
                          <a:solidFill>
                            <a:schemeClr val="tx1"/>
                          </a:solidFill>
                        </a:rPr>
                        <a:t>Tel:</a:t>
                      </a:r>
                      <a:r>
                        <a:rPr lang="en-US" sz="1000" b="1" baseline="0" dirty="0" smtClean="0">
                          <a:solidFill>
                            <a:schemeClr val="tx1"/>
                          </a:solidFill>
                        </a:rPr>
                        <a:t> (713) 654 – 8484 </a:t>
                      </a:r>
                      <a:endParaRPr lang="en-US" sz="1000" b="1" dirty="0" smtClean="0">
                        <a:solidFill>
                          <a:schemeClr val="tx1"/>
                        </a:solidFill>
                      </a:endParaRPr>
                    </a:p>
                  </a:txBody>
                  <a:tcPr marL="137160" marR="182880" marT="0" marB="91394">
                    <a:lnL w="6350" cap="flat" cmpd="sng" algn="ctr">
                      <a:solidFill>
                        <a:schemeClr val="accent1"/>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29927">
                <a:tc gridSpan="3">
                  <a:txBody>
                    <a:bodyPr/>
                    <a:lstStyle/>
                    <a:p>
                      <a:pPr algn="just">
                        <a:lnSpc>
                          <a:spcPct val="100000"/>
                        </a:lnSpc>
                      </a:pPr>
                      <a:r>
                        <a:rPr lang="en-US" sz="1000" dirty="0" smtClean="0">
                          <a:solidFill>
                            <a:schemeClr val="tx1"/>
                          </a:solidFill>
                        </a:rPr>
                        <a:t>Stacy joined the firm to expand the advisory team working with Private Wealth Management clients. He currently works with private clients and their own advisors with their strategic wealth management plans, combining a variety of income tax, estate planning and gifting techniques. Prior to joining Goldman Sachs in October 2000, Stacy was a senior partner with Baker Botts, L.L.P. in Houston, Texas. Stacy received his B.S. (with Honors) from Washington and Lee and his J.D. from The University of Texas (with Honors). Stacy's professional associations include: Member of the International Academy of Estate and Trust Law; Fellow of the American College of Trust and Estate Counsel (Regent for 1992/1998 term); Member of the American Bar Association (Supervisory Council Member of the Real Property, Probate and Trust Law Section from 1990-1998); Member of the Texas Bar Association (Texas Bar Foundation Fellow); Member of the Houston Bar Association (Houston Bar Foundation Fellow). Stacy is listed in Who's Who in America and was selected to receive the Marquis Who’s Who Lifetime Achievement award in 2017.  Stacy is also listed in The Best Lawyers in America (Woodward/White). He has been listed in Town &amp; Country and in Bloomberg Personal Finance as one of the top trust and estate lawyers in the U.S.  Stacy was selected as one of the ten initial recipients of the Accredited Estate Planner® award of the Estate Planning Hall of Fame® of the National Association of Estate Planners and Councils (2004). He was chosen as the 2018 Hartman Axley Lifetime Service Award</a:t>
                      </a:r>
                      <a:r>
                        <a:rPr lang="en-US" sz="1000" baseline="0" dirty="0" smtClean="0">
                          <a:solidFill>
                            <a:schemeClr val="tx1"/>
                          </a:solidFill>
                        </a:rPr>
                        <a:t> recipient of the National Association of Estate Planners and Councils. </a:t>
                      </a:r>
                      <a:r>
                        <a:rPr lang="en-US" sz="1000" dirty="0" smtClean="0">
                          <a:solidFill>
                            <a:schemeClr val="tx1"/>
                          </a:solidFill>
                        </a:rPr>
                        <a:t>He was recently named one of the "Top 100 Wealth Advisors" to ultra-high net worth individual clients in the United States by Citywealth magazine.  Articles about Stacy’s estate planning ideas have also been featured in Forbes and Fortune magazines.  Stacy is a prominent lecturer throughout the country.</a:t>
                      </a:r>
                    </a:p>
                    <a:p>
                      <a:pPr algn="l">
                        <a:lnSpc>
                          <a:spcPct val="100000"/>
                        </a:lnSpc>
                      </a:pPr>
                      <a:r>
                        <a:rPr lang="en-US" sz="1000" dirty="0" smtClean="0">
                          <a:solidFill>
                            <a:schemeClr val="tx1"/>
                          </a:solidFill>
                        </a:rPr>
                        <a:t/>
                      </a:r>
                      <a:br>
                        <a:rPr lang="en-US" sz="1000" dirty="0" smtClean="0">
                          <a:solidFill>
                            <a:schemeClr val="tx1"/>
                          </a:solidFill>
                        </a:rPr>
                      </a:br>
                      <a:endParaRPr lang="en-US" sz="1000" dirty="0" smtClean="0">
                        <a:solidFill>
                          <a:schemeClr val="tx1"/>
                        </a:solidFill>
                      </a:endParaRPr>
                    </a:p>
                  </a:txBody>
                  <a:tcPr marL="137160" marR="182880" marT="0" marB="91394">
                    <a:lnL w="12700" cmpd="sng">
                      <a:noFill/>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0000"/>
                        </a:lnSpc>
                      </a:pPr>
                      <a:endParaRPr lang="en-US" sz="1000" dirty="0">
                        <a:solidFill>
                          <a:schemeClr val="tx1"/>
                        </a:solidFill>
                      </a:endParaRPr>
                    </a:p>
                  </a:txBody>
                  <a:tcPr marL="137160" marR="182880" marT="0" marB="9144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0000"/>
                        </a:lnSpc>
                      </a:pPr>
                      <a:endParaRPr lang="en-US" sz="1000" dirty="0" smtClean="0">
                        <a:solidFill>
                          <a:schemeClr val="tx1"/>
                        </a:solidFill>
                      </a:endParaRPr>
                    </a:p>
                  </a:txBody>
                  <a:tcPr marL="137160" marR="182880" marT="0" marB="91440">
                    <a:lnL w="6350" cap="flat" cmpd="sng" algn="ctr">
                      <a:solidFill>
                        <a:schemeClr val="accent1"/>
                      </a:solid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431292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lIns="90097" tIns="0" rIns="90097" bIns="0"/>
          <a:lstStyle/>
          <a:p>
            <a:pPr eaLnBrk="1" hangingPunct="1"/>
            <a:r>
              <a:rPr lang="en-US" sz="2250" dirty="0" smtClean="0"/>
              <a:t>Important Information (Goldman Sachs Family Office)</a:t>
            </a:r>
          </a:p>
        </p:txBody>
      </p:sp>
      <p:sp>
        <p:nvSpPr>
          <p:cNvPr id="70660" name="Slide Number Placeholder 4"/>
          <p:cNvSpPr>
            <a:spLocks noGrp="1"/>
          </p:cNvSpPr>
          <p:nvPr>
            <p:ph type="sldNum" sz="quarter" idx="4294967295"/>
          </p:nvPr>
        </p:nvSpPr>
        <p:spPr>
          <a:xfrm>
            <a:off x="8711244" y="6665464"/>
            <a:ext cx="284798" cy="268736"/>
          </a:xfrm>
          <a:prstGeom prst="rect">
            <a:avLst/>
          </a:prstGeom>
          <a:noFill/>
        </p:spPr>
        <p:txBody>
          <a:bodyPr/>
          <a:lstStyle/>
          <a:p>
            <a:fld id="{9EB6388B-4568-4A0B-82CF-46A7D8119C39}" type="slidenum">
              <a:rPr lang="en-US" smtClean="0">
                <a:solidFill>
                  <a:prstClr val="black"/>
                </a:solidFill>
              </a:rPr>
              <a:pPr/>
              <a:t>48</a:t>
            </a:fld>
            <a:endParaRPr lang="en-US" dirty="0" smtClean="0">
              <a:solidFill>
                <a:prstClr val="black"/>
              </a:solidFill>
            </a:endParaRPr>
          </a:p>
        </p:txBody>
      </p:sp>
      <p:sp>
        <p:nvSpPr>
          <p:cNvPr id="6" name="Rectangle 3"/>
          <p:cNvSpPr>
            <a:spLocks noChangeArrowheads="1"/>
          </p:cNvSpPr>
          <p:nvPr/>
        </p:nvSpPr>
        <p:spPr bwMode="auto">
          <a:xfrm>
            <a:off x="76200" y="1295400"/>
            <a:ext cx="8991600" cy="3158016"/>
          </a:xfrm>
          <a:prstGeom prst="rect">
            <a:avLst/>
          </a:prstGeom>
          <a:noFill/>
          <a:ln w="9525">
            <a:noFill/>
            <a:miter lim="800000"/>
            <a:headEnd/>
            <a:tailEnd/>
          </a:ln>
        </p:spPr>
        <p:txBody>
          <a:bodyPr wrap="square" lIns="87094" tIns="43547" rIns="87094" bIns="43547">
            <a:spAutoFit/>
          </a:bodyPr>
          <a:lstStyle/>
          <a:p>
            <a:pPr algn="just" hangingPunct="0"/>
            <a:r>
              <a:rPr lang="en-US" sz="1000" dirty="0" smtClean="0">
                <a:solidFill>
                  <a:prstClr val="black"/>
                </a:solidFill>
                <a:latin typeface="Arial"/>
              </a:rPr>
              <a:t>The </a:t>
            </a:r>
            <a:r>
              <a:rPr lang="en-US" sz="1000" dirty="0">
                <a:solidFill>
                  <a:prstClr val="black"/>
                </a:solidFill>
                <a:latin typeface="Arial"/>
              </a:rPr>
              <a:t>views and opinions expressed in this </a:t>
            </a:r>
            <a:r>
              <a:rPr lang="en-US" sz="1000" dirty="0" smtClean="0">
                <a:solidFill>
                  <a:prstClr val="black"/>
                </a:solidFill>
                <a:latin typeface="Arial"/>
              </a:rPr>
              <a:t>presentation </a:t>
            </a:r>
            <a:r>
              <a:rPr lang="en-US" sz="1000" dirty="0">
                <a:solidFill>
                  <a:prstClr val="black"/>
                </a:solidFill>
                <a:latin typeface="Arial"/>
              </a:rPr>
              <a:t>are solely those of the author and do not necessarily reflect the views and opinions of Goldman Sachs.  The information herein is provided solely to educate on a variety of topics, including wealth planning, tax considerations, executive compensation, and estate, gift and philanthropic planning. While this material is based on information believed to be reliable, no warranty is given as to its accuracy or completeness and it should not be relied upon as such. Information and opinions provided herein are as of the date of this material only and are subject to change without notice. Tax results may differ depending on a client’s individual positions, elections or other circumstances. This material is based on the assumptions stated herein. In the event any of the assumptions used do not prove to be true, results are likely to vary substantially from the examples shown herein. The examples and assumed growth rate(s) stated herein are provided for illustrative purposes only; they do not represent a guarantee that these amounts can be achieved and no representation is being made that any client will or is likely to achieve the results shown. Assumed growth rates are subject to high levels of uncertainty and do not represent actual trading and, thus, may not reflect material economic and market factors that may have an impact on actual performance. Goldman Sachs has no obligation to provide updates to these rates. Goldman Sachs does not provide accounting, tax or legal advice to its clients and all investors are strongly urged to consult with their own advisors before implementing any structure, investment plan or strategy. Notwithstanding anything in this document to the contrary, and except as required to enable compliance with applicable securities law, you may disclose to any person the US federal and state income tax treatment and tax structure of the transaction and all materials of any kind (including tax opinions and other tax analyses) that are provided to you relating to such tax treatment and tax structure, without Goldman Sachs imposing any limitation of any kind. Information related to amounts and rates set forth under U.S. tax laws are drawn from current public sources, including the Internal Revenue Code of 1986, as amended, as well as regulations and other public pronouncements of the U.S. Treasury Department and Internal Revenue Service. Such information may be subject to change without notice. In some cases, rates may be estimated and may vary based on your particular circumstances. </a:t>
            </a:r>
            <a:endParaRPr lang="en-US" sz="1000" dirty="0" smtClean="0">
              <a:solidFill>
                <a:prstClr val="black"/>
              </a:solidFill>
              <a:latin typeface="Arial"/>
            </a:endParaRPr>
          </a:p>
          <a:p>
            <a:pPr algn="just" hangingPunct="0"/>
            <a:endParaRPr lang="en-US" sz="1000" dirty="0" smtClean="0">
              <a:solidFill>
                <a:prstClr val="black"/>
              </a:solidFill>
              <a:latin typeface="Arial"/>
            </a:endParaRPr>
          </a:p>
          <a:p>
            <a:pPr algn="just" hangingPunct="0"/>
            <a:r>
              <a:rPr lang="en-US" sz="1000" dirty="0" smtClean="0">
                <a:solidFill>
                  <a:prstClr val="black"/>
                </a:solidFill>
                <a:latin typeface="Arial"/>
              </a:rPr>
              <a:t>GSFO </a:t>
            </a:r>
            <a:r>
              <a:rPr lang="en-US" sz="1000" dirty="0">
                <a:solidFill>
                  <a:prstClr val="black"/>
                </a:solidFill>
                <a:latin typeface="Arial"/>
              </a:rPr>
              <a:t>services offered through Goldman, Sachs &amp; Co. Member FINRA/SIPC. © </a:t>
            </a:r>
            <a:r>
              <a:rPr lang="en-US" sz="1000" dirty="0" smtClean="0">
                <a:solidFill>
                  <a:prstClr val="black"/>
                </a:solidFill>
                <a:latin typeface="Arial"/>
              </a:rPr>
              <a:t>2022 </a:t>
            </a:r>
            <a:r>
              <a:rPr lang="en-US" sz="1000" dirty="0">
                <a:solidFill>
                  <a:prstClr val="black"/>
                </a:solidFill>
                <a:latin typeface="Arial"/>
              </a:rPr>
              <a:t>Goldman Sachs. All rights reserved.</a:t>
            </a:r>
          </a:p>
          <a:p>
            <a:pPr algn="just" defTabSz="865188">
              <a:lnSpc>
                <a:spcPct val="95000"/>
              </a:lnSpc>
              <a:defRPr/>
            </a:pPr>
            <a:endParaRPr lang="en-US" sz="1000" dirty="0">
              <a:solidFill>
                <a:srgbClr val="FF0000"/>
              </a:solidFill>
              <a:latin typeface="Arial"/>
            </a:endParaRPr>
          </a:p>
        </p:txBody>
      </p:sp>
    </p:spTree>
    <p:extLst>
      <p:ext uri="{BB962C8B-B14F-4D97-AF65-F5344CB8AC3E}">
        <p14:creationId xmlns:p14="http://schemas.microsoft.com/office/powerpoint/2010/main" val="931510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11244" y="6665464"/>
            <a:ext cx="284798" cy="268736"/>
          </a:xfrm>
        </p:spPr>
        <p:txBody>
          <a:bodyPr/>
          <a:lstStyle/>
          <a:p>
            <a:fld id="{56C86053-8E1D-45DC-97EA-8DA88A041A52}" type="slidenum">
              <a:rPr lang="en-US" smtClean="0"/>
              <a:pPr/>
              <a:t>4</a:t>
            </a:fld>
            <a:endParaRPr lang="en-US" dirty="0"/>
          </a:p>
        </p:txBody>
      </p:sp>
      <p:sp>
        <p:nvSpPr>
          <p:cNvPr id="4" name="Content Placeholder 3"/>
          <p:cNvSpPr>
            <a:spLocks noGrp="1"/>
          </p:cNvSpPr>
          <p:nvPr>
            <p:ph sz="quarter" idx="18"/>
          </p:nvPr>
        </p:nvSpPr>
        <p:spPr>
          <a:xfrm>
            <a:off x="177800" y="1447800"/>
            <a:ext cx="8783638" cy="5029199"/>
          </a:xfrm>
        </p:spPr>
        <p:txBody>
          <a:bodyPr/>
          <a:lstStyle/>
          <a:p>
            <a:r>
              <a:rPr lang="en-US" dirty="0" smtClean="0"/>
              <a:t>Spousal Grantor Trusts</a:t>
            </a:r>
          </a:p>
          <a:p>
            <a:pPr lvl="1"/>
            <a:r>
              <a:rPr lang="en-US" dirty="0" smtClean="0"/>
              <a:t>A </a:t>
            </a:r>
            <a:r>
              <a:rPr lang="en-US" dirty="0"/>
              <a:t>spousal grantor trust is a trust in which the deemed income tax owner is the spouse of the </a:t>
            </a:r>
            <a:r>
              <a:rPr lang="en-US" dirty="0" smtClean="0"/>
              <a:t>beneficiary</a:t>
            </a:r>
            <a:endParaRPr lang="en-US" dirty="0" smtClean="0"/>
          </a:p>
          <a:p>
            <a:pPr lvl="1"/>
            <a:r>
              <a:rPr lang="en-US" dirty="0" smtClean="0"/>
              <a:t>A </a:t>
            </a:r>
            <a:r>
              <a:rPr lang="en-US" dirty="0"/>
              <a:t>transaction between the </a:t>
            </a:r>
            <a:r>
              <a:rPr lang="en-US" dirty="0" smtClean="0"/>
              <a:t>spouse beneficiary </a:t>
            </a:r>
            <a:r>
              <a:rPr lang="en-US" dirty="0"/>
              <a:t>of the spousal grantor trust and the spousal grantor trust is treated as a transaction between the </a:t>
            </a:r>
            <a:r>
              <a:rPr lang="en-US" dirty="0" smtClean="0"/>
              <a:t>spouse beneficiary </a:t>
            </a:r>
            <a:r>
              <a:rPr lang="en-US" dirty="0"/>
              <a:t>and his or her </a:t>
            </a:r>
            <a:r>
              <a:rPr lang="en-US" dirty="0" smtClean="0"/>
              <a:t>spouse</a:t>
            </a:r>
            <a:endParaRPr lang="en-US" dirty="0" smtClean="0"/>
          </a:p>
          <a:p>
            <a:pPr lvl="1"/>
            <a:r>
              <a:rPr lang="en-US" dirty="0" smtClean="0"/>
              <a:t>A </a:t>
            </a:r>
            <a:r>
              <a:rPr lang="en-US" dirty="0"/>
              <a:t>transfer between spouses is treated as a non‑recognition event for income tax </a:t>
            </a:r>
            <a:r>
              <a:rPr lang="en-US" dirty="0" smtClean="0"/>
              <a:t>purposes</a:t>
            </a:r>
            <a:endParaRPr lang="en-US" dirty="0" smtClean="0"/>
          </a:p>
          <a:p>
            <a:pPr lvl="1"/>
            <a:r>
              <a:rPr lang="en-US" dirty="0" smtClean="0"/>
              <a:t>The </a:t>
            </a:r>
            <a:r>
              <a:rPr lang="en-US" dirty="0"/>
              <a:t>beneficiary spouse could sell assets to the spousal grantor trust without any capital gains </a:t>
            </a:r>
            <a:r>
              <a:rPr lang="en-US" dirty="0" smtClean="0"/>
              <a:t>consequences</a:t>
            </a:r>
            <a:endParaRPr lang="en-US" dirty="0" smtClean="0"/>
          </a:p>
          <a:p>
            <a:pPr lvl="1"/>
            <a:r>
              <a:rPr lang="en-US" dirty="0" smtClean="0"/>
              <a:t>Any </a:t>
            </a:r>
            <a:r>
              <a:rPr lang="en-US" dirty="0"/>
              <a:t>assets the beneficiary spouse sells for adequate and full consideration will not be included in the spousal beneficiary’s </a:t>
            </a:r>
            <a:r>
              <a:rPr lang="en-US" dirty="0" smtClean="0"/>
              <a:t>estate</a:t>
            </a:r>
            <a:endParaRPr lang="en-US" dirty="0" smtClean="0"/>
          </a:p>
          <a:p>
            <a:pPr lvl="1"/>
            <a:endParaRPr lang="en-US" dirty="0" smtClean="0"/>
          </a:p>
        </p:txBody>
      </p:sp>
      <p:sp>
        <p:nvSpPr>
          <p:cNvPr id="6" name="Title 1"/>
          <p:cNvSpPr>
            <a:spLocks noGrp="1"/>
          </p:cNvSpPr>
          <p:nvPr>
            <p:ph type="title"/>
          </p:nvPr>
        </p:nvSpPr>
        <p:spPr>
          <a:xfrm>
            <a:off x="163278" y="21020"/>
            <a:ext cx="7108468" cy="715619"/>
          </a:xfrm>
        </p:spPr>
        <p:txBody>
          <a:bodyPr/>
          <a:lstStyle/>
          <a:p>
            <a:r>
              <a:rPr lang="en-US" dirty="0" smtClean="0"/>
              <a:t>Brief Introduction of Non-Grantor Trusts, Grantor Trusts, Spousal Grantor Trusts, and Trusts Deemed Owned for Income Tax Purposes By the Beneficiary </a:t>
            </a:r>
            <a:r>
              <a:rPr lang="en-US" sz="1400" dirty="0" smtClean="0"/>
              <a:t>(Continued)</a:t>
            </a:r>
            <a:endParaRPr lang="en-US" dirty="0"/>
          </a:p>
        </p:txBody>
      </p:sp>
    </p:spTree>
    <p:extLst>
      <p:ext uri="{BB962C8B-B14F-4D97-AF65-F5344CB8AC3E}">
        <p14:creationId xmlns:p14="http://schemas.microsoft.com/office/powerpoint/2010/main" val="328145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11244" y="6665464"/>
            <a:ext cx="284798" cy="268736"/>
          </a:xfrm>
        </p:spPr>
        <p:txBody>
          <a:bodyPr/>
          <a:lstStyle/>
          <a:p>
            <a:fld id="{56C86053-8E1D-45DC-97EA-8DA88A041A52}" type="slidenum">
              <a:rPr lang="en-US" smtClean="0"/>
              <a:pPr/>
              <a:t>5</a:t>
            </a:fld>
            <a:endParaRPr lang="en-US" dirty="0"/>
          </a:p>
        </p:txBody>
      </p:sp>
      <p:sp>
        <p:nvSpPr>
          <p:cNvPr id="4" name="Content Placeholder 3"/>
          <p:cNvSpPr>
            <a:spLocks noGrp="1"/>
          </p:cNvSpPr>
          <p:nvPr>
            <p:ph sz="quarter" idx="18"/>
          </p:nvPr>
        </p:nvSpPr>
        <p:spPr>
          <a:xfrm>
            <a:off x="177800" y="1371600"/>
            <a:ext cx="8783638" cy="5029199"/>
          </a:xfrm>
        </p:spPr>
        <p:txBody>
          <a:bodyPr/>
          <a:lstStyle/>
          <a:p>
            <a:pPr>
              <a:spcBef>
                <a:spcPts val="500"/>
              </a:spcBef>
              <a:spcAft>
                <a:spcPts val="500"/>
              </a:spcAft>
            </a:pPr>
            <a:r>
              <a:rPr lang="en-US" sz="1400" dirty="0" smtClean="0"/>
              <a:t>Beneficiary deemed owner trusts</a:t>
            </a:r>
          </a:p>
          <a:p>
            <a:pPr lvl="1">
              <a:spcBef>
                <a:spcPts val="500"/>
              </a:spcBef>
              <a:spcAft>
                <a:spcPts val="500"/>
              </a:spcAft>
            </a:pPr>
            <a:r>
              <a:rPr lang="en-US" sz="1200" dirty="0" smtClean="0"/>
              <a:t>Beneficiary deemed owner </a:t>
            </a:r>
            <a:r>
              <a:rPr lang="en-US" sz="1200" dirty="0"/>
              <a:t>trusts are trusts in which the deemed owner of the trust assets for income tax purposes is the beneficiary of the trust because IRC Section 678 </a:t>
            </a:r>
            <a:r>
              <a:rPr lang="en-US" sz="1200" dirty="0" smtClean="0"/>
              <a:t>applies.</a:t>
            </a:r>
          </a:p>
          <a:p>
            <a:pPr lvl="1">
              <a:spcBef>
                <a:spcPts val="500"/>
              </a:spcBef>
              <a:spcAft>
                <a:spcPts val="500"/>
              </a:spcAft>
            </a:pPr>
            <a:r>
              <a:rPr lang="en-US" sz="1200" dirty="0" smtClean="0"/>
              <a:t>There </a:t>
            </a:r>
            <a:r>
              <a:rPr lang="en-US" sz="1200" dirty="0"/>
              <a:t>are three methods where IRC Section 678 can apply to a </a:t>
            </a:r>
            <a:r>
              <a:rPr lang="en-US" sz="1200" dirty="0" smtClean="0"/>
              <a:t>trust.</a:t>
            </a:r>
          </a:p>
          <a:p>
            <a:pPr lvl="1">
              <a:spcBef>
                <a:spcPts val="500"/>
              </a:spcBef>
              <a:spcAft>
                <a:spcPts val="500"/>
              </a:spcAft>
            </a:pPr>
            <a:r>
              <a:rPr lang="en-US" sz="1200" dirty="0" smtClean="0"/>
              <a:t>In </a:t>
            </a:r>
            <a:r>
              <a:rPr lang="en-US" sz="1200" dirty="0"/>
              <a:t>each of these methods the trust cannot have provisions that would make the trust a grantor trust</a:t>
            </a:r>
            <a:r>
              <a:rPr lang="en-US" sz="1200" dirty="0" smtClean="0"/>
              <a:t>.</a:t>
            </a:r>
            <a:endParaRPr lang="en-US" sz="1200" dirty="0"/>
          </a:p>
          <a:p>
            <a:pPr lvl="0">
              <a:spcBef>
                <a:spcPts val="500"/>
              </a:spcBef>
              <a:spcAft>
                <a:spcPts val="500"/>
              </a:spcAft>
            </a:pPr>
            <a:r>
              <a:rPr lang="en-US" sz="1400" dirty="0">
                <a:solidFill>
                  <a:prstClr val="black"/>
                </a:solidFill>
              </a:rPr>
              <a:t>IRC Section 678(a)(1) application. </a:t>
            </a:r>
          </a:p>
          <a:p>
            <a:pPr lvl="1">
              <a:spcBef>
                <a:spcPts val="500"/>
              </a:spcBef>
              <a:spcAft>
                <a:spcPts val="500"/>
              </a:spcAft>
            </a:pPr>
            <a:r>
              <a:rPr lang="en-US" sz="1200" dirty="0">
                <a:solidFill>
                  <a:prstClr val="black"/>
                </a:solidFill>
              </a:rPr>
              <a:t>A beneficiary is the deemed income tax owner of any portion of a trust in which the beneficiary has a power “exercisable solely by himself to vest corpus </a:t>
            </a:r>
            <a:r>
              <a:rPr lang="en-US" sz="1200" u="sng" dirty="0">
                <a:solidFill>
                  <a:prstClr val="black"/>
                </a:solidFill>
              </a:rPr>
              <a:t>or</a:t>
            </a:r>
            <a:r>
              <a:rPr lang="en-US" sz="1200" dirty="0">
                <a:solidFill>
                  <a:prstClr val="black"/>
                </a:solidFill>
              </a:rPr>
              <a:t> income of that portion in himself, herself or itself.”</a:t>
            </a:r>
          </a:p>
          <a:p>
            <a:pPr lvl="1">
              <a:spcBef>
                <a:spcPts val="500"/>
              </a:spcBef>
              <a:spcAft>
                <a:spcPts val="500"/>
              </a:spcAft>
            </a:pPr>
            <a:r>
              <a:rPr lang="en-US" sz="1200" dirty="0">
                <a:solidFill>
                  <a:prstClr val="black"/>
                </a:solidFill>
              </a:rPr>
              <a:t>For purposes of this lecture, these trusts will be referred to as “beneficiary </a:t>
            </a:r>
            <a:r>
              <a:rPr lang="en-US" sz="1200" dirty="0" smtClean="0">
                <a:solidFill>
                  <a:prstClr val="black"/>
                </a:solidFill>
              </a:rPr>
              <a:t>deemed owned </a:t>
            </a:r>
            <a:r>
              <a:rPr lang="en-US" sz="1200" dirty="0">
                <a:solidFill>
                  <a:prstClr val="black"/>
                </a:solidFill>
              </a:rPr>
              <a:t>trusts” or “BDOTs.”</a:t>
            </a:r>
          </a:p>
          <a:p>
            <a:pPr>
              <a:spcBef>
                <a:spcPts val="500"/>
              </a:spcBef>
              <a:spcAft>
                <a:spcPts val="500"/>
              </a:spcAft>
            </a:pPr>
            <a:r>
              <a:rPr lang="en-US" sz="1400" dirty="0" smtClean="0"/>
              <a:t>IRC </a:t>
            </a:r>
            <a:r>
              <a:rPr lang="en-US" sz="1400" dirty="0"/>
              <a:t>Section 678(a)(2) </a:t>
            </a:r>
            <a:r>
              <a:rPr lang="en-US" sz="1400" dirty="0" smtClean="0"/>
              <a:t>application</a:t>
            </a:r>
            <a:endParaRPr lang="en-US" sz="1400" dirty="0"/>
          </a:p>
          <a:p>
            <a:pPr lvl="1">
              <a:spcBef>
                <a:spcPts val="500"/>
              </a:spcBef>
              <a:spcAft>
                <a:spcPts val="500"/>
              </a:spcAft>
            </a:pPr>
            <a:r>
              <a:rPr lang="en-US" sz="1200" dirty="0"/>
              <a:t>A beneficiary is the deemed income tax owner of any portion of a trust in which that person has “previously partially released or otherwise modified” an IRC Section 678(a)(1) vesting power and retains control that would cause the grantor to be treated as the trust owner.  For purposes of this paper, these trusts will be referred to as “beneficiary defective inheritor’s trusts” or “</a:t>
            </a:r>
            <a:r>
              <a:rPr lang="en-US" sz="1200" dirty="0" smtClean="0"/>
              <a:t>BDITs”</a:t>
            </a:r>
            <a:endParaRPr lang="en-US" sz="1200" dirty="0"/>
          </a:p>
          <a:p>
            <a:pPr>
              <a:spcBef>
                <a:spcPts val="500"/>
              </a:spcBef>
              <a:spcAft>
                <a:spcPts val="500"/>
              </a:spcAft>
            </a:pPr>
            <a:r>
              <a:rPr lang="en-US" sz="1400" dirty="0" smtClean="0"/>
              <a:t>IRC </a:t>
            </a:r>
            <a:r>
              <a:rPr lang="en-US" sz="1400" dirty="0"/>
              <a:t>Section 678 application because of operation of IRC Section 1361(d)(3</a:t>
            </a:r>
            <a:r>
              <a:rPr lang="en-US" sz="1400" dirty="0" smtClean="0"/>
              <a:t>)</a:t>
            </a:r>
            <a:endParaRPr lang="en-US" sz="1400" dirty="0"/>
          </a:p>
          <a:p>
            <a:pPr lvl="1">
              <a:spcBef>
                <a:spcPts val="500"/>
              </a:spcBef>
              <a:spcAft>
                <a:spcPts val="500"/>
              </a:spcAft>
            </a:pPr>
            <a:r>
              <a:rPr lang="en-US" sz="1200" dirty="0"/>
              <a:t>With respect to stock of a subchapter S corporation owned by a trust, if the requirements of IRC Section 1361(d)(3) are met, the income beneficiary of a trust that holds subchapter S stock will be considered the deemed income tax owner of that subchapter S stock.  Such a trust will be referred to as a qualified subchapter S trust or a “</a:t>
            </a:r>
            <a:r>
              <a:rPr lang="en-US" sz="1200" dirty="0" smtClean="0"/>
              <a:t>QSST”</a:t>
            </a:r>
            <a:endParaRPr lang="en-US" sz="1200" dirty="0"/>
          </a:p>
          <a:p>
            <a:pPr lvl="1">
              <a:spcBef>
                <a:spcPts val="500"/>
              </a:spcBef>
              <a:spcAft>
                <a:spcPts val="500"/>
              </a:spcAft>
            </a:pPr>
            <a:endParaRPr lang="en-US" dirty="0" smtClean="0"/>
          </a:p>
        </p:txBody>
      </p:sp>
      <p:sp>
        <p:nvSpPr>
          <p:cNvPr id="6" name="Title 1"/>
          <p:cNvSpPr>
            <a:spLocks noGrp="1"/>
          </p:cNvSpPr>
          <p:nvPr>
            <p:ph type="title"/>
          </p:nvPr>
        </p:nvSpPr>
        <p:spPr>
          <a:xfrm>
            <a:off x="163278" y="21020"/>
            <a:ext cx="7108468" cy="715619"/>
          </a:xfrm>
        </p:spPr>
        <p:txBody>
          <a:bodyPr/>
          <a:lstStyle/>
          <a:p>
            <a:r>
              <a:rPr lang="en-US" dirty="0" smtClean="0"/>
              <a:t>Brief Introduction of Non-Grantor Trusts, Grantor Trusts, Spousal Grantor Trusts, and Trusts Deemed Owned for Income Tax Purposes By the Beneficiary </a:t>
            </a:r>
            <a:r>
              <a:rPr lang="en-US" sz="1400" dirty="0" smtClean="0"/>
              <a:t>(Continued)</a:t>
            </a:r>
            <a:endParaRPr lang="en-US" dirty="0"/>
          </a:p>
        </p:txBody>
      </p:sp>
    </p:spTree>
    <p:extLst>
      <p:ext uri="{BB962C8B-B14F-4D97-AF65-F5344CB8AC3E}">
        <p14:creationId xmlns:p14="http://schemas.microsoft.com/office/powerpoint/2010/main" val="243156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8" y="251710"/>
            <a:ext cx="7532922" cy="478915"/>
          </a:xfrm>
        </p:spPr>
        <p:txBody>
          <a:bodyPr/>
          <a:lstStyle/>
          <a:p>
            <a:r>
              <a:rPr lang="en-US" sz="1800" dirty="0" smtClean="0"/>
              <a:t>Advantages and Considerations of a Non-Grantor Trust</a:t>
            </a:r>
            <a:br>
              <a:rPr lang="en-US" sz="1800" dirty="0" smtClean="0"/>
            </a:br>
            <a:r>
              <a:rPr lang="en-US" dirty="0" smtClean="0"/>
              <a:t>(Pages 6-31 of the Paper)</a:t>
            </a:r>
            <a:endParaRPr lang="en-US" dirty="0"/>
          </a:p>
        </p:txBody>
      </p:sp>
      <p:sp>
        <p:nvSpPr>
          <p:cNvPr id="3" name="Slide Number Placeholder 2"/>
          <p:cNvSpPr>
            <a:spLocks noGrp="1"/>
          </p:cNvSpPr>
          <p:nvPr>
            <p:ph type="sldNum" sz="quarter" idx="12"/>
          </p:nvPr>
        </p:nvSpPr>
        <p:spPr>
          <a:xfrm>
            <a:off x="8711244" y="6665464"/>
            <a:ext cx="284798" cy="268736"/>
          </a:xfrm>
        </p:spPr>
        <p:txBody>
          <a:bodyPr/>
          <a:lstStyle/>
          <a:p>
            <a:fld id="{56C86053-8E1D-45DC-97EA-8DA88A041A52}" type="slidenum">
              <a:rPr lang="en-US" smtClean="0"/>
              <a:pPr/>
              <a:t>6</a:t>
            </a:fld>
            <a:endParaRPr lang="en-US" dirty="0"/>
          </a:p>
        </p:txBody>
      </p:sp>
      <p:sp>
        <p:nvSpPr>
          <p:cNvPr id="4" name="Content Placeholder 3"/>
          <p:cNvSpPr>
            <a:spLocks noGrp="1"/>
          </p:cNvSpPr>
          <p:nvPr>
            <p:ph sz="quarter" idx="18"/>
          </p:nvPr>
        </p:nvSpPr>
        <p:spPr>
          <a:xfrm>
            <a:off x="177800" y="1341720"/>
            <a:ext cx="8783638" cy="5029199"/>
          </a:xfrm>
        </p:spPr>
        <p:txBody>
          <a:bodyPr/>
          <a:lstStyle/>
          <a:p>
            <a:pPr>
              <a:spcBef>
                <a:spcPts val="400"/>
              </a:spcBef>
              <a:spcAft>
                <a:spcPts val="400"/>
              </a:spcAft>
            </a:pPr>
            <a:r>
              <a:rPr lang="en-US" dirty="0" smtClean="0"/>
              <a:t>Advantages of a non-grantor trust</a:t>
            </a:r>
          </a:p>
          <a:p>
            <a:pPr lvl="1">
              <a:spcBef>
                <a:spcPts val="400"/>
              </a:spcBef>
              <a:spcAft>
                <a:spcPts val="400"/>
              </a:spcAft>
            </a:pPr>
            <a:r>
              <a:rPr lang="en-US" dirty="0" smtClean="0"/>
              <a:t>Can save state income taxes if located in a state that has low or no state income taxes</a:t>
            </a:r>
          </a:p>
          <a:p>
            <a:pPr lvl="2">
              <a:spcBef>
                <a:spcPts val="400"/>
              </a:spcBef>
              <a:spcAft>
                <a:spcPts val="400"/>
              </a:spcAft>
            </a:pPr>
            <a:r>
              <a:rPr lang="en-US" dirty="0" smtClean="0"/>
              <a:t>Beneficiaries </a:t>
            </a:r>
            <a:r>
              <a:rPr lang="en-US" dirty="0" smtClean="0"/>
              <a:t>of a trust located in a low or no state income tax state, who </a:t>
            </a:r>
            <a:r>
              <a:rPr lang="en-US" dirty="0" smtClean="0"/>
              <a:t>live in </a:t>
            </a:r>
            <a:r>
              <a:rPr lang="en-US" dirty="0" smtClean="0"/>
              <a:t>a high </a:t>
            </a:r>
            <a:r>
              <a:rPr lang="en-US" dirty="0" smtClean="0"/>
              <a:t>state income </a:t>
            </a:r>
            <a:r>
              <a:rPr lang="en-US" dirty="0" smtClean="0"/>
              <a:t>state, </a:t>
            </a:r>
            <a:r>
              <a:rPr lang="en-US" dirty="0" smtClean="0"/>
              <a:t>can benefit</a:t>
            </a:r>
          </a:p>
          <a:p>
            <a:pPr lvl="3">
              <a:spcBef>
                <a:spcPts val="400"/>
              </a:spcBef>
              <a:spcAft>
                <a:spcPts val="400"/>
              </a:spcAft>
            </a:pPr>
            <a:r>
              <a:rPr lang="en-US" dirty="0" smtClean="0"/>
              <a:t>Free use of residence</a:t>
            </a:r>
          </a:p>
          <a:p>
            <a:pPr lvl="3">
              <a:spcBef>
                <a:spcPts val="400"/>
              </a:spcBef>
              <a:spcAft>
                <a:spcPts val="400"/>
              </a:spcAft>
            </a:pPr>
            <a:r>
              <a:rPr lang="en-US" dirty="0" smtClean="0"/>
              <a:t>Trustee could make loans with very favorable terms</a:t>
            </a:r>
          </a:p>
          <a:p>
            <a:pPr lvl="3">
              <a:spcBef>
                <a:spcPts val="400"/>
              </a:spcBef>
              <a:spcAft>
                <a:spcPts val="400"/>
              </a:spcAft>
            </a:pPr>
            <a:r>
              <a:rPr lang="en-US" dirty="0" smtClean="0"/>
              <a:t>Trustee could use the IRC Section 643(e)(3) technique when distributing assets in kind to beneficiaries and the beneficiaries could sell those assets without paying a capital gains tax</a:t>
            </a:r>
          </a:p>
          <a:p>
            <a:pPr lvl="3">
              <a:spcBef>
                <a:spcPts val="400"/>
              </a:spcBef>
              <a:spcAft>
                <a:spcPts val="400"/>
              </a:spcAft>
            </a:pPr>
            <a:r>
              <a:rPr lang="en-US" dirty="0" smtClean="0"/>
              <a:t>Distributions in a low or no state income state could be trapped </a:t>
            </a:r>
            <a:r>
              <a:rPr lang="en-US" dirty="0" smtClean="0"/>
              <a:t>by making </a:t>
            </a:r>
            <a:r>
              <a:rPr lang="en-US" dirty="0" smtClean="0"/>
              <a:t>distributions to another trust in the low or no state income trust before it is distributed to a beneficiary who lives in a high tax state in the next year</a:t>
            </a:r>
          </a:p>
          <a:p>
            <a:pPr lvl="3">
              <a:spcBef>
                <a:spcPts val="400"/>
              </a:spcBef>
              <a:spcAft>
                <a:spcPts val="400"/>
              </a:spcAft>
            </a:pPr>
            <a:r>
              <a:rPr lang="en-US" dirty="0" smtClean="0"/>
              <a:t>Distributions from an ESBT that is located in a low or no state income state that owns a subchapter S corporation, that is also located in a low or no state income state, are not taxed to the beneficiaries of the ESBT</a:t>
            </a:r>
          </a:p>
          <a:p>
            <a:pPr lvl="2">
              <a:spcBef>
                <a:spcPts val="400"/>
              </a:spcBef>
              <a:spcAft>
                <a:spcPts val="400"/>
              </a:spcAft>
            </a:pPr>
            <a:r>
              <a:rPr lang="en-US" dirty="0" smtClean="0"/>
              <a:t>Non-grantor trusts can be used to lower some federal income taxes</a:t>
            </a:r>
          </a:p>
          <a:p>
            <a:pPr lvl="3">
              <a:spcBef>
                <a:spcPts val="400"/>
              </a:spcBef>
              <a:spcAft>
                <a:spcPts val="400"/>
              </a:spcAft>
            </a:pPr>
            <a:r>
              <a:rPr lang="en-US" dirty="0" smtClean="0"/>
              <a:t>Subject to IRC Section 643(f), non-grantor trusts may have the ability to increase IRC Section 199A deduction thresholds for pass through businesses</a:t>
            </a:r>
          </a:p>
          <a:p>
            <a:pPr lvl="3">
              <a:spcBef>
                <a:spcPts val="400"/>
              </a:spcBef>
              <a:spcAft>
                <a:spcPts val="400"/>
              </a:spcAft>
            </a:pPr>
            <a:r>
              <a:rPr lang="en-US" dirty="0" smtClean="0"/>
              <a:t>Subject to IRC Section 643(f), non-grantor trusts have the ability to mitigate the SALT limitation for income tax years 2022 to 2025</a:t>
            </a:r>
          </a:p>
          <a:p>
            <a:pPr lvl="3">
              <a:spcBef>
                <a:spcPts val="400"/>
              </a:spcBef>
              <a:spcAft>
                <a:spcPts val="400"/>
              </a:spcAft>
            </a:pPr>
            <a:r>
              <a:rPr lang="en-US" dirty="0" smtClean="0"/>
              <a:t>Subject to IRC Section 643(f), non-grantor trusts could expand the sale of qualified small business stock (QSBS) from capital gains treatment</a:t>
            </a:r>
          </a:p>
          <a:p>
            <a:pPr lvl="2">
              <a:spcBef>
                <a:spcPts val="400"/>
              </a:spcBef>
              <a:spcAft>
                <a:spcPts val="400"/>
              </a:spcAft>
            </a:pPr>
            <a:r>
              <a:rPr lang="en-US" dirty="0" smtClean="0"/>
              <a:t>Non-grantor trusts can save transfer taxes</a:t>
            </a:r>
          </a:p>
          <a:p>
            <a:pPr lvl="2"/>
            <a:endParaRPr lang="en-US" dirty="0" smtClean="0"/>
          </a:p>
        </p:txBody>
      </p:sp>
    </p:spTree>
    <p:extLst>
      <p:ext uri="{BB962C8B-B14F-4D97-AF65-F5344CB8AC3E}">
        <p14:creationId xmlns:p14="http://schemas.microsoft.com/office/powerpoint/2010/main" val="999401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11244" y="6665464"/>
            <a:ext cx="284798" cy="268736"/>
          </a:xfrm>
        </p:spPr>
        <p:txBody>
          <a:bodyPr/>
          <a:lstStyle/>
          <a:p>
            <a:fld id="{56C86053-8E1D-45DC-97EA-8DA88A041A52}" type="slidenum">
              <a:rPr lang="en-US" smtClean="0"/>
              <a:pPr/>
              <a:t>7</a:t>
            </a:fld>
            <a:endParaRPr lang="en-US" dirty="0"/>
          </a:p>
        </p:txBody>
      </p:sp>
      <p:sp>
        <p:nvSpPr>
          <p:cNvPr id="4" name="Content Placeholder 3"/>
          <p:cNvSpPr>
            <a:spLocks noGrp="1"/>
          </p:cNvSpPr>
          <p:nvPr>
            <p:ph sz="quarter" idx="18"/>
          </p:nvPr>
        </p:nvSpPr>
        <p:spPr>
          <a:xfrm>
            <a:off x="177800" y="1340232"/>
            <a:ext cx="8783638" cy="2514599"/>
          </a:xfrm>
        </p:spPr>
        <p:txBody>
          <a:bodyPr/>
          <a:lstStyle/>
          <a:p>
            <a:pPr>
              <a:spcBef>
                <a:spcPts val="400"/>
              </a:spcBef>
              <a:spcAft>
                <a:spcPts val="400"/>
              </a:spcAft>
            </a:pPr>
            <a:r>
              <a:rPr lang="en-US" dirty="0" smtClean="0"/>
              <a:t>Considerations of a non-grantor trust</a:t>
            </a:r>
          </a:p>
          <a:p>
            <a:pPr lvl="1">
              <a:spcBef>
                <a:spcPts val="400"/>
              </a:spcBef>
              <a:spcAft>
                <a:spcPts val="400"/>
              </a:spcAft>
            </a:pPr>
            <a:r>
              <a:rPr lang="en-US" dirty="0" smtClean="0"/>
              <a:t>If </a:t>
            </a:r>
            <a:r>
              <a:rPr lang="en-US" dirty="0"/>
              <a:t>the transfer to the non-grantor trust is a complete gift, the transfer is subject to gifts taxes unless there is </a:t>
            </a:r>
            <a:r>
              <a:rPr lang="en-US" dirty="0" smtClean="0"/>
              <a:t>(i) an </a:t>
            </a:r>
            <a:r>
              <a:rPr lang="en-US" dirty="0"/>
              <a:t>available exemption equivalent to the transfer, or </a:t>
            </a:r>
            <a:r>
              <a:rPr lang="en-US" dirty="0" smtClean="0"/>
              <a:t>(ii) </a:t>
            </a:r>
            <a:r>
              <a:rPr lang="en-US" dirty="0"/>
              <a:t>if the transfer qualifies for the marital or </a:t>
            </a:r>
            <a:r>
              <a:rPr lang="en-US" dirty="0" smtClean="0"/>
              <a:t>charitable deduction </a:t>
            </a:r>
          </a:p>
          <a:p>
            <a:pPr lvl="1">
              <a:spcBef>
                <a:spcPts val="400"/>
              </a:spcBef>
              <a:spcAft>
                <a:spcPts val="400"/>
              </a:spcAft>
            </a:pPr>
            <a:r>
              <a:rPr lang="en-US" dirty="0" smtClean="0"/>
              <a:t>A non-grantor trust is subject to very high income taxes to the extent distributions are not made to the beneficiaries</a:t>
            </a:r>
          </a:p>
          <a:p>
            <a:pPr lvl="2">
              <a:spcBef>
                <a:spcPts val="400"/>
              </a:spcBef>
              <a:spcAft>
                <a:spcPts val="400"/>
              </a:spcAft>
            </a:pPr>
            <a:r>
              <a:rPr lang="en-US" dirty="0" smtClean="0"/>
              <a:t>The income tax could be mitigated with investment strategies</a:t>
            </a:r>
          </a:p>
          <a:p>
            <a:pPr lvl="3">
              <a:spcBef>
                <a:spcPts val="400"/>
              </a:spcBef>
              <a:spcAft>
                <a:spcPts val="400"/>
              </a:spcAft>
            </a:pPr>
            <a:r>
              <a:rPr lang="en-US" dirty="0" smtClean="0"/>
              <a:t>Invest in tax free bonds</a:t>
            </a:r>
          </a:p>
          <a:p>
            <a:pPr lvl="3">
              <a:spcBef>
                <a:spcPts val="400"/>
              </a:spcBef>
              <a:spcAft>
                <a:spcPts val="400"/>
              </a:spcAft>
            </a:pPr>
            <a:r>
              <a:rPr lang="en-US" dirty="0" smtClean="0"/>
              <a:t>Invest in low turnover index funds</a:t>
            </a:r>
          </a:p>
        </p:txBody>
      </p:sp>
      <p:pic>
        <p:nvPicPr>
          <p:cNvPr id="5" name="Picture 4"/>
          <p:cNvPicPr>
            <a:picLocks noChangeAspect="1"/>
          </p:cNvPicPr>
          <p:nvPr/>
        </p:nvPicPr>
        <p:blipFill>
          <a:blip r:embed="rId2"/>
          <a:stretch>
            <a:fillRect/>
          </a:stretch>
        </p:blipFill>
        <p:spPr>
          <a:xfrm>
            <a:off x="1922928" y="3910104"/>
            <a:ext cx="5294875" cy="2763747"/>
          </a:xfrm>
          <a:prstGeom prst="rect">
            <a:avLst/>
          </a:prstGeom>
        </p:spPr>
      </p:pic>
      <p:sp>
        <p:nvSpPr>
          <p:cNvPr id="7" name="Title 1"/>
          <p:cNvSpPr>
            <a:spLocks noGrp="1"/>
          </p:cNvSpPr>
          <p:nvPr>
            <p:ph type="title"/>
          </p:nvPr>
        </p:nvSpPr>
        <p:spPr/>
        <p:txBody>
          <a:bodyPr/>
          <a:lstStyle/>
          <a:p>
            <a:r>
              <a:rPr lang="en-US" sz="1800" dirty="0" smtClean="0"/>
              <a:t>Advantages and Considerations of a Non-Grantor Trust</a:t>
            </a:r>
            <a:br>
              <a:rPr lang="en-US" sz="1800" dirty="0" smtClean="0"/>
            </a:br>
            <a:r>
              <a:rPr lang="en-US" dirty="0" smtClean="0"/>
              <a:t>(Continued)</a:t>
            </a:r>
            <a:endParaRPr lang="en-US" dirty="0"/>
          </a:p>
        </p:txBody>
      </p:sp>
    </p:spTree>
    <p:extLst>
      <p:ext uri="{BB962C8B-B14F-4D97-AF65-F5344CB8AC3E}">
        <p14:creationId xmlns:p14="http://schemas.microsoft.com/office/powerpoint/2010/main" val="210648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11244" y="6665464"/>
            <a:ext cx="284798" cy="2687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C86053-8E1D-45DC-97EA-8DA88A041A52}" type="slidenum">
              <a:rPr kumimoji="0" lang="en-US" sz="10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 name="Content Placeholder 3"/>
          <p:cNvSpPr>
            <a:spLocks noGrp="1"/>
          </p:cNvSpPr>
          <p:nvPr>
            <p:ph sz="quarter" idx="18"/>
          </p:nvPr>
        </p:nvSpPr>
        <p:spPr>
          <a:xfrm>
            <a:off x="177800" y="1447801"/>
            <a:ext cx="8783638" cy="2286000"/>
          </a:xfrm>
        </p:spPr>
        <p:txBody>
          <a:bodyPr/>
          <a:lstStyle/>
          <a:p>
            <a:pPr lvl="2"/>
            <a:r>
              <a:rPr lang="en-US" dirty="0" smtClean="0"/>
              <a:t>Invest in tax loss harvesting index like funds</a:t>
            </a:r>
          </a:p>
          <a:p>
            <a:pPr lvl="2"/>
            <a:r>
              <a:rPr lang="en-US" dirty="0" smtClean="0"/>
              <a:t>Invest in variable life insurance</a:t>
            </a:r>
          </a:p>
          <a:p>
            <a:pPr lvl="2"/>
            <a:r>
              <a:rPr lang="en-US" dirty="0" smtClean="0"/>
              <a:t>Invest in variable deferred annuity</a:t>
            </a:r>
          </a:p>
          <a:p>
            <a:pPr lvl="1"/>
            <a:r>
              <a:rPr lang="en-US" dirty="0" smtClean="0"/>
              <a:t>Mitigate income taxes by using a two class partnership to shift income from a high income tax state to a low income tax state</a:t>
            </a:r>
          </a:p>
          <a:p>
            <a:pPr lvl="1"/>
            <a:r>
              <a:rPr lang="en-US" dirty="0" smtClean="0"/>
              <a:t>Mitigate income taxes by using the drop down QSST strategy to tax the non-grantor trust at the beneficiary’s low individual income tax rate without making distributions on a net basis to the beneficiary</a:t>
            </a:r>
          </a:p>
          <a:p>
            <a:pPr lvl="1"/>
            <a:endParaRPr lang="en-US" dirty="0" smtClean="0"/>
          </a:p>
          <a:p>
            <a:endParaRPr lang="en-US" dirty="0" smtClean="0"/>
          </a:p>
        </p:txBody>
      </p:sp>
      <p:pic>
        <p:nvPicPr>
          <p:cNvPr id="5" name="Picture 4"/>
          <p:cNvPicPr>
            <a:picLocks noChangeAspect="1"/>
          </p:cNvPicPr>
          <p:nvPr/>
        </p:nvPicPr>
        <p:blipFill>
          <a:blip r:embed="rId2"/>
          <a:stretch>
            <a:fillRect/>
          </a:stretch>
        </p:blipFill>
        <p:spPr>
          <a:xfrm>
            <a:off x="2465649" y="3675639"/>
            <a:ext cx="4212701" cy="2877561"/>
          </a:xfrm>
          <a:prstGeom prst="rect">
            <a:avLst/>
          </a:prstGeom>
        </p:spPr>
      </p:pic>
      <p:sp>
        <p:nvSpPr>
          <p:cNvPr id="7" name="Title 1"/>
          <p:cNvSpPr>
            <a:spLocks noGrp="1"/>
          </p:cNvSpPr>
          <p:nvPr>
            <p:ph type="title"/>
          </p:nvPr>
        </p:nvSpPr>
        <p:spPr/>
        <p:txBody>
          <a:bodyPr/>
          <a:lstStyle/>
          <a:p>
            <a:r>
              <a:rPr lang="en-US" sz="1800" dirty="0" smtClean="0"/>
              <a:t>Advantages and Considerations of a Non-Grantor Trust</a:t>
            </a:r>
            <a:br>
              <a:rPr lang="en-US" sz="1800" dirty="0" smtClean="0"/>
            </a:br>
            <a:r>
              <a:rPr lang="en-US" dirty="0" smtClean="0"/>
              <a:t>(Continued)</a:t>
            </a:r>
            <a:endParaRPr lang="en-US" dirty="0"/>
          </a:p>
        </p:txBody>
      </p:sp>
    </p:spTree>
    <p:extLst>
      <p:ext uri="{BB962C8B-B14F-4D97-AF65-F5344CB8AC3E}">
        <p14:creationId xmlns:p14="http://schemas.microsoft.com/office/powerpoint/2010/main" val="3339780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GS Master">
  <a:themeElements>
    <a:clrScheme name="GSH-3">
      <a:dk1>
        <a:sysClr val="windowText" lastClr="000000"/>
      </a:dk1>
      <a:lt1>
        <a:sysClr val="window" lastClr="FFFFFF"/>
      </a:lt1>
      <a:dk2>
        <a:srgbClr val="00355F"/>
      </a:dk2>
      <a:lt2>
        <a:srgbClr val="FFFFFF"/>
      </a:lt2>
      <a:accent1>
        <a:srgbClr val="7399C6"/>
      </a:accent1>
      <a:accent2>
        <a:srgbClr val="4F6F19"/>
      </a:accent2>
      <a:accent3>
        <a:srgbClr val="CE6F19"/>
      </a:accent3>
      <a:accent4>
        <a:srgbClr val="B1B3B5"/>
      </a:accent4>
      <a:accent5>
        <a:srgbClr val="7A66AE"/>
      </a:accent5>
      <a:accent6>
        <a:srgbClr val="FFCC00"/>
      </a:accent6>
      <a:hlink>
        <a:srgbClr val="4C4C4D"/>
      </a:hlink>
      <a:folHlink>
        <a:srgbClr val="C6BDAE"/>
      </a:folHlink>
    </a:clrScheme>
    <a:fontScheme name="Goldman Sach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ln>
      </a:spPr>
      <a:bodyPr rtlCol="0" anchor="ctr">
        <a:normAutofit/>
      </a:bodyPr>
      <a:lstStyle>
        <a:defPPr algn="ctr">
          <a:defRPr sz="10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10000"/>
          </a:lnSpc>
          <a:defRPr sz="1600" dirty="0" smtClean="0">
            <a:solidFill>
              <a:schemeClr val="accent5"/>
            </a:solidFill>
            <a:latin typeface="+mj-lt"/>
          </a:defRPr>
        </a:defPPr>
      </a:lstStyle>
    </a:txDef>
  </a:objectDefaults>
  <a:extraClrSchemeLst/>
</a:theme>
</file>

<file path=ppt/theme/theme2.xml><?xml version="1.0" encoding="utf-8"?>
<a:theme xmlns:a="http://schemas.openxmlformats.org/drawingml/2006/main" name="1_GS Master">
  <a:themeElements>
    <a:clrScheme name="GSH-3">
      <a:dk1>
        <a:sysClr val="windowText" lastClr="000000"/>
      </a:dk1>
      <a:lt1>
        <a:sysClr val="window" lastClr="FFFFFF"/>
      </a:lt1>
      <a:dk2>
        <a:srgbClr val="00355F"/>
      </a:dk2>
      <a:lt2>
        <a:srgbClr val="FFFFFF"/>
      </a:lt2>
      <a:accent1>
        <a:srgbClr val="7399C6"/>
      </a:accent1>
      <a:accent2>
        <a:srgbClr val="4F6F19"/>
      </a:accent2>
      <a:accent3>
        <a:srgbClr val="CE6F19"/>
      </a:accent3>
      <a:accent4>
        <a:srgbClr val="B1B3B5"/>
      </a:accent4>
      <a:accent5>
        <a:srgbClr val="7A66AE"/>
      </a:accent5>
      <a:accent6>
        <a:srgbClr val="FFCC00"/>
      </a:accent6>
      <a:hlink>
        <a:srgbClr val="4C4C4D"/>
      </a:hlink>
      <a:folHlink>
        <a:srgbClr val="C6BDAE"/>
      </a:folHlink>
    </a:clrScheme>
    <a:fontScheme name="Goldman Sach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ln>
      </a:spPr>
      <a:bodyPr rtlCol="0" anchor="ctr">
        <a:normAutofit/>
      </a:bodyPr>
      <a:lstStyle>
        <a:defPPr algn="ctr">
          <a:defRPr sz="10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110000"/>
          </a:lnSpc>
          <a:defRPr sz="1600" dirty="0" smtClean="0">
            <a:solidFill>
              <a:schemeClr val="accent5"/>
            </a:solidFill>
            <a:latin typeface="+mj-lt"/>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31612</TotalTime>
  <Words>12100</Words>
  <Application>Microsoft Office PowerPoint</Application>
  <PresentationFormat>Letter Paper (8.5x11 in)</PresentationFormat>
  <Paragraphs>426</Paragraphs>
  <Slides>49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SimSun</vt:lpstr>
      <vt:lpstr>Arial</vt:lpstr>
      <vt:lpstr>Calibri</vt:lpstr>
      <vt:lpstr>Courier New</vt:lpstr>
      <vt:lpstr>Times New Roman</vt:lpstr>
      <vt:lpstr>Wingdings</vt:lpstr>
      <vt:lpstr>GS Master</vt:lpstr>
      <vt:lpstr>1_GS Master</vt:lpstr>
      <vt:lpstr>Forty-Three of the Best Creative Tax Planning Ideas We See Out There for Trusts Presentation Prepared on August 1, 2022</vt:lpstr>
      <vt:lpstr>Important Information</vt:lpstr>
      <vt:lpstr>Brief Introduction of Non-Grantor Trusts, Grantor Trusts, Spousal Grantor Trusts, and Trusts Deemed Owned for Income Tax Purposes By the Beneficiary (Pages 4-6 of the Paper)</vt:lpstr>
      <vt:lpstr>Brief Introduction of Non-Grantor Trusts, Grantor Trusts, Spousal Grantor Trusts, and Trusts Deemed Owned for Income Tax Purposes By the Beneficiary (Continued)</vt:lpstr>
      <vt:lpstr>Brief Introduction of Non-Grantor Trusts, Grantor Trusts, Spousal Grantor Trusts, and Trusts Deemed Owned for Income Tax Purposes By the Beneficiary (Continued)</vt:lpstr>
      <vt:lpstr>Brief Introduction of Non-Grantor Trusts, Grantor Trusts, Spousal Grantor Trusts, and Trusts Deemed Owned for Income Tax Purposes By the Beneficiary (Continued)</vt:lpstr>
      <vt:lpstr>Advantages and Considerations of a Non-Grantor Trust (Pages 6-31 of the Paper)</vt:lpstr>
      <vt:lpstr>Advantages and Considerations of a Non-Grantor Trust (Continued)</vt:lpstr>
      <vt:lpstr>Advantages and Considerations of a Non-Grantor Trust (Continued)</vt:lpstr>
      <vt:lpstr>Advantages and Considerations of a Non-Grantor Trust (Continued)</vt:lpstr>
      <vt:lpstr>Advantages and Considerations of Grantor Trusts (Pages 31-97 of the Paper)</vt:lpstr>
      <vt:lpstr>Advantages and Considerations of Grantor Trusts (Continued)</vt:lpstr>
      <vt:lpstr>Advantages and Considerations of Grantor Trusts (Continued)</vt:lpstr>
      <vt:lpstr>Advantages and Considerations of Grantor Trusts (Continued)</vt:lpstr>
      <vt:lpstr>Advantages and Considerations of Grantor Trusts (Continued)</vt:lpstr>
      <vt:lpstr>Advantages and Considerations of Grantor Trusts (Continued)</vt:lpstr>
      <vt:lpstr>The LAIDGT Technique in Combination with Preferred Interests When One Spouse Owns Most of the Assets and the Donor Wishes to Benefit the Donor’s Family, Spouse and Favorite Charitable Causes</vt:lpstr>
      <vt:lpstr>The LAIDGT Technique in Combination with Preferred Interests When One Spouse Owns Most of the Assets and the Donor Wishes to Benefit the Donor’s Family, Spouse and Favorite Charitable Causes (Continued)</vt:lpstr>
      <vt:lpstr>The LAIDGT Technique in Combination with Preferred Interests When One Spouse Owns Most of the Assets and the Donor Wishes to Benefit the Donor’s Family, Spouse and Favorite Charitable Causes (Continued)</vt:lpstr>
      <vt:lpstr>The LAIDGT Technique in Combination with Preferred Interests When One Spouse Owns Most of the Assets and the Donor Wishes to Benefit the Donor’s Family, Spouse and Favorite Charitable Causes (Continued)</vt:lpstr>
      <vt:lpstr>The Advantages and Considerations of a RPM Grantor Trust Technique When One Spouse Owns Most of the Assets</vt:lpstr>
      <vt:lpstr>The Advantages and Considerations of a RPM Grantor Trust Technique When One Spouse Owns Most of the Assets (Continued)</vt:lpstr>
      <vt:lpstr>The Advantages and Considerations of a RPM Grantor Trust Technique When One Spouse Owns Most of the Assets (Continued)</vt:lpstr>
      <vt:lpstr>The Advantages and Considerations of a RPM Grantor Trust Technique When One Spouse Owns Most of the Assets (Continued)</vt:lpstr>
      <vt:lpstr>The Advantages and Considerations of a Transferor Creating a Grantor Trust for the Benefit of the Transferor’s Spouse and That Transferor’s Spouse Creates a Grantor Trust for the Benefit of the Transferor That is Not Reciprocal of the Trust the Transferor Created</vt:lpstr>
      <vt:lpstr>The Advantages and Considerations of a Transferor Creating a Grantor Trust for the Benefit of the Transferor’s Spouse and That Transferor’s Spouse Creates a Grantor Trust for the Benefit of the Transferor That is Not Reciprocal of the Trust the Transferor Created (Continued)</vt:lpstr>
      <vt:lpstr>The Gifting and Selling Low Basis Assets to a Grantor Trust Where an Older Generation is a Beneficiary and is Subject to an Older Generation’s General Power of Appointment and Estate Taxes (“UPIDGT”) Technique</vt:lpstr>
      <vt:lpstr>The Gifting and Selling Low Basis Assets to a Grantor Trust Where an Older Generation is a Beneficiary and is Subject to an Older Generation’s General Power of Appointment and Estate Taxes (“UPIDGT”) Technique (Continued)</vt:lpstr>
      <vt:lpstr>The Advantages and Considerations of a Transferor Selling Assets to a Trust That Names the Transferor as a Beneficiary, Gives the Transferor a Testamentary Special Power of Appointment and Under Which the Transferor’s Spouse is Considered the Income Tax Owner (“Spousal Grantor Trust”) (Pages 97-104 of the Paper)</vt:lpstr>
      <vt:lpstr>The Advantages and Considerations of a Spousal Grantor Trust (Continued)</vt:lpstr>
      <vt:lpstr>The Advantages and Considerations of a Spousal Grantor Trust (Continued)</vt:lpstr>
      <vt:lpstr>The Advantages and Considerations of the BDOT Under IRC Section 678(a)(1)</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The Advantages and Considerations of the BDOT Under IRC Section 678(a)(1) (Continued)</vt:lpstr>
      <vt:lpstr>Biography</vt:lpstr>
      <vt:lpstr>Important Information (Goldman Sachs Family Office)</vt:lpstr>
    </vt:vector>
  </TitlesOfParts>
  <Company>Goldman Sachs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keywords>&lt;Rubi&gt;&lt;Client&gt;com.gs.fw.cmpl.rubi.pwm.ecomm.Orchestria&lt;/Client&gt;&lt;Id&gt;15402&lt;/Id&gt;&lt;State&gt;CERTIFIED&lt;/State&gt;&lt;/Rubi&gt;</cp:keywords>
  <cp:lastModifiedBy>Luengas, Vickie R. [CWM]</cp:lastModifiedBy>
  <cp:revision>1728</cp:revision>
  <cp:lastPrinted>2022-08-12T18:08:56Z</cp:lastPrinted>
  <dcterms:created xsi:type="dcterms:W3CDTF">2002-08-13T13:18:53Z</dcterms:created>
  <dcterms:modified xsi:type="dcterms:W3CDTF">2022-08-12T19:24:23Z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33</vt:i4>
  </property>
  <property fmtid="{D5CDD505-2E9C-101B-9397-08002B2CF9AE}" pid="3" name="lqmsess">
    <vt:lpwstr>e29c95db-7b32-4b61-81f6-c1a684847546</vt:lpwstr>
  </property>
  <property fmtid="{D5CDD505-2E9C-101B-9397-08002B2CF9AE}" pid="4" name="com.gs.fw.compl.rubi.open">
    <vt:lpwstr>0</vt:lpwstr>
  </property>
  <property fmtid="{D5CDD505-2E9C-101B-9397-08002B2CF9AE}" pid="5" name="com.gs.fw.compl.rubi.guid">
    <vt:lpwstr>d88aaca4-82db-4fa2-8502-6f3f6bbfb0d2</vt:lpwstr>
  </property>
  <property fmtid="{D5CDD505-2E9C-101B-9397-08002B2CF9AE}" pid="6" name="com.gs.fw.compl.rubi.submissionId">
    <vt:lpwstr>15402</vt:lpwstr>
  </property>
  <property fmtid="{D5CDD505-2E9C-101B-9397-08002B2CF9AE}" pid="7" name="com.gs.fw.compl.rubi.contentId">
    <vt:lpwstr>15861</vt:lpwstr>
  </property>
  <property fmtid="{D5CDD505-2E9C-101B-9397-08002B2CF9AE}" pid="8" name="com.gs.fw.compl.rubi.environment">
    <vt:lpwstr>Prod</vt:lpwstr>
  </property>
  <property fmtid="{D5CDD505-2E9C-101B-9397-08002B2CF9AE}" pid="9" name="com.gs.fw.compl.rubi.state">
    <vt:lpwstr>CERTIFIED</vt:lpwstr>
  </property>
  <property fmtid="{D5CDD505-2E9C-101B-9397-08002B2CF9AE}" pid="10" name="com.gs.fw.cmpl.rubi.pwm.ecomm.Orchestria">
    <vt:lpwstr>&lt;Rubi&gt;&lt;Client&gt;com.gs.fw.cmpl.rubi.pwm.ecomm.Orchestria&lt;/Client&gt;&lt;Id&gt;15402&lt;/Id&gt;&lt;State&gt;CERTIFIED&lt;/State&gt;&lt;/Rubi&gt;</vt:lpwstr>
  </property>
  <property fmtid="{D5CDD505-2E9C-101B-9397-08002B2CF9AE}" pid="11" name="com.gs.fw.compl.rubi.version">
    <vt:lpwstr>4</vt:lpwstr>
  </property>
  <property fmtid="{D5CDD505-2E9C-101B-9397-08002B2CF9AE}" pid="12" name="com.gs.fw.compl.rubi.answercount">
    <vt:lpwstr>15</vt:lpwstr>
  </property>
  <property fmtid="{D5CDD505-2E9C-101B-9397-08002B2CF9AE}" pid="13" name="TitusGUID">
    <vt:lpwstr>e9b9745e-1b17-4757-850d-8baf9d9befad</vt:lpwstr>
  </property>
  <property fmtid="{D5CDD505-2E9C-101B-9397-08002B2CF9AE}" pid="14" name="Classification">
    <vt:lpwstr>I</vt:lpwstr>
  </property>
</Properties>
</file>