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tiff" ContentType="image/tif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1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6" r:id="rId3"/>
    <p:sldId id="280" r:id="rId4"/>
    <p:sldId id="282" r:id="rId5"/>
    <p:sldId id="271" r:id="rId6"/>
    <p:sldId id="272" r:id="rId7"/>
    <p:sldId id="273" r:id="rId8"/>
    <p:sldId id="274" r:id="rId9"/>
    <p:sldId id="285" r:id="rId10"/>
    <p:sldId id="277" r:id="rId11"/>
    <p:sldId id="286" r:id="rId12"/>
    <p:sldId id="268" r:id="rId13"/>
    <p:sldId id="275" r:id="rId14"/>
  </p:sldIdLst>
  <p:sldSz cx="9144000" cy="6858000" type="screen4x3"/>
  <p:notesSz cx="6896100" cy="10033000"/>
  <p:custDataLst>
    <p:tags r:id="rId17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pos="2880">
          <p15:clr>
            <a:srgbClr val="A4A3A4"/>
          </p15:clr>
        </p15:guide>
        <p15:guide id="4" pos="5601">
          <p15:clr>
            <a:srgbClr val="A4A3A4"/>
          </p15:clr>
        </p15:guide>
        <p15:guide id="5" pos="158">
          <p15:clr>
            <a:srgbClr val="A4A3A4"/>
          </p15:clr>
        </p15:guide>
        <p15:guide id="6" pos="6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0">
          <p15:clr>
            <a:srgbClr val="A4A3A4"/>
          </p15:clr>
        </p15:guide>
        <p15:guide id="2" pos="21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C6"/>
    <a:srgbClr val="969696"/>
    <a:srgbClr val="BC5800"/>
    <a:srgbClr val="3D4718"/>
    <a:srgbClr val="1D2A3F"/>
    <a:srgbClr val="CDCDCD"/>
    <a:srgbClr val="00703C"/>
    <a:srgbClr val="0099CC"/>
    <a:srgbClr val="3366FF"/>
    <a:srgbClr val="009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89" autoAdjust="0"/>
    <p:restoredTop sz="81135" autoAdjust="0"/>
  </p:normalViewPr>
  <p:slideViewPr>
    <p:cSldViewPr snapToObjects="1">
      <p:cViewPr>
        <p:scale>
          <a:sx n="88" d="100"/>
          <a:sy n="88" d="100"/>
        </p:scale>
        <p:origin x="144" y="-832"/>
      </p:cViewPr>
      <p:guideLst>
        <p:guide orient="horz" pos="4201"/>
        <p:guide orient="horz" pos="890"/>
        <p:guide pos="2880"/>
        <p:guide pos="5601"/>
        <p:guide pos="158"/>
        <p:guide pos="6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176" y="-80"/>
      </p:cViewPr>
      <p:guideLst>
        <p:guide orient="horz" pos="3160"/>
        <p:guide pos="2172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tags" Target="tags/tag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6283CC-D4E9-0B41-8CA2-1296BBB24FDD}" type="doc">
      <dgm:prSet loTypeId="urn:microsoft.com/office/officeart/2005/8/layout/cycle7" loCatId="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1D1A7AF-0962-6847-9E28-063C68997371}">
      <dgm:prSet phldrT="[Text]"/>
      <dgm:spPr>
        <a:solidFill>
          <a:srgbClr val="1D2A3F"/>
        </a:solidFill>
      </dgm:spPr>
      <dgm:t>
        <a:bodyPr/>
        <a:lstStyle/>
        <a:p>
          <a:r>
            <a:rPr lang="en-US" b="1" dirty="0" smtClean="0">
              <a:solidFill>
                <a:srgbClr val="FFFFFF"/>
              </a:solidFill>
            </a:rPr>
            <a:t>Consensus</a:t>
          </a:r>
          <a:endParaRPr lang="en-US" b="1" dirty="0">
            <a:solidFill>
              <a:srgbClr val="FFFFFF"/>
            </a:solidFill>
          </a:endParaRPr>
        </a:p>
      </dgm:t>
    </dgm:pt>
    <dgm:pt modelId="{BECA5F5E-1653-8E4A-88DC-2990AAAFAA3F}" type="parTrans" cxnId="{F4AE3139-88FE-CB4B-9B1A-C578AF3099A7}">
      <dgm:prSet/>
      <dgm:spPr/>
      <dgm:t>
        <a:bodyPr/>
        <a:lstStyle/>
        <a:p>
          <a:endParaRPr lang="en-US"/>
        </a:p>
      </dgm:t>
    </dgm:pt>
    <dgm:pt modelId="{FEC7C483-AC9D-0A40-B07A-63CD996DD982}" type="sibTrans" cxnId="{F4AE3139-88FE-CB4B-9B1A-C578AF3099A7}">
      <dgm:prSet/>
      <dgm:spPr>
        <a:solidFill>
          <a:srgbClr val="BFBFBF"/>
        </a:solidFill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0161EF11-2871-1041-8332-A9AC20A21920}">
      <dgm:prSet phldrT="[Text]"/>
      <dgm:spPr>
        <a:solidFill>
          <a:schemeClr val="tx2">
            <a:lumMod val="90000"/>
            <a:lumOff val="10000"/>
          </a:schemeClr>
        </a:solidFill>
      </dgm:spPr>
      <dgm:t>
        <a:bodyPr/>
        <a:lstStyle/>
        <a:p>
          <a:r>
            <a:rPr lang="en-US" b="1" dirty="0" smtClean="0">
              <a:solidFill>
                <a:srgbClr val="FFFFFF"/>
              </a:solidFill>
            </a:rPr>
            <a:t>Communication</a:t>
          </a:r>
          <a:endParaRPr lang="en-US" b="1" dirty="0">
            <a:solidFill>
              <a:srgbClr val="FFFFFF"/>
            </a:solidFill>
          </a:endParaRPr>
        </a:p>
      </dgm:t>
    </dgm:pt>
    <dgm:pt modelId="{7FA4BC52-5E81-4D4D-B001-789D3EE1E915}" type="parTrans" cxnId="{66DF01AB-396C-4E47-9F03-B9713983EC17}">
      <dgm:prSet/>
      <dgm:spPr/>
      <dgm:t>
        <a:bodyPr/>
        <a:lstStyle/>
        <a:p>
          <a:endParaRPr lang="en-US"/>
        </a:p>
      </dgm:t>
    </dgm:pt>
    <dgm:pt modelId="{A82B58D2-58FF-E14A-9B61-D5848E9A984F}" type="sibTrans" cxnId="{66DF01AB-396C-4E47-9F03-B9713983EC17}">
      <dgm:prSet/>
      <dgm:spPr>
        <a:solidFill>
          <a:srgbClr val="BFBFBF"/>
        </a:solidFill>
        <a:ln>
          <a:solidFill>
            <a:srgbClr val="0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5D41BC58-4D92-8D42-A6EE-7FA452072CA8}">
      <dgm:prSet phldrT="[Text]"/>
      <dgm:spPr>
        <a:solidFill>
          <a:srgbClr val="BC5800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Structure</a:t>
          </a:r>
          <a:endParaRPr lang="en-US" b="1" dirty="0">
            <a:solidFill>
              <a:schemeClr val="bg1"/>
            </a:solidFill>
          </a:endParaRPr>
        </a:p>
      </dgm:t>
    </dgm:pt>
    <dgm:pt modelId="{4F477533-04B2-5448-9CE8-BDA5D5EC52EB}" type="parTrans" cxnId="{154D9B73-D2EB-074D-A875-F511CF63BC61}">
      <dgm:prSet/>
      <dgm:spPr/>
      <dgm:t>
        <a:bodyPr/>
        <a:lstStyle/>
        <a:p>
          <a:endParaRPr lang="en-US"/>
        </a:p>
      </dgm:t>
    </dgm:pt>
    <dgm:pt modelId="{92B17D5F-7A0E-4C41-82E3-FC92F65D1BE9}" type="sibTrans" cxnId="{154D9B73-D2EB-074D-A875-F511CF63BC61}">
      <dgm:prSet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AAD1E967-CE93-EB4E-8955-37F093EE6504}" type="pres">
      <dgm:prSet presAssocID="{7E6283CC-D4E9-0B41-8CA2-1296BBB24FD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01A63B-C638-134B-9F33-C9C11D395C0B}" type="pres">
      <dgm:prSet presAssocID="{E1D1A7AF-0962-6847-9E28-063C6899737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E85B12-AFCD-2245-BD31-F5C97E163B95}" type="pres">
      <dgm:prSet presAssocID="{FEC7C483-AC9D-0A40-B07A-63CD996DD982}" presName="sibTrans" presStyleLbl="sibTrans2D1" presStyleIdx="0" presStyleCnt="3" custAng="21043106" custScaleX="101505" custScaleY="77884" custLinFactNeighborX="8813" custLinFactNeighborY="20252"/>
      <dgm:spPr/>
      <dgm:t>
        <a:bodyPr/>
        <a:lstStyle/>
        <a:p>
          <a:endParaRPr lang="en-US"/>
        </a:p>
      </dgm:t>
    </dgm:pt>
    <dgm:pt modelId="{627F1607-BC03-9249-86E9-2E04528A20D8}" type="pres">
      <dgm:prSet presAssocID="{FEC7C483-AC9D-0A40-B07A-63CD996DD982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9E2FB6D3-5068-844A-8285-FCDBBFC38595}" type="pres">
      <dgm:prSet presAssocID="{0161EF11-2871-1041-8332-A9AC20A21920}" presName="node" presStyleLbl="node1" presStyleIdx="1" presStyleCnt="3" custRadScaleRad="110650" custRadScaleInc="-24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319B7-0CBA-2F4C-B489-5881AB334E9A}" type="pres">
      <dgm:prSet presAssocID="{A82B58D2-58FF-E14A-9B61-D5848E9A984F}" presName="sibTrans" presStyleLbl="sibTrans2D1" presStyleIdx="1" presStyleCnt="3" custScaleX="101535" custScaleY="77884"/>
      <dgm:spPr/>
      <dgm:t>
        <a:bodyPr/>
        <a:lstStyle/>
        <a:p>
          <a:endParaRPr lang="en-US"/>
        </a:p>
      </dgm:t>
    </dgm:pt>
    <dgm:pt modelId="{26587102-79DC-2348-9A2F-4A7B0D1CC0BA}" type="pres">
      <dgm:prSet presAssocID="{A82B58D2-58FF-E14A-9B61-D5848E9A984F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294C7566-D4F0-FE46-A245-E037B4054E26}" type="pres">
      <dgm:prSet presAssocID="{5D41BC58-4D92-8D42-A6EE-7FA452072CA8}" presName="node" presStyleLbl="node1" presStyleIdx="2" presStyleCnt="3" custRadScaleRad="105703" custRadScaleInc="228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ED753-6BE8-7646-BF11-D14C99349CE6}" type="pres">
      <dgm:prSet presAssocID="{92B17D5F-7A0E-4C41-82E3-FC92F65D1BE9}" presName="sibTrans" presStyleLbl="sibTrans2D1" presStyleIdx="2" presStyleCnt="3" custAng="679291" custScaleX="101072" custScaleY="78219" custLinFactNeighborX="-12842" custLinFactNeighborY="10125"/>
      <dgm:spPr/>
      <dgm:t>
        <a:bodyPr/>
        <a:lstStyle/>
        <a:p>
          <a:endParaRPr lang="en-US"/>
        </a:p>
      </dgm:t>
    </dgm:pt>
    <dgm:pt modelId="{E34E9ED2-6B76-CD4B-9CA2-9AC3054E148C}" type="pres">
      <dgm:prSet presAssocID="{92B17D5F-7A0E-4C41-82E3-FC92F65D1BE9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90AB9B5-CA57-D04D-B831-EAECCC2059FC}" type="presOf" srcId="{FEC7C483-AC9D-0A40-B07A-63CD996DD982}" destId="{627F1607-BC03-9249-86E9-2E04528A20D8}" srcOrd="1" destOrd="0" presId="urn:microsoft.com/office/officeart/2005/8/layout/cycle7"/>
    <dgm:cxn modelId="{9E34FAB8-C2B8-9047-8072-D36C752874AF}" type="presOf" srcId="{7E6283CC-D4E9-0B41-8CA2-1296BBB24FDD}" destId="{AAD1E967-CE93-EB4E-8955-37F093EE6504}" srcOrd="0" destOrd="0" presId="urn:microsoft.com/office/officeart/2005/8/layout/cycle7"/>
    <dgm:cxn modelId="{2B22FA1B-9D38-8B46-BFBD-E9BA00D105A4}" type="presOf" srcId="{92B17D5F-7A0E-4C41-82E3-FC92F65D1BE9}" destId="{784ED753-6BE8-7646-BF11-D14C99349CE6}" srcOrd="0" destOrd="0" presId="urn:microsoft.com/office/officeart/2005/8/layout/cycle7"/>
    <dgm:cxn modelId="{7402DE7D-ABA7-0140-A2D1-2FA8103E10E8}" type="presOf" srcId="{A82B58D2-58FF-E14A-9B61-D5848E9A984F}" destId="{26587102-79DC-2348-9A2F-4A7B0D1CC0BA}" srcOrd="1" destOrd="0" presId="urn:microsoft.com/office/officeart/2005/8/layout/cycle7"/>
    <dgm:cxn modelId="{C5D100EC-91C9-9840-A8B6-FFA468B6097A}" type="presOf" srcId="{5D41BC58-4D92-8D42-A6EE-7FA452072CA8}" destId="{294C7566-D4F0-FE46-A245-E037B4054E26}" srcOrd="0" destOrd="0" presId="urn:microsoft.com/office/officeart/2005/8/layout/cycle7"/>
    <dgm:cxn modelId="{AE66B6CC-36CB-2145-8E4E-4204399442C4}" type="presOf" srcId="{0161EF11-2871-1041-8332-A9AC20A21920}" destId="{9E2FB6D3-5068-844A-8285-FCDBBFC38595}" srcOrd="0" destOrd="0" presId="urn:microsoft.com/office/officeart/2005/8/layout/cycle7"/>
    <dgm:cxn modelId="{66DF01AB-396C-4E47-9F03-B9713983EC17}" srcId="{7E6283CC-D4E9-0B41-8CA2-1296BBB24FDD}" destId="{0161EF11-2871-1041-8332-A9AC20A21920}" srcOrd="1" destOrd="0" parTransId="{7FA4BC52-5E81-4D4D-B001-789D3EE1E915}" sibTransId="{A82B58D2-58FF-E14A-9B61-D5848E9A984F}"/>
    <dgm:cxn modelId="{154D9B73-D2EB-074D-A875-F511CF63BC61}" srcId="{7E6283CC-D4E9-0B41-8CA2-1296BBB24FDD}" destId="{5D41BC58-4D92-8D42-A6EE-7FA452072CA8}" srcOrd="2" destOrd="0" parTransId="{4F477533-04B2-5448-9CE8-BDA5D5EC52EB}" sibTransId="{92B17D5F-7A0E-4C41-82E3-FC92F65D1BE9}"/>
    <dgm:cxn modelId="{6BBF4487-1D08-F744-B5ED-06D4896516CD}" type="presOf" srcId="{FEC7C483-AC9D-0A40-B07A-63CD996DD982}" destId="{D2E85B12-AFCD-2245-BD31-F5C97E163B95}" srcOrd="0" destOrd="0" presId="urn:microsoft.com/office/officeart/2005/8/layout/cycle7"/>
    <dgm:cxn modelId="{F4AE3139-88FE-CB4B-9B1A-C578AF3099A7}" srcId="{7E6283CC-D4E9-0B41-8CA2-1296BBB24FDD}" destId="{E1D1A7AF-0962-6847-9E28-063C68997371}" srcOrd="0" destOrd="0" parTransId="{BECA5F5E-1653-8E4A-88DC-2990AAAFAA3F}" sibTransId="{FEC7C483-AC9D-0A40-B07A-63CD996DD982}"/>
    <dgm:cxn modelId="{47E57406-43D3-4A4F-9BB4-C2237395A300}" type="presOf" srcId="{E1D1A7AF-0962-6847-9E28-063C68997371}" destId="{4F01A63B-C638-134B-9F33-C9C11D395C0B}" srcOrd="0" destOrd="0" presId="urn:microsoft.com/office/officeart/2005/8/layout/cycle7"/>
    <dgm:cxn modelId="{AA45C287-CF4C-A940-8A06-830433F55B64}" type="presOf" srcId="{92B17D5F-7A0E-4C41-82E3-FC92F65D1BE9}" destId="{E34E9ED2-6B76-CD4B-9CA2-9AC3054E148C}" srcOrd="1" destOrd="0" presId="urn:microsoft.com/office/officeart/2005/8/layout/cycle7"/>
    <dgm:cxn modelId="{78E49B38-96DD-2346-B921-1666F6B3D6D7}" type="presOf" srcId="{A82B58D2-58FF-E14A-9B61-D5848E9A984F}" destId="{DF7319B7-0CBA-2F4C-B489-5881AB334E9A}" srcOrd="0" destOrd="0" presId="urn:microsoft.com/office/officeart/2005/8/layout/cycle7"/>
    <dgm:cxn modelId="{3B816C6E-D9F8-CE49-BFF9-8E7B7AE7E903}" type="presParOf" srcId="{AAD1E967-CE93-EB4E-8955-37F093EE6504}" destId="{4F01A63B-C638-134B-9F33-C9C11D395C0B}" srcOrd="0" destOrd="0" presId="urn:microsoft.com/office/officeart/2005/8/layout/cycle7"/>
    <dgm:cxn modelId="{748E6134-39FF-7C48-B823-17ED0F0ACCC0}" type="presParOf" srcId="{AAD1E967-CE93-EB4E-8955-37F093EE6504}" destId="{D2E85B12-AFCD-2245-BD31-F5C97E163B95}" srcOrd="1" destOrd="0" presId="urn:microsoft.com/office/officeart/2005/8/layout/cycle7"/>
    <dgm:cxn modelId="{9FFC22BD-C914-ED47-BE24-9C96993D348A}" type="presParOf" srcId="{D2E85B12-AFCD-2245-BD31-F5C97E163B95}" destId="{627F1607-BC03-9249-86E9-2E04528A20D8}" srcOrd="0" destOrd="0" presId="urn:microsoft.com/office/officeart/2005/8/layout/cycle7"/>
    <dgm:cxn modelId="{0A63B1C7-232F-874A-944B-84C24834B8D2}" type="presParOf" srcId="{AAD1E967-CE93-EB4E-8955-37F093EE6504}" destId="{9E2FB6D3-5068-844A-8285-FCDBBFC38595}" srcOrd="2" destOrd="0" presId="urn:microsoft.com/office/officeart/2005/8/layout/cycle7"/>
    <dgm:cxn modelId="{B8C12822-ABC4-A142-B242-354CA67796CC}" type="presParOf" srcId="{AAD1E967-CE93-EB4E-8955-37F093EE6504}" destId="{DF7319B7-0CBA-2F4C-B489-5881AB334E9A}" srcOrd="3" destOrd="0" presId="urn:microsoft.com/office/officeart/2005/8/layout/cycle7"/>
    <dgm:cxn modelId="{D8218DFF-E199-B84A-90B0-1416ACBA08D7}" type="presParOf" srcId="{DF7319B7-0CBA-2F4C-B489-5881AB334E9A}" destId="{26587102-79DC-2348-9A2F-4A7B0D1CC0BA}" srcOrd="0" destOrd="0" presId="urn:microsoft.com/office/officeart/2005/8/layout/cycle7"/>
    <dgm:cxn modelId="{9E643F4C-5347-4E47-88E7-F69A5393F0A4}" type="presParOf" srcId="{AAD1E967-CE93-EB4E-8955-37F093EE6504}" destId="{294C7566-D4F0-FE46-A245-E037B4054E26}" srcOrd="4" destOrd="0" presId="urn:microsoft.com/office/officeart/2005/8/layout/cycle7"/>
    <dgm:cxn modelId="{8AB9324B-13A9-0B4A-A2B6-EEDF26326D8C}" type="presParOf" srcId="{AAD1E967-CE93-EB4E-8955-37F093EE6504}" destId="{784ED753-6BE8-7646-BF11-D14C99349CE6}" srcOrd="5" destOrd="0" presId="urn:microsoft.com/office/officeart/2005/8/layout/cycle7"/>
    <dgm:cxn modelId="{C65E2E6C-6DC2-814A-A014-2F1E8608EB80}" type="presParOf" srcId="{784ED753-6BE8-7646-BF11-D14C99349CE6}" destId="{E34E9ED2-6B76-CD4B-9CA2-9AC3054E148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01A63B-C638-134B-9F33-C9C11D395C0B}">
      <dsp:nvSpPr>
        <dsp:cNvPr id="0" name=""/>
        <dsp:cNvSpPr/>
      </dsp:nvSpPr>
      <dsp:spPr>
        <a:xfrm>
          <a:off x="2739966" y="1253"/>
          <a:ext cx="2362765" cy="1181382"/>
        </a:xfrm>
        <a:prstGeom prst="roundRect">
          <a:avLst>
            <a:gd name="adj" fmla="val 10000"/>
          </a:avLst>
        </a:prstGeom>
        <a:solidFill>
          <a:srgbClr val="1D2A3F"/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FFFF"/>
              </a:solidFill>
            </a:rPr>
            <a:t>Consensus</a:t>
          </a:r>
          <a:endParaRPr lang="en-US" sz="2400" b="1" kern="1200" dirty="0">
            <a:solidFill>
              <a:srgbClr val="FFFFFF"/>
            </a:solidFill>
          </a:endParaRPr>
        </a:p>
      </dsp:txBody>
      <dsp:txXfrm>
        <a:off x="2774567" y="35854"/>
        <a:ext cx="2293563" cy="1112180"/>
      </dsp:txXfrm>
    </dsp:sp>
    <dsp:sp modelId="{D2E85B12-AFCD-2245-BD31-F5C97E163B95}">
      <dsp:nvSpPr>
        <dsp:cNvPr id="0" name=""/>
        <dsp:cNvSpPr/>
      </dsp:nvSpPr>
      <dsp:spPr>
        <a:xfrm rot="2465893">
          <a:off x="4383419" y="1967352"/>
          <a:ext cx="1792358" cy="322037"/>
        </a:xfrm>
        <a:prstGeom prst="leftRightArrow">
          <a:avLst>
            <a:gd name="adj1" fmla="val 60000"/>
            <a:gd name="adj2" fmla="val 50000"/>
          </a:avLst>
        </a:prstGeom>
        <a:solidFill>
          <a:srgbClr val="BFBFBF"/>
        </a:solidFill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480030" y="2031759"/>
        <a:ext cx="1599136" cy="193223"/>
      </dsp:txXfrm>
    </dsp:sp>
    <dsp:sp modelId="{9E2FB6D3-5068-844A-8285-FCDBBFC38595}">
      <dsp:nvSpPr>
        <dsp:cNvPr id="0" name=""/>
        <dsp:cNvSpPr/>
      </dsp:nvSpPr>
      <dsp:spPr>
        <a:xfrm>
          <a:off x="5145228" y="2906628"/>
          <a:ext cx="2362765" cy="1181382"/>
        </a:xfrm>
        <a:prstGeom prst="roundRect">
          <a:avLst>
            <a:gd name="adj" fmla="val 10000"/>
          </a:avLst>
        </a:prstGeom>
        <a:solidFill>
          <a:schemeClr val="tx2">
            <a:lumMod val="90000"/>
            <a:lumOff val="1000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FFFF"/>
              </a:solidFill>
            </a:rPr>
            <a:t>Communication</a:t>
          </a:r>
          <a:endParaRPr lang="en-US" sz="2400" b="1" kern="1200" dirty="0">
            <a:solidFill>
              <a:srgbClr val="FFFFFF"/>
            </a:solidFill>
          </a:endParaRPr>
        </a:p>
      </dsp:txBody>
      <dsp:txXfrm>
        <a:off x="5179829" y="2941229"/>
        <a:ext cx="2293563" cy="1112180"/>
      </dsp:txXfrm>
    </dsp:sp>
    <dsp:sp modelId="{DF7319B7-0CBA-2F4C-B489-5881AB334E9A}">
      <dsp:nvSpPr>
        <dsp:cNvPr id="0" name=""/>
        <dsp:cNvSpPr/>
      </dsp:nvSpPr>
      <dsp:spPr>
        <a:xfrm rot="10789771">
          <a:off x="3084748" y="3343279"/>
          <a:ext cx="1792888" cy="322037"/>
        </a:xfrm>
        <a:prstGeom prst="leftRightArrow">
          <a:avLst>
            <a:gd name="adj1" fmla="val 60000"/>
            <a:gd name="adj2" fmla="val 50000"/>
          </a:avLst>
        </a:prstGeom>
        <a:solidFill>
          <a:srgbClr val="BFBFBF"/>
        </a:solidFill>
        <a:ln>
          <a:solidFill>
            <a:srgbClr val="0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3181359" y="3407686"/>
        <a:ext cx="1599666" cy="193223"/>
      </dsp:txXfrm>
    </dsp:sp>
    <dsp:sp modelId="{294C7566-D4F0-FE46-A245-E037B4054E26}">
      <dsp:nvSpPr>
        <dsp:cNvPr id="0" name=""/>
        <dsp:cNvSpPr/>
      </dsp:nvSpPr>
      <dsp:spPr>
        <a:xfrm>
          <a:off x="454390" y="2920585"/>
          <a:ext cx="2362765" cy="1181382"/>
        </a:xfrm>
        <a:prstGeom prst="roundRect">
          <a:avLst>
            <a:gd name="adj" fmla="val 10000"/>
          </a:avLst>
        </a:prstGeom>
        <a:solidFill>
          <a:srgbClr val="BC5800"/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Structure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488991" y="2955186"/>
        <a:ext cx="2293563" cy="1112180"/>
      </dsp:txXfrm>
    </dsp:sp>
    <dsp:sp modelId="{784ED753-6BE8-7646-BF11-D14C99349CE6}">
      <dsp:nvSpPr>
        <dsp:cNvPr id="0" name=""/>
        <dsp:cNvSpPr/>
      </dsp:nvSpPr>
      <dsp:spPr>
        <a:xfrm rot="19162757">
          <a:off x="1659443" y="1931764"/>
          <a:ext cx="1784712" cy="323423"/>
        </a:xfrm>
        <a:prstGeom prst="left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756470" y="1996449"/>
        <a:ext cx="1590658" cy="194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9529763"/>
            <a:ext cx="29876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sz="7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3906838" y="9529763"/>
            <a:ext cx="29876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EF9FF-5B99-4920-A466-28B49D4E09C5}" type="slidenum">
              <a:rPr lang="de-DE" sz="700" smtClean="0"/>
              <a:pPr/>
              <a:t>‹#›</a:t>
            </a:fld>
            <a:endParaRPr lang="de-DE" sz="700"/>
          </a:p>
        </p:txBody>
      </p:sp>
    </p:spTree>
    <p:extLst>
      <p:ext uri="{BB962C8B-B14F-4D97-AF65-F5344CB8AC3E}">
        <p14:creationId xmlns:p14="http://schemas.microsoft.com/office/powerpoint/2010/main" val="42413747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2475"/>
            <a:ext cx="5016500" cy="3762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74602" y="9530870"/>
            <a:ext cx="721498" cy="50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5" tIns="46263" rIns="92525" bIns="4626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700">
                <a:latin typeface="Arial" charset="0"/>
              </a:defRPr>
            </a:lvl1pPr>
          </a:lstStyle>
          <a:p>
            <a:pPr>
              <a:defRPr/>
            </a:pPr>
            <a:fld id="{4BAD6195-CF9D-42A1-823C-85FDDD5E8D8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8975" y="4765675"/>
            <a:ext cx="5518150" cy="4514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>
          <a:xfrm>
            <a:off x="0" y="9529763"/>
            <a:ext cx="29876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00"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16065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180975" indent="-180975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Wingdings" pitchFamily="2" charset="2"/>
      <a:buChar char="§"/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361950" indent="-182563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Arial" pitchFamily="34" charset="0"/>
      <a:buChar char="−"/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542925" indent="-184150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628650" indent="-90488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Arial" pitchFamily="34" charset="0"/>
      <a:buChar char="•"/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809625" indent="-92075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Arial" pitchFamily="34" charset="0"/>
      <a:buChar char="•"/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C1F1-1AC6-4A0F-B543-8A4982050BE7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5300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2CCF-648F-4804-B2C8-F69CF4A4CE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78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2CCF-648F-4804-B2C8-F69CF4A4CE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78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4" Type="http://schemas.openxmlformats.org/officeDocument/2006/relationships/slideMaster" Target="../slideMasters/slideMaster1.xml"/><Relationship Id="rId5" Type="http://schemas.openxmlformats.org/officeDocument/2006/relationships/oleObject" Target="../embeddings/oleObject6.bin"/><Relationship Id="rId1" Type="http://schemas.openxmlformats.org/officeDocument/2006/relationships/vmlDrawing" Target="../drawings/vmlDrawing6.vml"/><Relationship Id="rId2" Type="http://schemas.openxmlformats.org/officeDocument/2006/relationships/tags" Target="../tags/tag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4" Type="http://schemas.openxmlformats.org/officeDocument/2006/relationships/slideMaster" Target="../slideMasters/slideMaster1.xml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3.bin"/><Relationship Id="rId1" Type="http://schemas.openxmlformats.org/officeDocument/2006/relationships/vmlDrawing" Target="../drawings/vmlDrawing3.vml"/><Relationship Id="rId2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4.bin"/><Relationship Id="rId1" Type="http://schemas.openxmlformats.org/officeDocument/2006/relationships/vmlDrawing" Target="../drawings/vmlDrawing4.vml"/><Relationship Id="rId2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5.bin"/><Relationship Id="rId1" Type="http://schemas.openxmlformats.org/officeDocument/2006/relationships/vmlDrawing" Target="../drawings/vmlDrawing5.vml"/><Relationship Id="rId2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52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312482"/>
            <a:ext cx="7772400" cy="1470025"/>
          </a:xfrm>
          <a:prstGeom prst="rect">
            <a:avLst/>
          </a:prstGeom>
        </p:spPr>
        <p:txBody>
          <a:bodyPr anchor="ctr"/>
          <a:lstStyle>
            <a:lvl1pPr algn="ctr">
              <a:defRPr sz="36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400">
                <a:solidFill>
                  <a:srgbClr val="969696"/>
                </a:solidFill>
                <a:latin typeface="Candara"/>
                <a:cs typeface="Candar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Banyan_Logo_RGB_vert_green_l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-3454"/>
            <a:ext cx="1997413" cy="1620068"/>
          </a:xfrm>
          <a:prstGeom prst="rect">
            <a:avLst/>
          </a:prstGeom>
        </p:spPr>
      </p:pic>
      <p:pic>
        <p:nvPicPr>
          <p:cNvPr id="9" name="Picture 8" descr="Banyan_Logo_RGB_vert_green_lg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-3454"/>
            <a:ext cx="1997413" cy="16200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itle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9408" y="1510588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941388"/>
            <a:ext cx="8229603" cy="424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edit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5"/>
          </p:nvPr>
        </p:nvSpPr>
        <p:spPr>
          <a:xfrm>
            <a:off x="4720238" y="1510588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92067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itle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9408" y="1510588"/>
            <a:ext cx="8297392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941388"/>
            <a:ext cx="8229603" cy="424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edit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5"/>
          </p:nvPr>
        </p:nvSpPr>
        <p:spPr>
          <a:xfrm>
            <a:off x="369603" y="3789050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6"/>
          </p:nvPr>
        </p:nvSpPr>
        <p:spPr>
          <a:xfrm>
            <a:off x="4720238" y="3789050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299210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Title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9408" y="1510588"/>
            <a:ext cx="8297392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941388"/>
            <a:ext cx="8229603" cy="424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edit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5"/>
          </p:nvPr>
        </p:nvSpPr>
        <p:spPr>
          <a:xfrm>
            <a:off x="389408" y="3789050"/>
            <a:ext cx="2674600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6"/>
          </p:nvPr>
        </p:nvSpPr>
        <p:spPr>
          <a:xfrm>
            <a:off x="6012200" y="3789050"/>
            <a:ext cx="2674600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7"/>
          </p:nvPr>
        </p:nvSpPr>
        <p:spPr>
          <a:xfrm>
            <a:off x="3200804" y="3789050"/>
            <a:ext cx="2674600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785267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itle Bar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9408" y="1510588"/>
            <a:ext cx="3946760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941388"/>
            <a:ext cx="8229603" cy="424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edit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5"/>
          </p:nvPr>
        </p:nvSpPr>
        <p:spPr>
          <a:xfrm>
            <a:off x="4720235" y="1510588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6"/>
          </p:nvPr>
        </p:nvSpPr>
        <p:spPr>
          <a:xfrm>
            <a:off x="4720238" y="3789050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499990" y="1510588"/>
            <a:ext cx="0" cy="4870822"/>
          </a:xfrm>
          <a:prstGeom prst="line">
            <a:avLst/>
          </a:prstGeom>
          <a:ln w="3175" cmpd="sng">
            <a:solidFill>
              <a:srgbClr val="96969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99990" y="1510588"/>
            <a:ext cx="0" cy="4870822"/>
          </a:xfrm>
          <a:prstGeom prst="line">
            <a:avLst/>
          </a:prstGeom>
          <a:ln w="3175" cmpd="sng">
            <a:solidFill>
              <a:srgbClr val="96969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974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72"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7"/>
          <p:cNvSpPr>
            <a:spLocks noGrp="1"/>
          </p:cNvSpPr>
          <p:nvPr>
            <p:ph sz="quarter" idx="17"/>
            <p:custDataLst>
              <p:tags r:id="rId3"/>
            </p:custDataLst>
          </p:nvPr>
        </p:nvSpPr>
        <p:spPr>
          <a:xfrm>
            <a:off x="457200" y="1196690"/>
            <a:ext cx="8229600" cy="379412"/>
          </a:xfrm>
          <a:prstGeom prst="rect">
            <a:avLst/>
          </a:prstGeom>
          <a:solidFill>
            <a:srgbClr val="3D4718"/>
          </a:solidFill>
          <a:ln>
            <a:solidFill>
              <a:srgbClr val="3D4718"/>
            </a:solidFill>
          </a:ln>
        </p:spPr>
        <p:txBody>
          <a:bodyPr/>
          <a:lstStyle>
            <a:lvl1pPr algn="ctr">
              <a:buNone/>
              <a:defRPr sz="1600" b="1" i="0">
                <a:solidFill>
                  <a:schemeClr val="bg1"/>
                </a:solidFill>
                <a:latin typeface="Candara"/>
                <a:cs typeface="Candara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8"/>
          </p:nvPr>
        </p:nvSpPr>
        <p:spPr>
          <a:xfrm>
            <a:off x="457200" y="1576388"/>
            <a:ext cx="8229600" cy="4660900"/>
          </a:xfrm>
          <a:prstGeom prst="rect">
            <a:avLst/>
          </a:prstGeom>
        </p:spPr>
        <p:txBody>
          <a:bodyPr vert="horz"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8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816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9408" y="1510588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941388"/>
            <a:ext cx="8229603" cy="424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edit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5"/>
          </p:nvPr>
        </p:nvSpPr>
        <p:spPr>
          <a:xfrm>
            <a:off x="4720238" y="1510588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388938" y="1844675"/>
            <a:ext cx="3967162" cy="4392613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12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730907" y="1844780"/>
            <a:ext cx="3955893" cy="4392613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13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811731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9408" y="1510588"/>
            <a:ext cx="3946760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941388"/>
            <a:ext cx="8229603" cy="424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edit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5"/>
          </p:nvPr>
        </p:nvSpPr>
        <p:spPr>
          <a:xfrm>
            <a:off x="4720235" y="1510588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6"/>
          </p:nvPr>
        </p:nvSpPr>
        <p:spPr>
          <a:xfrm>
            <a:off x="4720238" y="3789050"/>
            <a:ext cx="3966565" cy="33419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499990" y="1510588"/>
            <a:ext cx="0" cy="4870822"/>
          </a:xfrm>
          <a:prstGeom prst="line">
            <a:avLst/>
          </a:prstGeom>
          <a:ln w="3175" cmpd="sng">
            <a:solidFill>
              <a:srgbClr val="96969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7"/>
          </p:nvPr>
        </p:nvSpPr>
        <p:spPr>
          <a:xfrm>
            <a:off x="388938" y="1844675"/>
            <a:ext cx="3946525" cy="4537075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12" name="Table Placeholder 3"/>
          <p:cNvSpPr>
            <a:spLocks noGrp="1"/>
          </p:cNvSpPr>
          <p:nvPr>
            <p:ph type="tbl" sz="quarter" idx="18"/>
          </p:nvPr>
        </p:nvSpPr>
        <p:spPr>
          <a:xfrm>
            <a:off x="4731768" y="1844335"/>
            <a:ext cx="3946525" cy="1800695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13" name="Table Placeholder 3"/>
          <p:cNvSpPr>
            <a:spLocks noGrp="1"/>
          </p:cNvSpPr>
          <p:nvPr>
            <p:ph type="tbl" sz="quarter" idx="19"/>
          </p:nvPr>
        </p:nvSpPr>
        <p:spPr>
          <a:xfrm>
            <a:off x="4740278" y="4123242"/>
            <a:ext cx="3946525" cy="2258168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16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499990" y="1510588"/>
            <a:ext cx="0" cy="4870822"/>
          </a:xfrm>
          <a:prstGeom prst="line">
            <a:avLst/>
          </a:prstGeom>
          <a:ln w="3175" cmpd="sng">
            <a:solidFill>
              <a:srgbClr val="96969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082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orizontal Table 3-Pan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12649" y="1768474"/>
            <a:ext cx="1698752" cy="1089025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2339690" y="1768474"/>
            <a:ext cx="6388099" cy="1089025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1"/>
          </p:nvPr>
        </p:nvSpPr>
        <p:spPr>
          <a:xfrm>
            <a:off x="612649" y="3145366"/>
            <a:ext cx="1698752" cy="1089025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13"/>
          </p:nvPr>
        </p:nvSpPr>
        <p:spPr>
          <a:xfrm>
            <a:off x="612649" y="4522258"/>
            <a:ext cx="1698752" cy="1089025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Candara"/>
              <a:cs typeface="Candara"/>
            </a:endParaRP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2339690" y="3145366"/>
            <a:ext cx="6388099" cy="1089025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5"/>
          </p:nvPr>
        </p:nvSpPr>
        <p:spPr>
          <a:xfrm>
            <a:off x="2339690" y="4500032"/>
            <a:ext cx="6388099" cy="1089025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28534876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40"/>
            <a:ext cx="8229600" cy="792110"/>
          </a:xfrm>
          <a:prstGeom prst="rect">
            <a:avLst/>
          </a:prstGeom>
        </p:spPr>
        <p:txBody>
          <a:bodyPr anchor="t"/>
          <a:lstStyle>
            <a:lvl1pPr algn="l">
              <a:defRPr sz="3600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463550" indent="-463550">
              <a:defRPr>
                <a:latin typeface="Candara"/>
                <a:cs typeface="Candara"/>
              </a:defRPr>
            </a:lvl1pPr>
            <a:lvl2pPr marL="909638" indent="-452438">
              <a:buFont typeface="Arial"/>
              <a:buChar char="•"/>
              <a:defRPr>
                <a:latin typeface="Candara"/>
                <a:cs typeface="Candara"/>
              </a:defRPr>
            </a:lvl2pPr>
            <a:lvl3pPr marL="1373188" indent="-458788">
              <a:defRPr>
                <a:latin typeface="Candara"/>
                <a:cs typeface="Candara"/>
              </a:defRPr>
            </a:lvl3pPr>
            <a:lvl4pPr marL="1716088" indent="-344488">
              <a:buFont typeface="Arial"/>
              <a:buChar char="•"/>
              <a:defRPr>
                <a:latin typeface="Candara"/>
                <a:cs typeface="Candara"/>
              </a:defRPr>
            </a:lvl4pPr>
            <a:lvl5pPr>
              <a:defRPr>
                <a:latin typeface="Optima"/>
                <a:cs typeface="Optim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913665"/>
            <a:ext cx="8229600" cy="0"/>
          </a:xfrm>
          <a:prstGeom prst="line">
            <a:avLst/>
          </a:prstGeom>
          <a:ln w="3175" cmpd="sng">
            <a:solidFill>
              <a:srgbClr val="3D471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013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19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76"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7"/>
          <p:cNvSpPr>
            <a:spLocks noGrp="1"/>
          </p:cNvSpPr>
          <p:nvPr>
            <p:ph sz="quarter" idx="17"/>
            <p:custDataLst>
              <p:tags r:id="rId3"/>
            </p:custDataLst>
          </p:nvPr>
        </p:nvSpPr>
        <p:spPr>
          <a:xfrm>
            <a:off x="457200" y="969963"/>
            <a:ext cx="8229600" cy="379412"/>
          </a:xfrm>
          <a:prstGeom prst="rect">
            <a:avLst/>
          </a:prstGeom>
        </p:spPr>
        <p:txBody>
          <a:bodyPr/>
          <a:lstStyle>
            <a:lvl1pPr>
              <a:buNone/>
              <a:defRPr sz="1400" b="1" i="1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95" y="274638"/>
            <a:ext cx="823081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6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00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nning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Arial"/>
              <a:cs typeface="Arial"/>
            </a:endParaRPr>
          </a:p>
        </p:txBody>
      </p:sp>
      <p:graphicFrame>
        <p:nvGraphicFramePr>
          <p:cNvPr id="11" name="Object 10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24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640264"/>
          </a:xfrm>
          <a:prstGeom prst="rect">
            <a:avLst/>
          </a:prstGeom>
        </p:spPr>
        <p:txBody>
          <a:bodyPr/>
          <a:lstStyle>
            <a:lvl1pPr marL="463550" indent="-463550">
              <a:buClrTx/>
              <a:buSzPct val="100000"/>
              <a:buFont typeface="Arial"/>
              <a:buChar char="•"/>
              <a:defRPr sz="2000" b="0">
                <a:latin typeface="Candara"/>
                <a:cs typeface="Candara"/>
              </a:defRPr>
            </a:lvl1pPr>
            <a:lvl2pPr marL="909638" indent="-452438">
              <a:buClrTx/>
              <a:buSzPct val="100000"/>
              <a:buFont typeface="Arial"/>
              <a:buChar char="•"/>
              <a:defRPr sz="2000" b="0">
                <a:latin typeface="Candara"/>
                <a:cs typeface="Candara"/>
              </a:defRPr>
            </a:lvl2pPr>
            <a:lvl3pPr marL="1373188" indent="-458788">
              <a:buClrTx/>
              <a:buSzPct val="100000"/>
              <a:buFont typeface="Arial"/>
              <a:buChar char="•"/>
              <a:defRPr sz="2000" b="0">
                <a:latin typeface="Candara"/>
                <a:cs typeface="Candara"/>
              </a:defRPr>
            </a:lvl3pPr>
            <a:lvl4pPr marL="1716088" indent="-344488">
              <a:buClrTx/>
              <a:buSzPct val="100000"/>
              <a:buFont typeface="Arial"/>
              <a:buChar char="•"/>
              <a:defRPr sz="2000" b="0">
                <a:latin typeface="Candara"/>
                <a:cs typeface="Candara"/>
              </a:defRPr>
            </a:lvl4pPr>
            <a:lvl5pPr>
              <a:defRPr>
                <a:latin typeface="Optima"/>
                <a:cs typeface="Optim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Arial"/>
              <a:cs typeface="Arial"/>
            </a:endParaRPr>
          </a:p>
        </p:txBody>
      </p:sp>
      <p:graphicFrame>
        <p:nvGraphicFramePr>
          <p:cNvPr id="11" name="Object 10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48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640264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rgbClr val="3D4718"/>
              </a:buClr>
              <a:buSzPct val="100000"/>
              <a:buFont typeface="+mj-lt"/>
              <a:buAutoNum type="romanUcPeriod"/>
              <a:defRPr sz="2000" b="0">
                <a:latin typeface="Candara"/>
                <a:cs typeface="Candara"/>
              </a:defRPr>
            </a:lvl1pPr>
            <a:lvl2pPr marL="971550" indent="-514350">
              <a:buClr>
                <a:srgbClr val="3D4718"/>
              </a:buClr>
              <a:buSzPct val="100000"/>
              <a:buFont typeface="+mj-lt"/>
              <a:buAutoNum type="alphaUcPeriod"/>
              <a:defRPr sz="2000" b="0">
                <a:latin typeface="Candara"/>
                <a:cs typeface="Candara"/>
              </a:defRPr>
            </a:lvl2pPr>
            <a:lvl3pPr marL="1428750" indent="-514350">
              <a:buClr>
                <a:srgbClr val="3D4718"/>
              </a:buClr>
              <a:buSzPct val="100000"/>
              <a:buFont typeface="+mj-lt"/>
              <a:buAutoNum type="arabicPeriod"/>
              <a:defRPr sz="2000" b="0">
                <a:latin typeface="Candara"/>
                <a:cs typeface="Candara"/>
              </a:defRPr>
            </a:lvl3pPr>
            <a:lvl4pPr marL="1885950" indent="-514350">
              <a:buClr>
                <a:srgbClr val="3D4718"/>
              </a:buClr>
              <a:buSzPct val="100000"/>
              <a:buFont typeface="+mj-lt"/>
              <a:buAutoNum type="alphaLcPeriod"/>
              <a:defRPr sz="2000" b="0">
                <a:latin typeface="Candara"/>
                <a:cs typeface="Candara"/>
              </a:defRPr>
            </a:lvl4pPr>
            <a:lvl5pPr>
              <a:defRPr>
                <a:latin typeface="Optima"/>
                <a:cs typeface="Optim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2441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Candara"/>
              <a:cs typeface="Candara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640264"/>
          </a:xfrm>
          <a:prstGeom prst="rect">
            <a:avLst/>
          </a:prstGeom>
        </p:spPr>
        <p:txBody>
          <a:bodyPr/>
          <a:lstStyle>
            <a:lvl1pPr marL="463550" indent="-463550">
              <a:buClrTx/>
              <a:buSzPct val="100000"/>
              <a:buFont typeface="Arial"/>
              <a:buChar char="•"/>
              <a:defRPr sz="2000" b="0">
                <a:latin typeface="Candara"/>
                <a:cs typeface="Candara"/>
              </a:defRPr>
            </a:lvl1pPr>
            <a:lvl2pPr marL="909638" indent="-452438">
              <a:buClrTx/>
              <a:buSzPct val="100000"/>
              <a:buFont typeface="Arial"/>
              <a:buChar char="•"/>
              <a:defRPr sz="2000" b="0">
                <a:latin typeface="Candara"/>
                <a:cs typeface="Candara"/>
              </a:defRPr>
            </a:lvl2pPr>
            <a:lvl3pPr marL="1373188" indent="-458788">
              <a:buClrTx/>
              <a:buSzPct val="100000"/>
              <a:buFont typeface="Arial"/>
              <a:buChar char="•"/>
              <a:defRPr sz="2000" b="0">
                <a:latin typeface="Candara"/>
                <a:cs typeface="Candara"/>
              </a:defRPr>
            </a:lvl3pPr>
            <a:lvl4pPr marL="1716088" indent="-344488">
              <a:buClrTx/>
              <a:buSzPct val="100000"/>
              <a:buFont typeface="Arial"/>
              <a:buChar char="•"/>
              <a:defRPr sz="2000" b="0">
                <a:latin typeface="Candara"/>
                <a:cs typeface="Candara"/>
              </a:defRPr>
            </a:lvl4pPr>
            <a:lvl5pPr>
              <a:defRPr>
                <a:latin typeface="Optima"/>
                <a:cs typeface="Optim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41294"/>
            <a:ext cx="8229600" cy="398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add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42954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Pan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9408" y="1510588"/>
            <a:ext cx="3966565" cy="63976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389408" y="2142082"/>
            <a:ext cx="3966562" cy="3951288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941388"/>
            <a:ext cx="8229603" cy="424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edit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5"/>
          </p:nvPr>
        </p:nvSpPr>
        <p:spPr>
          <a:xfrm>
            <a:off x="4720238" y="1510588"/>
            <a:ext cx="3966565" cy="63976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6"/>
          </p:nvPr>
        </p:nvSpPr>
        <p:spPr>
          <a:xfrm>
            <a:off x="4720238" y="2142082"/>
            <a:ext cx="3966562" cy="3951288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66405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Panel w/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9408" y="1510588"/>
            <a:ext cx="3606515" cy="63976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389408" y="2142082"/>
            <a:ext cx="3606512" cy="3951288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941388"/>
            <a:ext cx="8271164" cy="424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edit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5"/>
          </p:nvPr>
        </p:nvSpPr>
        <p:spPr>
          <a:xfrm>
            <a:off x="5080288" y="1510588"/>
            <a:ext cx="3606515" cy="63976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6"/>
          </p:nvPr>
        </p:nvSpPr>
        <p:spPr>
          <a:xfrm>
            <a:off x="5080288" y="2142082"/>
            <a:ext cx="3606512" cy="3951288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" name="Isosceles Triangle 2"/>
          <p:cNvSpPr/>
          <p:nvPr/>
        </p:nvSpPr>
        <p:spPr bwMode="auto">
          <a:xfrm rot="5400000">
            <a:off x="2951775" y="3452667"/>
            <a:ext cx="3168440" cy="504070"/>
          </a:xfrm>
          <a:prstGeom prst="triangle">
            <a:avLst/>
          </a:prstGeom>
          <a:solidFill>
            <a:srgbClr val="3D4718"/>
          </a:solidFill>
          <a:ln w="9525" cap="flat" cmpd="sng" algn="ctr">
            <a:solidFill>
              <a:srgbClr val="3D471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672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16" name="Isosceles Triangle 15"/>
          <p:cNvSpPr/>
          <p:nvPr userDrawn="1"/>
        </p:nvSpPr>
        <p:spPr bwMode="auto">
          <a:xfrm rot="5400000">
            <a:off x="2951775" y="3452667"/>
            <a:ext cx="3168440" cy="504070"/>
          </a:xfrm>
          <a:prstGeom prst="triangle">
            <a:avLst/>
          </a:prstGeom>
          <a:solidFill>
            <a:srgbClr val="3D4718"/>
          </a:solidFill>
          <a:ln w="9525" cap="flat" cmpd="sng" algn="ctr">
            <a:solidFill>
              <a:srgbClr val="3D471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672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6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3-Pan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9408" y="1510588"/>
            <a:ext cx="2729429" cy="63976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389408" y="2142082"/>
            <a:ext cx="2729427" cy="3951288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29438" y="1510588"/>
            <a:ext cx="2749550" cy="63976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070541" y="1510588"/>
            <a:ext cx="2730500" cy="639762"/>
          </a:xfrm>
          <a:prstGeom prst="rect">
            <a:avLst/>
          </a:prstGeom>
          <a:solidFill>
            <a:srgbClr val="3D4718"/>
          </a:solidFill>
          <a:ln>
            <a:solidFill>
              <a:srgbClr val="BFBFBF"/>
            </a:solidFill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Candara"/>
                <a:cs typeface="Candar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5361"/>
            <a:ext cx="2133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656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3D4718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941388"/>
            <a:ext cx="8271164" cy="424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Candara"/>
                <a:cs typeface="Candara"/>
              </a:defRPr>
            </a:lvl1pPr>
          </a:lstStyle>
          <a:p>
            <a:pPr lvl="0"/>
            <a:r>
              <a:rPr lang="en-US" dirty="0" smtClean="0"/>
              <a:t>Click to edit optional </a:t>
            </a:r>
            <a:r>
              <a:rPr lang="en-US" dirty="0" err="1" smtClean="0"/>
              <a:t>subheader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3250546" y="2142082"/>
            <a:ext cx="2729427" cy="3951288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6"/>
          </p:nvPr>
        </p:nvSpPr>
        <p:spPr>
          <a:xfrm>
            <a:off x="6071614" y="2142082"/>
            <a:ext cx="2729427" cy="3951288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/>
          <a:lstStyle>
            <a:lvl1pPr marL="228600" indent="-228600">
              <a:buClrTx/>
              <a:buFont typeface="Arial"/>
              <a:buChar char="•"/>
              <a:defRPr sz="1800">
                <a:latin typeface="Candara"/>
                <a:cs typeface="Candara"/>
              </a:defRPr>
            </a:lvl1pPr>
            <a:lvl2pPr marL="457200" indent="-228600">
              <a:buClrTx/>
              <a:buFont typeface="Arial"/>
              <a:buChar char="•"/>
              <a:defRPr sz="1600">
                <a:latin typeface="Candara"/>
                <a:cs typeface="Candara"/>
              </a:defRPr>
            </a:lvl2pPr>
            <a:lvl3pPr marL="685800" indent="-228600">
              <a:buClrTx/>
              <a:defRPr sz="1400">
                <a:latin typeface="Candara"/>
                <a:cs typeface="Candara"/>
              </a:defRPr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Line 12"/>
          <p:cNvSpPr>
            <a:spLocks noChangeShapeType="1"/>
          </p:cNvSpPr>
          <p:nvPr userDrawn="1"/>
        </p:nvSpPr>
        <p:spPr bwMode="auto">
          <a:xfrm>
            <a:off x="484909" y="941294"/>
            <a:ext cx="824345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76973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rgbClr val="42210B"/>
                </a:solidFill>
                <a:latin typeface="Candara"/>
                <a:cs typeface="Candara"/>
              </a:defRPr>
            </a:lvl1pPr>
          </a:lstStyle>
          <a:p>
            <a:fld id="{5D832042-F7FE-2742-A714-D3D7278F29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96049" y="6627168"/>
            <a:ext cx="210826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smtClean="0">
                <a:latin typeface="Candara"/>
                <a:cs typeface="Candara"/>
              </a:rPr>
              <a:t>© 2015 Banyan Family Business Advisors</a:t>
            </a:r>
            <a:endParaRPr lang="en-US" sz="900" dirty="0">
              <a:latin typeface="Candara"/>
              <a:cs typeface="Candara"/>
            </a:endParaRPr>
          </a:p>
        </p:txBody>
      </p:sp>
      <p:pic>
        <p:nvPicPr>
          <p:cNvPr id="6" name="Picture 5" descr="Banyan_Logo_RGB_horiz_green_sm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0" y="6563346"/>
            <a:ext cx="1369523" cy="26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4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  <p:sldLayoutId id="2147483729" r:id="rId18"/>
    <p:sldLayoutId id="2147483730" r:id="rId19"/>
    <p:sldLayoutId id="2147483731" r:id="rId20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8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Value Added Trustee: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Eleven Commandments for Holding </a:t>
            </a:r>
            <a:r>
              <a:rPr lang="en-US" dirty="0"/>
              <a:t>Family Businesses in Trust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941210"/>
            <a:ext cx="6400800" cy="1916790"/>
          </a:xfrm>
        </p:spPr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b="1" dirty="0" smtClean="0"/>
              <a:t>Stephen </a:t>
            </a:r>
            <a:r>
              <a:rPr lang="en-US" b="1" dirty="0"/>
              <a:t>G. </a:t>
            </a:r>
            <a:r>
              <a:rPr lang="en-US" b="1" dirty="0" err="1"/>
              <a:t>Salley</a:t>
            </a:r>
            <a:r>
              <a:rPr lang="en-US" b="1" dirty="0" smtClean="0"/>
              <a:t>, Partner</a:t>
            </a:r>
            <a:endParaRPr lang="en-US" b="1" dirty="0"/>
          </a:p>
          <a:p>
            <a:pPr>
              <a:spcBef>
                <a:spcPts val="0"/>
              </a:spcBef>
            </a:pPr>
            <a:r>
              <a:rPr lang="en-US" b="1" dirty="0" smtClean="0"/>
              <a:t>Banyan Family </a:t>
            </a:r>
            <a:r>
              <a:rPr lang="en-US" b="1" dirty="0"/>
              <a:t>Business </a:t>
            </a:r>
            <a:r>
              <a:rPr lang="en-US" b="1" dirty="0" smtClean="0"/>
              <a:t>Advisors</a:t>
            </a:r>
          </a:p>
          <a:p>
            <a:pPr>
              <a:spcBef>
                <a:spcPts val="0"/>
              </a:spcBef>
            </a:pPr>
            <a:r>
              <a:rPr lang="en-US" b="1" smtClean="0"/>
              <a:t>ssalley@banyan.global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 smtClean="0"/>
              <a:t>Nov. 8</a:t>
            </a:r>
            <a:r>
              <a:rPr lang="en-US" b="1" dirty="0" smtClean="0"/>
              <a:t>, </a:t>
            </a:r>
            <a:r>
              <a:rPr lang="en-US" b="1" dirty="0" smtClean="0"/>
              <a:t>2016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3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0681"/>
          </a:xfrm>
        </p:spPr>
        <p:txBody>
          <a:bodyPr/>
          <a:lstStyle/>
          <a:p>
            <a:pPr algn="l"/>
            <a:r>
              <a:rPr lang="en-US" sz="2800" b="1" dirty="0" smtClean="0"/>
              <a:t>The Conflict Spiral: Where is the Trustee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32042-F7FE-2742-A714-D3D7278F292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460" y="1340710"/>
            <a:ext cx="5688790" cy="576080"/>
          </a:xfrm>
          <a:prstGeom prst="rect">
            <a:avLst/>
          </a:prstGeom>
          <a:solidFill>
            <a:srgbClr val="1D2A3F"/>
          </a:solidFill>
          <a:ln>
            <a:solidFill>
              <a:srgbClr val="1D2A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Divergence of Interests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899490" y="2085856"/>
            <a:ext cx="5256730" cy="576080"/>
          </a:xfrm>
          <a:prstGeom prst="rect">
            <a:avLst/>
          </a:prstGeom>
          <a:solidFill>
            <a:srgbClr val="1D2A3F"/>
          </a:solidFill>
          <a:ln>
            <a:solidFill>
              <a:srgbClr val="1D2A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Hardening of Positions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115520" y="2831002"/>
            <a:ext cx="4824670" cy="576080"/>
          </a:xfrm>
          <a:prstGeom prst="rect">
            <a:avLst/>
          </a:prstGeom>
          <a:solidFill>
            <a:srgbClr val="1D2A3F"/>
          </a:solidFill>
          <a:ln>
            <a:solidFill>
              <a:srgbClr val="1D2A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Communication Breakdown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367555" y="3576148"/>
            <a:ext cx="4320600" cy="576080"/>
          </a:xfrm>
          <a:prstGeom prst="rect">
            <a:avLst/>
          </a:prstGeom>
          <a:solidFill>
            <a:srgbClr val="1D2A3F"/>
          </a:solidFill>
          <a:ln>
            <a:solidFill>
              <a:srgbClr val="1D2A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Alliances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583585" y="4321294"/>
            <a:ext cx="3888540" cy="576080"/>
          </a:xfrm>
          <a:prstGeom prst="rect">
            <a:avLst/>
          </a:prstGeom>
          <a:solidFill>
            <a:srgbClr val="1D2A3F"/>
          </a:solidFill>
          <a:ln>
            <a:solidFill>
              <a:srgbClr val="1D2A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Proxy Wars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1799615" y="5066440"/>
            <a:ext cx="3456480" cy="576080"/>
          </a:xfrm>
          <a:prstGeom prst="rect">
            <a:avLst/>
          </a:prstGeom>
          <a:solidFill>
            <a:srgbClr val="1D2A3F"/>
          </a:solidFill>
          <a:ln>
            <a:solidFill>
              <a:srgbClr val="1D2A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Mobilization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2051650" y="5811587"/>
            <a:ext cx="2952410" cy="576080"/>
          </a:xfrm>
          <a:prstGeom prst="rect">
            <a:avLst/>
          </a:prstGeom>
          <a:solidFill>
            <a:srgbClr val="1D2A3F"/>
          </a:solidFill>
          <a:ln>
            <a:solidFill>
              <a:srgbClr val="1D2A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All-Out Conflict </a:t>
            </a:r>
            <a:endParaRPr lang="en-US" sz="2000" dirty="0"/>
          </a:p>
        </p:txBody>
      </p:sp>
      <p:cxnSp>
        <p:nvCxnSpPr>
          <p:cNvPr id="12" name="Curved Connector 11"/>
          <p:cNvCxnSpPr>
            <a:stCxn id="5" idx="1"/>
            <a:endCxn id="6" idx="1"/>
          </p:cNvCxnSpPr>
          <p:nvPr/>
        </p:nvCxnSpPr>
        <p:spPr>
          <a:xfrm rot="10800000" flipH="1" flipV="1">
            <a:off x="683460" y="1628750"/>
            <a:ext cx="216030" cy="745146"/>
          </a:xfrm>
          <a:prstGeom prst="curvedConnector3">
            <a:avLst>
              <a:gd name="adj1" fmla="val -105819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5" idx="3"/>
            <a:endCxn id="6" idx="3"/>
          </p:cNvCxnSpPr>
          <p:nvPr/>
        </p:nvCxnSpPr>
        <p:spPr>
          <a:xfrm flipH="1">
            <a:off x="6156220" y="1628750"/>
            <a:ext cx="216030" cy="745146"/>
          </a:xfrm>
          <a:prstGeom prst="curvedConnector3">
            <a:avLst>
              <a:gd name="adj1" fmla="val -105819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6" idx="1"/>
            <a:endCxn id="7" idx="1"/>
          </p:cNvCxnSpPr>
          <p:nvPr/>
        </p:nvCxnSpPr>
        <p:spPr>
          <a:xfrm rot="10800000" flipH="1" flipV="1">
            <a:off x="899490" y="2373896"/>
            <a:ext cx="216030" cy="745146"/>
          </a:xfrm>
          <a:prstGeom prst="curvedConnector3">
            <a:avLst>
              <a:gd name="adj1" fmla="val -105819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6" idx="3"/>
            <a:endCxn id="7" idx="3"/>
          </p:cNvCxnSpPr>
          <p:nvPr/>
        </p:nvCxnSpPr>
        <p:spPr>
          <a:xfrm flipH="1">
            <a:off x="5940190" y="2373896"/>
            <a:ext cx="216030" cy="745146"/>
          </a:xfrm>
          <a:prstGeom prst="curvedConnector3">
            <a:avLst>
              <a:gd name="adj1" fmla="val -105819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7" idx="1"/>
            <a:endCxn id="8" idx="1"/>
          </p:cNvCxnSpPr>
          <p:nvPr/>
        </p:nvCxnSpPr>
        <p:spPr>
          <a:xfrm rot="10800000" flipH="1" flipV="1">
            <a:off x="1115519" y="3119042"/>
            <a:ext cx="252035" cy="745146"/>
          </a:xfrm>
          <a:prstGeom prst="curvedConnector3">
            <a:avLst>
              <a:gd name="adj1" fmla="val -90702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7" idx="3"/>
            <a:endCxn id="8" idx="3"/>
          </p:cNvCxnSpPr>
          <p:nvPr/>
        </p:nvCxnSpPr>
        <p:spPr>
          <a:xfrm flipH="1">
            <a:off x="5688155" y="3119042"/>
            <a:ext cx="252035" cy="745146"/>
          </a:xfrm>
          <a:prstGeom prst="curvedConnector3">
            <a:avLst>
              <a:gd name="adj1" fmla="val -90702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flipH="1">
            <a:off x="5472125" y="3861060"/>
            <a:ext cx="252035" cy="745146"/>
          </a:xfrm>
          <a:prstGeom prst="curvedConnector3">
            <a:avLst>
              <a:gd name="adj1" fmla="val -90702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/>
          <p:nvPr/>
        </p:nvCxnSpPr>
        <p:spPr>
          <a:xfrm flipH="1">
            <a:off x="5256095" y="4628124"/>
            <a:ext cx="252035" cy="745146"/>
          </a:xfrm>
          <a:prstGeom prst="curvedConnector3">
            <a:avLst>
              <a:gd name="adj1" fmla="val -90702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flipH="1">
            <a:off x="4968055" y="5350739"/>
            <a:ext cx="252035" cy="745146"/>
          </a:xfrm>
          <a:prstGeom prst="curvedConnector3">
            <a:avLst>
              <a:gd name="adj1" fmla="val -90702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/>
          <p:nvPr/>
        </p:nvCxnSpPr>
        <p:spPr>
          <a:xfrm rot="10800000" flipH="1" flipV="1">
            <a:off x="1331550" y="3863554"/>
            <a:ext cx="252035" cy="745146"/>
          </a:xfrm>
          <a:prstGeom prst="curvedConnector3">
            <a:avLst>
              <a:gd name="adj1" fmla="val -90702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 rot="10800000" flipH="1" flipV="1">
            <a:off x="1547580" y="4608067"/>
            <a:ext cx="252035" cy="745146"/>
          </a:xfrm>
          <a:prstGeom prst="curvedConnector3">
            <a:avLst>
              <a:gd name="adj1" fmla="val -90702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0800000" flipH="1" flipV="1">
            <a:off x="1763610" y="5352579"/>
            <a:ext cx="252035" cy="745146"/>
          </a:xfrm>
          <a:prstGeom prst="curvedConnector3">
            <a:avLst>
              <a:gd name="adj1" fmla="val -90702"/>
            </a:avLst>
          </a:prstGeom>
          <a:ln w="3175" cmpd="sng">
            <a:solidFill>
              <a:srgbClr val="3D4718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010400" y="1340709"/>
            <a:ext cx="1676400" cy="5046957"/>
          </a:xfrm>
          <a:prstGeom prst="rect">
            <a:avLst/>
          </a:prstGeom>
          <a:solidFill>
            <a:srgbClr val="BC5800"/>
          </a:solidFill>
          <a:ln>
            <a:solidFill>
              <a:srgbClr val="1D2A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 smtClean="0"/>
              <a:t>Escalation from one stage to the other is “rational”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 smtClean="0"/>
              <a:t>Does not assume that people are greedy or ill-intentioned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 smtClean="0"/>
              <a:t>Tragic in the sense that everyone ends up worse off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 smtClean="0"/>
              <a:t>Avoidable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38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 A Trustee Protocol:</a:t>
            </a:r>
            <a:br>
              <a:rPr lang="en-US" sz="2800" dirty="0" smtClean="0"/>
            </a:br>
            <a:r>
              <a:rPr lang="en-US" sz="2800" dirty="0" smtClean="0"/>
              <a:t>“If It </a:t>
            </a:r>
            <a:r>
              <a:rPr lang="en-US" sz="2800" dirty="0" err="1" smtClean="0"/>
              <a:t>Aint</a:t>
            </a:r>
            <a:r>
              <a:rPr lang="en-US" sz="2800" dirty="0" smtClean="0"/>
              <a:t> Documented It </a:t>
            </a:r>
            <a:r>
              <a:rPr lang="en-US" sz="2800" dirty="0" err="1"/>
              <a:t>D</a:t>
            </a:r>
            <a:r>
              <a:rPr lang="en-US" sz="2800" dirty="0" err="1" smtClean="0"/>
              <a:t>idn</a:t>
            </a:r>
            <a:r>
              <a:rPr lang="fr-FR" sz="2800" dirty="0" smtClean="0"/>
              <a:t>’</a:t>
            </a:r>
            <a:r>
              <a:rPr lang="en-US" sz="2800" dirty="0" smtClean="0"/>
              <a:t>t Happen”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680"/>
            <a:ext cx="8229600" cy="5001483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Calibri" charset="0"/>
              </a:rPr>
              <a:t>A Trustee Protocol manages expectations and imposes order. Its terms may appear in the trust document, an informal agreement with the CFO or the Board, in correspondence with the Grantor and/or the Beneficiaries, or piecemeal in all of these. The one place it will never appear is in “relationships” or oral understandings.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200" dirty="0" smtClean="0">
              <a:latin typeface="Calibri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Calibri" charset="0"/>
              </a:rPr>
              <a:t>The Protocol is infinitely flexible so long </a:t>
            </a:r>
            <a:r>
              <a:rPr lang="en-US" sz="2200" smtClean="0">
                <a:latin typeface="Calibri" charset="0"/>
              </a:rPr>
              <a:t>as it </a:t>
            </a:r>
            <a:r>
              <a:rPr lang="en-US" sz="2200" dirty="0" smtClean="0">
                <a:latin typeface="Calibri" charset="0"/>
              </a:rPr>
              <a:t>makes the Eleven Commandments explicit: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>
                <a:latin typeface="Calibri" charset="0"/>
              </a:rPr>
              <a:t> </a:t>
            </a:r>
            <a:r>
              <a:rPr lang="en-US" sz="2200" dirty="0" smtClean="0">
                <a:latin typeface="Calibri" charset="0"/>
              </a:rPr>
              <a:t>   a) To the Beneficiaries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>
                <a:latin typeface="Calibri" charset="0"/>
              </a:rPr>
              <a:t> </a:t>
            </a:r>
            <a:r>
              <a:rPr lang="en-US" sz="2200" dirty="0" smtClean="0">
                <a:latin typeface="Calibri" charset="0"/>
              </a:rPr>
              <a:t>   b) To the Board of Directors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>
                <a:latin typeface="Calibri" charset="0"/>
              </a:rPr>
              <a:t> </a:t>
            </a:r>
            <a:r>
              <a:rPr lang="en-US" sz="2200" dirty="0" smtClean="0">
                <a:latin typeface="Calibri" charset="0"/>
              </a:rPr>
              <a:t>   c) To the Grantor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>
                <a:latin typeface="Calibri" charset="0"/>
              </a:rPr>
              <a:t> </a:t>
            </a:r>
            <a:r>
              <a:rPr lang="en-US" sz="2200" dirty="0" smtClean="0">
                <a:latin typeface="Calibri" charset="0"/>
              </a:rPr>
              <a:t>   d) To Co-Owners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>
                <a:latin typeface="Calibri" charset="0"/>
              </a:rPr>
              <a:t> </a:t>
            </a:r>
            <a:r>
              <a:rPr lang="en-US" sz="2200" dirty="0" smtClean="0">
                <a:latin typeface="Calibri" charset="0"/>
              </a:rPr>
              <a:t>   e) To Co-Fiduciaries*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Calibri" charset="0"/>
              </a:rPr>
              <a:t>* </a:t>
            </a:r>
            <a:r>
              <a:rPr lang="en-US" sz="1800" dirty="0" smtClean="0">
                <a:latin typeface="Calibri" charset="0"/>
              </a:rPr>
              <a:t>Protectors, Directed Trusts, Investment Committees and all the creative aspects of modern trust drafting are available…use them but don’t use them to hide</a:t>
            </a:r>
            <a:r>
              <a:rPr lang="en-US" sz="2200" dirty="0" smtClean="0">
                <a:latin typeface="Calibri" charset="0"/>
              </a:rPr>
              <a:t>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32042-F7FE-2742-A714-D3D7278F29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32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 </a:t>
            </a:r>
            <a:r>
              <a:rPr lang="en-US" dirty="0" err="1" smtClean="0"/>
              <a:t>Grano</a:t>
            </a:r>
            <a:r>
              <a:rPr lang="en-US" dirty="0" smtClean="0"/>
              <a:t> </a:t>
            </a:r>
            <a:r>
              <a:rPr lang="en-US" dirty="0" err="1" smtClean="0"/>
              <a:t>Salis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Horizontal Scroll 4"/>
          <p:cNvSpPr/>
          <p:nvPr/>
        </p:nvSpPr>
        <p:spPr>
          <a:xfrm>
            <a:off x="526355" y="1700760"/>
            <a:ext cx="7993110" cy="2681062"/>
          </a:xfrm>
          <a:prstGeom prst="horizontalScroll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rgbClr val="1D2A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3600" b="1" strike="sngStrike" dirty="0">
                <a:solidFill>
                  <a:srgbClr val="000000"/>
                </a:solidFill>
                <a:latin typeface="Papyrus"/>
                <a:cs typeface="Papyrus"/>
              </a:rPr>
              <a:t>Ten</a:t>
            </a:r>
            <a:r>
              <a:rPr lang="en-US" sz="3600" b="1" dirty="0">
                <a:solidFill>
                  <a:srgbClr val="000000"/>
                </a:solidFill>
                <a:latin typeface="Papyrus"/>
                <a:cs typeface="Papyrus"/>
              </a:rPr>
              <a:t> Eleven Commandments for Family  Business Interests in Trust</a:t>
            </a:r>
          </a:p>
        </p:txBody>
      </p:sp>
    </p:spTree>
    <p:extLst>
      <p:ext uri="{BB962C8B-B14F-4D97-AF65-F5344CB8AC3E}">
        <p14:creationId xmlns:p14="http://schemas.microsoft.com/office/powerpoint/2010/main" val="237888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32042-F7FE-2742-A714-D3D7278F292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ound Same Side Corner Rectangle 5"/>
          <p:cNvSpPr/>
          <p:nvPr/>
        </p:nvSpPr>
        <p:spPr>
          <a:xfrm>
            <a:off x="1259540" y="116540"/>
            <a:ext cx="6192860" cy="6552910"/>
          </a:xfrm>
          <a:prstGeom prst="round2SameRect">
            <a:avLst/>
          </a:prstGeom>
          <a:blipFill rotWithShape="1">
            <a:blip r:embed="rId2">
              <a:alphaModFix amt="60000"/>
            </a:blip>
            <a:tile tx="0" ty="0" sx="100000" sy="100000" flip="none" algn="tl"/>
          </a:blipFill>
          <a:ln>
            <a:noFill/>
          </a:ln>
          <a:effectLst>
            <a:glow rad="139700">
              <a:srgbClr val="CDCDCD">
                <a:alpha val="75000"/>
              </a:srgbClr>
            </a:glow>
            <a:innerShdw blurRad="63500" dist="50800" dir="135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04720" y="260560"/>
            <a:ext cx="583281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>
                <a:latin typeface="Herculanum"/>
                <a:cs typeface="Herculanum"/>
              </a:rPr>
              <a:t>Thou shalt not appear to be in the Grantor’s pocket. 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Thou shalt not ignore the Company: Thou </a:t>
            </a:r>
            <a:r>
              <a:rPr lang="en-US" sz="1400" dirty="0" err="1" smtClean="0">
                <a:latin typeface="Herculanum"/>
                <a:cs typeface="Herculanum"/>
              </a:rPr>
              <a:t>arT</a:t>
            </a:r>
            <a:r>
              <a:rPr lang="en-US" sz="1400" dirty="0" smtClean="0">
                <a:latin typeface="Herculanum"/>
                <a:cs typeface="Herculanum"/>
              </a:rPr>
              <a:t>  an owner. Imposing Discipline in Company Affairs is seldom welcome and always needed.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Life events are Company events and may become Trust events.. A valuable  Trustee is a bulwark against emotion in the Business.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A fiduciary duty to enforce fiduciary duties is a “thing”. Really, it’s a big thing.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Buy/Sell Agreements, by-laws, and state corporate and LLC statutes </a:t>
            </a:r>
            <a:r>
              <a:rPr lang="en-US" sz="1400" b="1" dirty="0" smtClean="0">
                <a:latin typeface="Herculanum"/>
                <a:cs typeface="Herculanum"/>
              </a:rPr>
              <a:t>are</a:t>
            </a:r>
            <a:r>
              <a:rPr lang="en-US" sz="1400" dirty="0" smtClean="0">
                <a:latin typeface="Herculanum"/>
                <a:cs typeface="Herculanum"/>
              </a:rPr>
              <a:t> trust documents.  Know them and Insist on their Reasonable Enforcement.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Thou shalt be conversant with the Company’s balance sheets, income statements, and financial plans…and be able to explain them to the Beneficiaries.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Thou shalt obsess about phantom income for the trust and its beneficiaries. 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Accountings and trustee reporting are your friends. Be narrative, be informative, and be Hard Nosed. 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Appreciation is not a given…A Trustee’s Failure to Diversify is seldom mentioned when values soar.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Thou shalt not hope  Family conflict will resolve itself if ignored. </a:t>
            </a:r>
          </a:p>
          <a:p>
            <a:pPr marL="519113" indent="-519113">
              <a:spcBef>
                <a:spcPts val="6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US" sz="1400" dirty="0" smtClean="0">
                <a:latin typeface="Herculanum"/>
                <a:cs typeface="Herculanum"/>
              </a:rPr>
              <a:t>Thou shalt know where the exit is.</a:t>
            </a:r>
            <a:endParaRPr lang="en-US" sz="1400" dirty="0">
              <a:latin typeface="Herculanum"/>
              <a:cs typeface="Herculanum"/>
            </a:endParaRPr>
          </a:p>
        </p:txBody>
      </p:sp>
    </p:spTree>
    <p:extLst>
      <p:ext uri="{BB962C8B-B14F-4D97-AF65-F5344CB8AC3E}">
        <p14:creationId xmlns:p14="http://schemas.microsoft.com/office/powerpoint/2010/main" val="1252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32042-F7FE-2742-A714-D3D7278F292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58415" y="1340710"/>
            <a:ext cx="70569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latin typeface="Candara"/>
                <a:cs typeface="Candara"/>
              </a:rPr>
              <a:t>“Practitioners should recognize the unintended consequences of the elegant and appropriate technical solutions to legal, tax and financial problems in the family business.</a:t>
            </a:r>
            <a:r>
              <a:rPr lang="en-US" sz="2800" i="1" dirty="0" smtClean="0">
                <a:latin typeface="Candara"/>
                <a:cs typeface="Candara"/>
              </a:rPr>
              <a:t>”</a:t>
            </a:r>
          </a:p>
          <a:p>
            <a:r>
              <a:rPr lang="en-US" sz="1000" i="1" dirty="0">
                <a:latin typeface="Candara"/>
                <a:cs typeface="Candara"/>
              </a:rPr>
              <a:t>  </a:t>
            </a:r>
            <a:endParaRPr lang="en-US" sz="1000" dirty="0">
              <a:latin typeface="Candara"/>
              <a:cs typeface="Candara"/>
            </a:endParaRPr>
          </a:p>
          <a:p>
            <a:endParaRPr lang="en-US" sz="1800" dirty="0" smtClean="0">
              <a:latin typeface="Candara"/>
              <a:cs typeface="Candara"/>
            </a:endParaRPr>
          </a:p>
          <a:p>
            <a:r>
              <a:rPr lang="en-US" sz="1800" dirty="0" err="1" smtClean="0">
                <a:latin typeface="Candara"/>
                <a:cs typeface="Candara"/>
              </a:rPr>
              <a:t>McCollom</a:t>
            </a:r>
            <a:r>
              <a:rPr lang="en-US" sz="1800" dirty="0">
                <a:latin typeface="Candara"/>
                <a:cs typeface="Candara"/>
              </a:rPr>
              <a:t>-Hampton, The Ownership Trust and Succession Paralysis in the Family Business, 9 </a:t>
            </a:r>
            <a:r>
              <a:rPr lang="en-US" sz="1800" dirty="0" err="1">
                <a:latin typeface="Candara"/>
                <a:cs typeface="Candara"/>
              </a:rPr>
              <a:t>FamBusRev</a:t>
            </a:r>
            <a:r>
              <a:rPr lang="en-US" sz="1800" dirty="0">
                <a:latin typeface="Candara"/>
                <a:cs typeface="Candara"/>
              </a:rPr>
              <a:t> 45, (1991).</a:t>
            </a:r>
          </a:p>
        </p:txBody>
      </p:sp>
    </p:spTree>
    <p:extLst>
      <p:ext uri="{BB962C8B-B14F-4D97-AF65-F5344CB8AC3E}">
        <p14:creationId xmlns:p14="http://schemas.microsoft.com/office/powerpoint/2010/main" val="60304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32042-F7FE-2742-A714-D3D7278F292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Family Looks Day One!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77216"/>
            <a:ext cx="7628281" cy="40641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67600" y="3505200"/>
            <a:ext cx="381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26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5011579"/>
            <a:ext cx="2286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1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9400" y="5392579"/>
            <a:ext cx="5334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honburi" charset="-34"/>
                <a:ea typeface="Thonburi" charset="-34"/>
                <a:cs typeface="Thonburi" charset="-34"/>
              </a:rPr>
              <a:t>John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Thonburi" charset="-34"/>
              <a:ea typeface="Thonburi" charset="-34"/>
              <a:cs typeface="Thonburi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74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2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5D832042-F7FE-2742-A714-D3D7278F292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The “Four Rooms” and Idealized Compartmentalization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1301889"/>
            <a:ext cx="27432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u="sng" dirty="0">
                <a:solidFill>
                  <a:prstClr val="black"/>
                </a:solidFill>
                <a:latin typeface="Calibri"/>
                <a:cs typeface="Calibri"/>
              </a:rPr>
              <a:t>Key </a:t>
            </a:r>
            <a:r>
              <a:rPr lang="en-US" sz="2000" u="sng" dirty="0" smtClean="0">
                <a:solidFill>
                  <a:prstClr val="black"/>
                </a:solidFill>
                <a:latin typeface="Calibri"/>
                <a:cs typeface="Calibri"/>
              </a:rPr>
              <a:t>governance tasks</a:t>
            </a:r>
            <a:endParaRPr lang="en-US" sz="2000" u="sng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25425" indent="-225425">
              <a:spcBef>
                <a:spcPts val="1200"/>
              </a:spcBef>
              <a:buFont typeface="Arial"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/>
                <a:cs typeface="Calibri"/>
              </a:rPr>
              <a:t>Provide forums for communication and decision-making</a:t>
            </a:r>
          </a:p>
          <a:p>
            <a:pPr marL="225425" indent="-225425">
              <a:spcBef>
                <a:spcPts val="1200"/>
              </a:spcBef>
              <a:buFont typeface="Arial"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/>
                <a:cs typeface="Calibri"/>
              </a:rPr>
              <a:t>Clarify roles, responsibilities, and decision-making rights</a:t>
            </a:r>
          </a:p>
          <a:p>
            <a:pPr marL="225425" indent="-225425">
              <a:spcBef>
                <a:spcPts val="1200"/>
              </a:spcBef>
              <a:buFont typeface="Arial"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/>
                <a:cs typeface="Calibri"/>
              </a:rPr>
              <a:t>Create policies around potential “hot spots”</a:t>
            </a:r>
          </a:p>
          <a:p>
            <a:pPr marL="225425" indent="-225425">
              <a:spcBef>
                <a:spcPts val="1200"/>
              </a:spcBef>
              <a:buFont typeface="Arial"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/>
                <a:cs typeface="Calibri"/>
              </a:rPr>
              <a:t>Establish legal agreements that protect the continuity of the core assets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" y="3081718"/>
            <a:ext cx="3733800" cy="1219200"/>
          </a:xfrm>
          <a:prstGeom prst="rect">
            <a:avLst/>
          </a:prstGeom>
          <a:solidFill>
            <a:srgbClr val="2C517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white"/>
                </a:solidFill>
                <a:latin typeface="Calibri"/>
                <a:cs typeface="Calibri"/>
              </a:rPr>
              <a:t>Board</a:t>
            </a:r>
            <a:endParaRPr lang="en-US" sz="1200" b="1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" y="4800600"/>
            <a:ext cx="3733800" cy="1219200"/>
          </a:xfrm>
          <a:prstGeom prst="rect">
            <a:avLst/>
          </a:prstGeom>
          <a:solidFill>
            <a:srgbClr val="2C517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white"/>
                </a:solidFill>
                <a:latin typeface="Calibri"/>
                <a:cs typeface="Calibri"/>
              </a:rPr>
              <a:t>Management</a:t>
            </a:r>
            <a:endParaRPr lang="en-US" sz="2400" b="1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2971801" y="3048000"/>
            <a:ext cx="4648199" cy="1295400"/>
          </a:xfrm>
          <a:prstGeom prst="rect">
            <a:avLst/>
          </a:prstGeom>
          <a:solidFill>
            <a:srgbClr val="E27B3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white"/>
                </a:solidFill>
                <a:latin typeface="Calibri"/>
                <a:cs typeface="Calibri"/>
              </a:rPr>
              <a:t>Family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1362835"/>
            <a:ext cx="3733800" cy="1219200"/>
          </a:xfrm>
          <a:prstGeom prst="rect">
            <a:avLst/>
          </a:prstGeom>
          <a:solidFill>
            <a:srgbClr val="2C517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white"/>
                </a:solidFill>
                <a:latin typeface="Calibri"/>
                <a:cs typeface="Calibri"/>
              </a:rPr>
              <a:t>Owner</a:t>
            </a:r>
            <a:endParaRPr lang="en-US" sz="1200" b="1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2095500" y="4343400"/>
            <a:ext cx="457200" cy="381000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ndara"/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2095500" y="2650212"/>
            <a:ext cx="457200" cy="381000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ndara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4191000" y="1905000"/>
            <a:ext cx="457200" cy="304800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ndara"/>
            </a:endParaRPr>
          </a:p>
        </p:txBody>
      </p:sp>
      <p:sp>
        <p:nvSpPr>
          <p:cNvPr id="17" name="Left-Right Arrow 16"/>
          <p:cNvSpPr/>
          <p:nvPr/>
        </p:nvSpPr>
        <p:spPr>
          <a:xfrm>
            <a:off x="4191000" y="3539397"/>
            <a:ext cx="457200" cy="304800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ndara"/>
            </a:endParaRPr>
          </a:p>
        </p:txBody>
      </p:sp>
      <p:sp>
        <p:nvSpPr>
          <p:cNvPr id="18" name="Left-Right Arrow 17"/>
          <p:cNvSpPr/>
          <p:nvPr/>
        </p:nvSpPr>
        <p:spPr>
          <a:xfrm>
            <a:off x="4191000" y="5256102"/>
            <a:ext cx="457200" cy="304800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87064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481"/>
            <a:ext cx="8229600" cy="669924"/>
          </a:xfrm>
        </p:spPr>
        <p:txBody>
          <a:bodyPr/>
          <a:lstStyle/>
          <a:p>
            <a:pPr algn="l"/>
            <a:r>
              <a:rPr lang="en-US" sz="2800" b="1" dirty="0" smtClean="0"/>
              <a:t>Organizational Wellness: Ownership Idealized	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32042-F7FE-2742-A714-D3D7278F292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754138704"/>
              </p:ext>
            </p:extLst>
          </p:nvPr>
        </p:nvGraphicFramePr>
        <p:xfrm>
          <a:off x="683794" y="1397000"/>
          <a:ext cx="7842698" cy="4562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589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481"/>
            <a:ext cx="8229600" cy="669924"/>
          </a:xfrm>
        </p:spPr>
        <p:txBody>
          <a:bodyPr/>
          <a:lstStyle/>
          <a:p>
            <a:pPr algn="l"/>
            <a:r>
              <a:rPr lang="en-US" sz="2800" b="1" dirty="0" smtClean="0"/>
              <a:t>Organizational Wellness: More Typical Ownership	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32042-F7FE-2742-A714-D3D7278F292C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346842" y="1466606"/>
            <a:ext cx="2362765" cy="1181382"/>
            <a:chOff x="2739966" y="1253"/>
            <a:chExt cx="2362765" cy="1181382"/>
          </a:xfrm>
        </p:grpSpPr>
        <p:sp>
          <p:nvSpPr>
            <p:cNvPr id="8" name="Rounded Rectangle 7"/>
            <p:cNvSpPr/>
            <p:nvPr/>
          </p:nvSpPr>
          <p:spPr>
            <a:xfrm>
              <a:off x="2739966" y="1253"/>
              <a:ext cx="2362765" cy="1181382"/>
            </a:xfrm>
            <a:prstGeom prst="roundRect">
              <a:avLst>
                <a:gd name="adj" fmla="val 10000"/>
              </a:avLst>
            </a:prstGeom>
            <a:solidFill>
              <a:srgbClr val="1D2A3F"/>
            </a:solidFill>
          </p:spPr>
          <p:style>
            <a:lnRef idx="3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2774567" y="35854"/>
              <a:ext cx="2293563" cy="1112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rgbClr val="FFFFFF"/>
                  </a:solidFill>
                </a:rPr>
                <a:t>Consensus</a:t>
              </a:r>
              <a:endParaRPr lang="en-US" sz="2400" b="1" kern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18678" y="4339708"/>
            <a:ext cx="2362765" cy="1181382"/>
            <a:chOff x="1277751" y="3381151"/>
            <a:chExt cx="2362765" cy="1181382"/>
          </a:xfrm>
        </p:grpSpPr>
        <p:sp>
          <p:nvSpPr>
            <p:cNvPr id="12" name="Rounded Rectangle 11"/>
            <p:cNvSpPr/>
            <p:nvPr/>
          </p:nvSpPr>
          <p:spPr>
            <a:xfrm>
              <a:off x="1277751" y="3381151"/>
              <a:ext cx="2362765" cy="1181382"/>
            </a:xfrm>
            <a:prstGeom prst="roundRect">
              <a:avLst>
                <a:gd name="adj" fmla="val 10000"/>
              </a:avLst>
            </a:prstGeom>
            <a:solidFill>
              <a:srgbClr val="BC5800"/>
            </a:solidFill>
          </p:spPr>
          <p:style>
            <a:lnRef idx="3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1312352" y="3415752"/>
              <a:ext cx="2293563" cy="1112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chemeClr val="bg1"/>
                  </a:solidFill>
                </a:rPr>
                <a:t>Structure</a:t>
              </a:r>
              <a:endParaRPr lang="en-US" sz="24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675006" y="4305107"/>
            <a:ext cx="2362765" cy="1181382"/>
            <a:chOff x="5145228" y="2906628"/>
            <a:chExt cx="2362765" cy="1181382"/>
          </a:xfrm>
        </p:grpSpPr>
        <p:sp>
          <p:nvSpPr>
            <p:cNvPr id="15" name="Rounded Rectangle 14"/>
            <p:cNvSpPr/>
            <p:nvPr/>
          </p:nvSpPr>
          <p:spPr>
            <a:xfrm>
              <a:off x="5145228" y="2906628"/>
              <a:ext cx="2362765" cy="1181382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90000"/>
                <a:lumOff val="10000"/>
              </a:schemeClr>
            </a:solidFill>
          </p:spPr>
          <p:style>
            <a:lnRef idx="3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5179829" y="2941229"/>
              <a:ext cx="2293563" cy="1112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rgbClr val="FFFFFF"/>
                  </a:solidFill>
                </a:rPr>
                <a:t>Communication</a:t>
              </a:r>
              <a:endParaRPr lang="en-US" sz="2400" b="1" kern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3860197">
            <a:off x="3097757" y="2430559"/>
            <a:ext cx="321144" cy="2131657"/>
            <a:chOff x="2304301" y="1719479"/>
            <a:chExt cx="321455" cy="1381394"/>
          </a:xfrm>
        </p:grpSpPr>
        <p:sp>
          <p:nvSpPr>
            <p:cNvPr id="18" name="Left-Right Arrow 17"/>
            <p:cNvSpPr/>
            <p:nvPr/>
          </p:nvSpPr>
          <p:spPr>
            <a:xfrm rot="15491192">
              <a:off x="1885951" y="2361067"/>
              <a:ext cx="1158156" cy="321455"/>
            </a:xfrm>
            <a:prstGeom prst="leftRightArrow">
              <a:avLst>
                <a:gd name="adj1" fmla="val 60000"/>
                <a:gd name="adj2" fmla="val 50000"/>
              </a:avLst>
            </a:prstGeom>
            <a:solidFill>
              <a:srgbClr val="BFBFBF"/>
            </a:solidFill>
            <a:ln>
              <a:solidFill>
                <a:srgbClr val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Left-Right Arrow 4"/>
            <p:cNvSpPr/>
            <p:nvPr/>
          </p:nvSpPr>
          <p:spPr>
            <a:xfrm rot="26291192">
              <a:off x="1801411" y="2240882"/>
              <a:ext cx="1268597" cy="2257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kern="1200"/>
            </a:p>
          </p:txBody>
        </p:sp>
      </p:grpSp>
      <p:sp>
        <p:nvSpPr>
          <p:cNvPr id="20" name="Right Arrow 19"/>
          <p:cNvSpPr/>
          <p:nvPr/>
        </p:nvSpPr>
        <p:spPr>
          <a:xfrm rot="13446281">
            <a:off x="5084420" y="3026167"/>
            <a:ext cx="600317" cy="324519"/>
          </a:xfrm>
          <a:prstGeom prst="rightArrow">
            <a:avLst/>
          </a:prstGeom>
          <a:solidFill>
            <a:srgbClr val="BFBFBF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2705163">
            <a:off x="5816752" y="3752724"/>
            <a:ext cx="600317" cy="324519"/>
          </a:xfrm>
          <a:prstGeom prst="rightArrow">
            <a:avLst/>
          </a:prstGeom>
          <a:solidFill>
            <a:srgbClr val="BFBFBF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Process 23"/>
          <p:cNvSpPr/>
          <p:nvPr/>
        </p:nvSpPr>
        <p:spPr>
          <a:xfrm>
            <a:off x="3381443" y="4786685"/>
            <a:ext cx="788044" cy="236783"/>
          </a:xfrm>
          <a:prstGeom prst="flowChartProcess">
            <a:avLst/>
          </a:prstGeom>
          <a:solidFill>
            <a:srgbClr val="BFBFBF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rocess 24"/>
          <p:cNvSpPr/>
          <p:nvPr/>
        </p:nvSpPr>
        <p:spPr>
          <a:xfrm>
            <a:off x="4814469" y="4784597"/>
            <a:ext cx="835162" cy="238871"/>
          </a:xfrm>
          <a:prstGeom prst="flowChartProcess">
            <a:avLst/>
          </a:prstGeom>
          <a:solidFill>
            <a:srgbClr val="BFBFBF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ightning Bolt 25"/>
          <p:cNvSpPr/>
          <p:nvPr/>
        </p:nvSpPr>
        <p:spPr>
          <a:xfrm rot="4522859">
            <a:off x="5575900" y="3094672"/>
            <a:ext cx="457818" cy="838340"/>
          </a:xfrm>
          <a:prstGeom prst="lightningBolt">
            <a:avLst/>
          </a:prstGeom>
          <a:solidFill>
            <a:srgbClr val="BFBFBF"/>
          </a:solidFill>
          <a:ln>
            <a:solidFill>
              <a:srgbClr val="00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ightning Bolt 26"/>
          <p:cNvSpPr/>
          <p:nvPr/>
        </p:nvSpPr>
        <p:spPr>
          <a:xfrm rot="1809535">
            <a:off x="4225581" y="4442002"/>
            <a:ext cx="469576" cy="918717"/>
          </a:xfrm>
          <a:prstGeom prst="lightningBolt">
            <a:avLst/>
          </a:prstGeom>
          <a:solidFill>
            <a:srgbClr val="BFBFBF"/>
          </a:solidFill>
          <a:ln>
            <a:solidFill>
              <a:srgbClr val="00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9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8982"/>
            <a:ext cx="8867294" cy="666656"/>
          </a:xfrm>
        </p:spPr>
        <p:txBody>
          <a:bodyPr/>
          <a:lstStyle/>
          <a:p>
            <a:pPr algn="l">
              <a:defRPr/>
            </a:pPr>
            <a:r>
              <a:rPr lang="en-US" sz="2800" b="1" dirty="0" smtClean="0">
                <a:cs typeface="Arial" pitchFamily="34" charset="0"/>
              </a:rPr>
              <a:t>The Family Business  System: Where is the Trustee?</a:t>
            </a:r>
            <a:endParaRPr lang="en-US" sz="2800" b="1" dirty="0">
              <a:cs typeface="Arial" pitchFamily="34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99685" y="1236210"/>
            <a:ext cx="2872115" cy="333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8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6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888" indent="0">
              <a:lnSpc>
                <a:spcPct val="80000"/>
              </a:lnSpc>
              <a:buFont typeface="Wingdings" pitchFamily="28" charset="2"/>
              <a:buNone/>
              <a:tabLst>
                <a:tab pos="115888" algn="l"/>
              </a:tabLst>
              <a:defRPr/>
            </a:pPr>
            <a:r>
              <a:rPr lang="en-US" sz="2000" b="1" dirty="0" smtClean="0">
                <a:solidFill>
                  <a:prstClr val="black"/>
                </a:solidFill>
                <a:ea typeface="ＭＳ Ｐゴシック" pitchFamily="28" charset="-128"/>
              </a:rPr>
              <a:t>Participants in a Family Business:</a:t>
            </a:r>
            <a:endParaRPr lang="en-US" sz="1800" b="1" dirty="0" smtClean="0">
              <a:solidFill>
                <a:prstClr val="black"/>
              </a:solidFill>
              <a:ea typeface="ＭＳ Ｐゴシック" pitchFamily="28" charset="-128"/>
            </a:endParaRPr>
          </a:p>
          <a:p>
            <a:pPr marL="396875" lvl="1">
              <a:defRPr/>
            </a:pPr>
            <a:r>
              <a:rPr lang="en-US" sz="1800" b="0" dirty="0" smtClean="0">
                <a:solidFill>
                  <a:prstClr val="black"/>
                </a:solidFill>
                <a:ea typeface="ＭＳ Ｐゴシック" pitchFamily="28" charset="-128"/>
              </a:rPr>
              <a:t>See the world from one of these seven different positions</a:t>
            </a:r>
          </a:p>
          <a:p>
            <a:pPr marL="396875" lvl="1">
              <a:defRPr/>
            </a:pPr>
            <a:r>
              <a:rPr lang="en-US" sz="1800" b="0" dirty="0" smtClean="0">
                <a:solidFill>
                  <a:prstClr val="black"/>
                </a:solidFill>
                <a:ea typeface="ＭＳ Ｐゴシック" pitchFamily="28" charset="-128"/>
              </a:rPr>
              <a:t>Have different perspectives depending on where they “sit”</a:t>
            </a:r>
          </a:p>
          <a:p>
            <a:pPr marL="396875" lvl="1">
              <a:defRPr/>
            </a:pPr>
            <a:r>
              <a:rPr lang="en-US" sz="1800" b="0" dirty="0" smtClean="0">
                <a:solidFill>
                  <a:prstClr val="black"/>
                </a:solidFill>
                <a:ea typeface="ＭＳ Ｐゴシック" pitchFamily="28" charset="-128"/>
              </a:rPr>
              <a:t>Experience overlapping roles, relationships, and expectations</a:t>
            </a:r>
          </a:p>
          <a:p>
            <a:pPr>
              <a:lnSpc>
                <a:spcPct val="80000"/>
              </a:lnSpc>
              <a:defRPr/>
            </a:pPr>
            <a:endParaRPr lang="en-US" sz="1400" dirty="0" smtClean="0">
              <a:solidFill>
                <a:prstClr val="black"/>
              </a:solidFill>
              <a:ea typeface="ＭＳ Ｐゴシック" pitchFamily="28" charset="-128"/>
            </a:endParaRPr>
          </a:p>
        </p:txBody>
      </p:sp>
      <p:grpSp>
        <p:nvGrpSpPr>
          <p:cNvPr id="19" name="Group 1"/>
          <p:cNvGrpSpPr>
            <a:grpSpLocks/>
          </p:cNvGrpSpPr>
          <p:nvPr/>
        </p:nvGrpSpPr>
        <p:grpSpPr bwMode="auto">
          <a:xfrm>
            <a:off x="2939110" y="1644862"/>
            <a:ext cx="4848225" cy="4867275"/>
            <a:chOff x="1922463" y="1452563"/>
            <a:chExt cx="4848225" cy="4867275"/>
          </a:xfrm>
        </p:grpSpPr>
        <p:sp>
          <p:nvSpPr>
            <p:cNvPr id="21" name="Freeform 2"/>
            <p:cNvSpPr>
              <a:spLocks/>
            </p:cNvSpPr>
            <p:nvPr/>
          </p:nvSpPr>
          <p:spPr bwMode="auto">
            <a:xfrm>
              <a:off x="2970455" y="1452563"/>
              <a:ext cx="2984968" cy="2064905"/>
            </a:xfrm>
            <a:custGeom>
              <a:avLst/>
              <a:gdLst>
                <a:gd name="T0" fmla="*/ 1010049 w 741"/>
                <a:gd name="T1" fmla="*/ 1488146 h 497"/>
                <a:gd name="T2" fmla="*/ 1119903 w 741"/>
                <a:gd name="T3" fmla="*/ 1563654 h 497"/>
                <a:gd name="T4" fmla="*/ 1779028 w 741"/>
                <a:gd name="T5" fmla="*/ 1337129 h 497"/>
                <a:gd name="T6" fmla="*/ 2209290 w 741"/>
                <a:gd name="T7" fmla="*/ 1428368 h 497"/>
                <a:gd name="T8" fmla="*/ 1669174 w 741"/>
                <a:gd name="T9" fmla="*/ 311472 h 497"/>
                <a:gd name="T10" fmla="*/ 167833 w 741"/>
                <a:gd name="T11" fmla="*/ 726769 h 497"/>
                <a:gd name="T12" fmla="*/ 30515 w 741"/>
                <a:gd name="T13" fmla="*/ 1428368 h 497"/>
                <a:gd name="T14" fmla="*/ 1010049 w 741"/>
                <a:gd name="T15" fmla="*/ 1488146 h 4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41"/>
                <a:gd name="T25" fmla="*/ 0 h 497"/>
                <a:gd name="T26" fmla="*/ 741 w 741"/>
                <a:gd name="T27" fmla="*/ 497 h 4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41" h="497">
                  <a:moveTo>
                    <a:pt x="331" y="473"/>
                  </a:moveTo>
                  <a:cubicBezTo>
                    <a:pt x="343" y="481"/>
                    <a:pt x="355" y="488"/>
                    <a:pt x="367" y="497"/>
                  </a:cubicBezTo>
                  <a:cubicBezTo>
                    <a:pt x="427" y="452"/>
                    <a:pt x="502" y="425"/>
                    <a:pt x="583" y="425"/>
                  </a:cubicBezTo>
                  <a:cubicBezTo>
                    <a:pt x="633" y="425"/>
                    <a:pt x="681" y="435"/>
                    <a:pt x="724" y="454"/>
                  </a:cubicBezTo>
                  <a:cubicBezTo>
                    <a:pt x="741" y="315"/>
                    <a:pt x="676" y="173"/>
                    <a:pt x="547" y="99"/>
                  </a:cubicBezTo>
                  <a:cubicBezTo>
                    <a:pt x="375" y="0"/>
                    <a:pt x="155" y="59"/>
                    <a:pt x="55" y="231"/>
                  </a:cubicBezTo>
                  <a:cubicBezTo>
                    <a:pt x="15" y="301"/>
                    <a:pt x="0" y="379"/>
                    <a:pt x="10" y="454"/>
                  </a:cubicBezTo>
                  <a:cubicBezTo>
                    <a:pt x="110" y="411"/>
                    <a:pt x="229" y="414"/>
                    <a:pt x="331" y="473"/>
                  </a:cubicBezTo>
                  <a:close/>
                </a:path>
              </a:pathLst>
            </a:custGeom>
            <a:solidFill>
              <a:srgbClr val="CDCDC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2000" smtClean="0">
                <a:solidFill>
                  <a:srgbClr val="000000"/>
                </a:solidFill>
                <a:latin typeface="Candara" charset="0"/>
              </a:endParaRPr>
            </a:p>
          </p:txBody>
        </p:sp>
        <p:sp>
          <p:nvSpPr>
            <p:cNvPr id="22" name="Freeform 3"/>
            <p:cNvSpPr>
              <a:spLocks/>
            </p:cNvSpPr>
            <p:nvPr/>
          </p:nvSpPr>
          <p:spPr bwMode="auto">
            <a:xfrm>
              <a:off x="1922463" y="3339608"/>
              <a:ext cx="2528189" cy="2980230"/>
            </a:xfrm>
            <a:custGeom>
              <a:avLst/>
              <a:gdLst>
                <a:gd name="T0" fmla="*/ 1475305 w 627"/>
                <a:gd name="T1" fmla="*/ 1041836 h 717"/>
                <a:gd name="T2" fmla="*/ 1481414 w 627"/>
                <a:gd name="T3" fmla="*/ 906492 h 717"/>
                <a:gd name="T4" fmla="*/ 1365345 w 627"/>
                <a:gd name="T5" fmla="*/ 846688 h 717"/>
                <a:gd name="T6" fmla="*/ 824705 w 627"/>
                <a:gd name="T7" fmla="*/ 0 h 717"/>
                <a:gd name="T8" fmla="*/ 302392 w 627"/>
                <a:gd name="T9" fmla="*/ 475279 h 717"/>
                <a:gd name="T10" fmla="*/ 705581 w 627"/>
                <a:gd name="T11" fmla="*/ 2023868 h 717"/>
                <a:gd name="T12" fmla="*/ 1915148 w 627"/>
                <a:gd name="T13" fmla="*/ 1948327 h 717"/>
                <a:gd name="T14" fmla="*/ 1475305 w 627"/>
                <a:gd name="T15" fmla="*/ 1041836 h 7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7"/>
                <a:gd name="T25" fmla="*/ 0 h 717"/>
                <a:gd name="T26" fmla="*/ 627 w 627"/>
                <a:gd name="T27" fmla="*/ 717 h 7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7" h="717">
                  <a:moveTo>
                    <a:pt x="483" y="331"/>
                  </a:moveTo>
                  <a:cubicBezTo>
                    <a:pt x="483" y="316"/>
                    <a:pt x="484" y="302"/>
                    <a:pt x="485" y="288"/>
                  </a:cubicBezTo>
                  <a:cubicBezTo>
                    <a:pt x="472" y="282"/>
                    <a:pt x="460" y="276"/>
                    <a:pt x="447" y="269"/>
                  </a:cubicBezTo>
                  <a:cubicBezTo>
                    <a:pt x="345" y="210"/>
                    <a:pt x="283" y="109"/>
                    <a:pt x="270" y="0"/>
                  </a:cubicBezTo>
                  <a:cubicBezTo>
                    <a:pt x="200" y="30"/>
                    <a:pt x="140" y="81"/>
                    <a:pt x="99" y="151"/>
                  </a:cubicBezTo>
                  <a:cubicBezTo>
                    <a:pt x="0" y="323"/>
                    <a:pt x="59" y="543"/>
                    <a:pt x="231" y="643"/>
                  </a:cubicBezTo>
                  <a:cubicBezTo>
                    <a:pt x="360" y="717"/>
                    <a:pt x="515" y="703"/>
                    <a:pt x="627" y="619"/>
                  </a:cubicBezTo>
                  <a:cubicBezTo>
                    <a:pt x="539" y="553"/>
                    <a:pt x="483" y="449"/>
                    <a:pt x="483" y="331"/>
                  </a:cubicBezTo>
                  <a:close/>
                </a:path>
              </a:pathLst>
            </a:custGeom>
            <a:solidFill>
              <a:srgbClr val="CDCDC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2000" smtClean="0">
                <a:solidFill>
                  <a:srgbClr val="000000"/>
                </a:solidFill>
                <a:latin typeface="Candara" charset="0"/>
              </a:endParaRPr>
            </a:p>
          </p:txBody>
        </p:sp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4450652" y="3339608"/>
              <a:ext cx="2320036" cy="2871779"/>
            </a:xfrm>
            <a:custGeom>
              <a:avLst/>
              <a:gdLst>
                <a:gd name="T0" fmla="*/ 1089264 w 576"/>
                <a:gd name="T1" fmla="*/ 0 h 691"/>
                <a:gd name="T2" fmla="*/ 951962 w 576"/>
                <a:gd name="T3" fmla="*/ 431156 h 691"/>
                <a:gd name="T4" fmla="*/ 430214 w 576"/>
                <a:gd name="T5" fmla="*/ 906371 h 691"/>
                <a:gd name="T6" fmla="*/ 292911 w 576"/>
                <a:gd name="T7" fmla="*/ 1608180 h 691"/>
                <a:gd name="T8" fmla="*/ 0 w 576"/>
                <a:gd name="T9" fmla="*/ 1948069 h 691"/>
                <a:gd name="T10" fmla="*/ 659050 w 576"/>
                <a:gd name="T11" fmla="*/ 2174662 h 691"/>
                <a:gd name="T12" fmla="*/ 1757468 w 576"/>
                <a:gd name="T13" fmla="*/ 1041698 h 691"/>
                <a:gd name="T14" fmla="*/ 1089264 w 576"/>
                <a:gd name="T15" fmla="*/ 0 h 6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691"/>
                <a:gd name="T26" fmla="*/ 576 w 576"/>
                <a:gd name="T27" fmla="*/ 691 h 6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691">
                  <a:moveTo>
                    <a:pt x="357" y="0"/>
                  </a:moveTo>
                  <a:cubicBezTo>
                    <a:pt x="352" y="47"/>
                    <a:pt x="337" y="93"/>
                    <a:pt x="312" y="137"/>
                  </a:cubicBezTo>
                  <a:cubicBezTo>
                    <a:pt x="271" y="207"/>
                    <a:pt x="211" y="258"/>
                    <a:pt x="141" y="288"/>
                  </a:cubicBezTo>
                  <a:cubicBezTo>
                    <a:pt x="150" y="363"/>
                    <a:pt x="136" y="441"/>
                    <a:pt x="96" y="511"/>
                  </a:cubicBezTo>
                  <a:cubicBezTo>
                    <a:pt x="71" y="555"/>
                    <a:pt x="38" y="591"/>
                    <a:pt x="0" y="619"/>
                  </a:cubicBezTo>
                  <a:cubicBezTo>
                    <a:pt x="60" y="664"/>
                    <a:pt x="135" y="691"/>
                    <a:pt x="216" y="691"/>
                  </a:cubicBezTo>
                  <a:cubicBezTo>
                    <a:pt x="415" y="691"/>
                    <a:pt x="576" y="530"/>
                    <a:pt x="576" y="331"/>
                  </a:cubicBezTo>
                  <a:cubicBezTo>
                    <a:pt x="576" y="182"/>
                    <a:pt x="486" y="55"/>
                    <a:pt x="357" y="0"/>
                  </a:cubicBezTo>
                  <a:close/>
                </a:path>
              </a:pathLst>
            </a:custGeom>
            <a:solidFill>
              <a:srgbClr val="CDCDC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2000" smtClean="0">
                <a:solidFill>
                  <a:srgbClr val="000000"/>
                </a:solidFill>
                <a:latin typeface="Candara" charset="0"/>
              </a:endParaRPr>
            </a:p>
          </p:txBody>
        </p:sp>
      </p:grpSp>
      <p:sp>
        <p:nvSpPr>
          <p:cNvPr id="24" name="Freeform 4"/>
          <p:cNvSpPr>
            <a:spLocks/>
          </p:cNvSpPr>
          <p:nvPr/>
        </p:nvSpPr>
        <p:spPr bwMode="auto">
          <a:xfrm>
            <a:off x="4036232" y="3343611"/>
            <a:ext cx="1441171" cy="1376604"/>
          </a:xfrm>
          <a:custGeom>
            <a:avLst/>
            <a:gdLst>
              <a:gd name="T0" fmla="*/ 541268 w 357"/>
              <a:gd name="T1" fmla="*/ 982598 h 331"/>
              <a:gd name="T2" fmla="*/ 657473 w 357"/>
              <a:gd name="T3" fmla="*/ 1042436 h 331"/>
              <a:gd name="T4" fmla="*/ 1091711 w 357"/>
              <a:gd name="T5" fmla="*/ 270844 h 331"/>
              <a:gd name="T6" fmla="*/ 981623 w 357"/>
              <a:gd name="T7" fmla="*/ 195260 h 331"/>
              <a:gd name="T8" fmla="*/ 0 w 357"/>
              <a:gd name="T9" fmla="*/ 135422 h 331"/>
              <a:gd name="T10" fmla="*/ 541268 w 357"/>
              <a:gd name="T11" fmla="*/ 982598 h 3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57"/>
              <a:gd name="T19" fmla="*/ 0 h 331"/>
              <a:gd name="T20" fmla="*/ 357 w 357"/>
              <a:gd name="T21" fmla="*/ 331 h 3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57" h="331">
                <a:moveTo>
                  <a:pt x="177" y="312"/>
                </a:moveTo>
                <a:cubicBezTo>
                  <a:pt x="190" y="319"/>
                  <a:pt x="202" y="325"/>
                  <a:pt x="215" y="331"/>
                </a:cubicBezTo>
                <a:cubicBezTo>
                  <a:pt x="227" y="231"/>
                  <a:pt x="280" y="143"/>
                  <a:pt x="357" y="86"/>
                </a:cubicBezTo>
                <a:cubicBezTo>
                  <a:pt x="345" y="77"/>
                  <a:pt x="333" y="70"/>
                  <a:pt x="321" y="62"/>
                </a:cubicBezTo>
                <a:cubicBezTo>
                  <a:pt x="219" y="3"/>
                  <a:pt x="100" y="0"/>
                  <a:pt x="0" y="43"/>
                </a:cubicBezTo>
                <a:cubicBezTo>
                  <a:pt x="13" y="152"/>
                  <a:pt x="75" y="253"/>
                  <a:pt x="177" y="312"/>
                </a:cubicBezTo>
                <a:close/>
              </a:path>
            </a:pathLst>
          </a:custGeom>
          <a:solidFill>
            <a:schemeClr val="tx2">
              <a:lumMod val="90000"/>
              <a:lumOff val="1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2000" smtClean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25" name="Freeform 6"/>
          <p:cNvSpPr>
            <a:spLocks/>
          </p:cNvSpPr>
          <p:nvPr/>
        </p:nvSpPr>
        <p:spPr bwMode="auto">
          <a:xfrm>
            <a:off x="5477400" y="3402900"/>
            <a:ext cx="1436832" cy="1317317"/>
          </a:xfrm>
          <a:custGeom>
            <a:avLst/>
            <a:gdLst>
              <a:gd name="T0" fmla="*/ 0 w 357"/>
              <a:gd name="T1" fmla="*/ 226571 h 317"/>
              <a:gd name="T2" fmla="*/ 429883 w 357"/>
              <a:gd name="T3" fmla="*/ 997542 h 317"/>
              <a:gd name="T4" fmla="*/ 951229 w 357"/>
              <a:gd name="T5" fmla="*/ 522372 h 317"/>
              <a:gd name="T6" fmla="*/ 1088426 w 357"/>
              <a:gd name="T7" fmla="*/ 91258 h 317"/>
              <a:gd name="T8" fmla="*/ 658543 w 357"/>
              <a:gd name="T9" fmla="*/ 0 h 317"/>
              <a:gd name="T10" fmla="*/ 0 w 357"/>
              <a:gd name="T11" fmla="*/ 226571 h 3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57"/>
              <a:gd name="T19" fmla="*/ 0 h 317"/>
              <a:gd name="T20" fmla="*/ 357 w 357"/>
              <a:gd name="T21" fmla="*/ 317 h 3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57" h="317">
                <a:moveTo>
                  <a:pt x="0" y="72"/>
                </a:moveTo>
                <a:cubicBezTo>
                  <a:pt x="80" y="132"/>
                  <a:pt x="130" y="222"/>
                  <a:pt x="141" y="317"/>
                </a:cubicBezTo>
                <a:cubicBezTo>
                  <a:pt x="211" y="287"/>
                  <a:pt x="271" y="236"/>
                  <a:pt x="312" y="166"/>
                </a:cubicBezTo>
                <a:cubicBezTo>
                  <a:pt x="337" y="122"/>
                  <a:pt x="352" y="76"/>
                  <a:pt x="357" y="29"/>
                </a:cubicBezTo>
                <a:cubicBezTo>
                  <a:pt x="314" y="10"/>
                  <a:pt x="266" y="0"/>
                  <a:pt x="216" y="0"/>
                </a:cubicBezTo>
                <a:cubicBezTo>
                  <a:pt x="135" y="0"/>
                  <a:pt x="60" y="27"/>
                  <a:pt x="0" y="72"/>
                </a:cubicBezTo>
                <a:close/>
              </a:path>
            </a:pathLst>
          </a:custGeom>
          <a:solidFill>
            <a:schemeClr val="tx2">
              <a:lumMod val="90000"/>
              <a:lumOff val="1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2000" smtClean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26" name="Freeform 7"/>
          <p:cNvSpPr>
            <a:spLocks/>
          </p:cNvSpPr>
          <p:nvPr/>
        </p:nvSpPr>
        <p:spPr bwMode="auto">
          <a:xfrm>
            <a:off x="4896309" y="4720216"/>
            <a:ext cx="1185315" cy="1375157"/>
          </a:xfrm>
          <a:custGeom>
            <a:avLst/>
            <a:gdLst>
              <a:gd name="T0" fmla="*/ 732977 w 294"/>
              <a:gd name="T1" fmla="*/ 701568 h 331"/>
              <a:gd name="T2" fmla="*/ 870410 w 294"/>
              <a:gd name="T3" fmla="*/ 0 h 331"/>
              <a:gd name="T4" fmla="*/ 6108 w 294"/>
              <a:gd name="T5" fmla="*/ 0 h 331"/>
              <a:gd name="T6" fmla="*/ 0 w 294"/>
              <a:gd name="T7" fmla="*/ 135280 h 331"/>
              <a:gd name="T8" fmla="*/ 439786 w 294"/>
              <a:gd name="T9" fmla="*/ 1041341 h 331"/>
              <a:gd name="T10" fmla="*/ 732977 w 294"/>
              <a:gd name="T11" fmla="*/ 701568 h 3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4"/>
              <a:gd name="T19" fmla="*/ 0 h 331"/>
              <a:gd name="T20" fmla="*/ 294 w 294"/>
              <a:gd name="T21" fmla="*/ 331 h 3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4" h="331">
                <a:moveTo>
                  <a:pt x="240" y="223"/>
                </a:moveTo>
                <a:cubicBezTo>
                  <a:pt x="280" y="153"/>
                  <a:pt x="294" y="75"/>
                  <a:pt x="285" y="0"/>
                </a:cubicBezTo>
                <a:cubicBezTo>
                  <a:pt x="197" y="38"/>
                  <a:pt x="95" y="40"/>
                  <a:pt x="2" y="0"/>
                </a:cubicBezTo>
                <a:cubicBezTo>
                  <a:pt x="1" y="14"/>
                  <a:pt x="0" y="28"/>
                  <a:pt x="0" y="43"/>
                </a:cubicBezTo>
                <a:cubicBezTo>
                  <a:pt x="0" y="161"/>
                  <a:pt x="56" y="265"/>
                  <a:pt x="144" y="331"/>
                </a:cubicBezTo>
                <a:cubicBezTo>
                  <a:pt x="182" y="303"/>
                  <a:pt x="215" y="267"/>
                  <a:pt x="240" y="223"/>
                </a:cubicBezTo>
                <a:close/>
              </a:path>
            </a:pathLst>
          </a:custGeom>
          <a:solidFill>
            <a:schemeClr val="tx2">
              <a:lumMod val="90000"/>
              <a:lumOff val="1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2000" smtClean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27" name="Freeform 8"/>
          <p:cNvSpPr>
            <a:spLocks/>
          </p:cNvSpPr>
          <p:nvPr/>
        </p:nvSpPr>
        <p:spPr bwMode="auto">
          <a:xfrm>
            <a:off x="4904822" y="3701095"/>
            <a:ext cx="1139059" cy="1184284"/>
          </a:xfrm>
          <a:custGeom>
            <a:avLst/>
            <a:gdLst>
              <a:gd name="T0" fmla="*/ 432953 w 283"/>
              <a:gd name="T1" fmla="*/ 0 h 285"/>
              <a:gd name="T2" fmla="*/ 0 w 283"/>
              <a:gd name="T3" fmla="*/ 770935 h 285"/>
              <a:gd name="T4" fmla="*/ 862857 w 283"/>
              <a:gd name="T5" fmla="*/ 770935 h 285"/>
              <a:gd name="T6" fmla="*/ 432953 w 283"/>
              <a:gd name="T7" fmla="*/ 0 h 285"/>
              <a:gd name="T8" fmla="*/ 0 60000 65536"/>
              <a:gd name="T9" fmla="*/ 0 60000 65536"/>
              <a:gd name="T10" fmla="*/ 0 60000 65536"/>
              <a:gd name="T11" fmla="*/ 0 60000 65536"/>
              <a:gd name="T12" fmla="*/ 0 w 283"/>
              <a:gd name="T13" fmla="*/ 0 h 285"/>
              <a:gd name="T14" fmla="*/ 283 w 283"/>
              <a:gd name="T15" fmla="*/ 285 h 2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3" h="285">
                <a:moveTo>
                  <a:pt x="142" y="0"/>
                </a:moveTo>
                <a:cubicBezTo>
                  <a:pt x="65" y="57"/>
                  <a:pt x="12" y="145"/>
                  <a:pt x="0" y="245"/>
                </a:cubicBezTo>
                <a:cubicBezTo>
                  <a:pt x="93" y="285"/>
                  <a:pt x="195" y="283"/>
                  <a:pt x="283" y="245"/>
                </a:cubicBezTo>
                <a:cubicBezTo>
                  <a:pt x="272" y="150"/>
                  <a:pt x="222" y="60"/>
                  <a:pt x="142" y="0"/>
                </a:cubicBezTo>
                <a:close/>
              </a:path>
            </a:pathLst>
          </a:custGeom>
          <a:solidFill>
            <a:schemeClr val="tx2">
              <a:lumMod val="90000"/>
              <a:lumOff val="1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2000" smtClean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4656405" y="2667508"/>
            <a:ext cx="1654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000000"/>
                </a:solidFill>
                <a:latin typeface="Candara" pitchFamily="34" charset="0"/>
                <a:ea typeface="ＭＳ Ｐゴシック" pitchFamily="34" charset="-128"/>
              </a:rPr>
              <a:t>Non-Family, </a:t>
            </a:r>
          </a:p>
          <a:p>
            <a:pPr algn="ctr" eaLnBrk="1" hangingPunct="1"/>
            <a:r>
              <a:rPr lang="en-US" sz="1600" dirty="0">
                <a:solidFill>
                  <a:srgbClr val="000000"/>
                </a:solidFill>
                <a:latin typeface="Candara" pitchFamily="34" charset="0"/>
                <a:ea typeface="ＭＳ Ｐゴシック" pitchFamily="34" charset="-128"/>
              </a:rPr>
              <a:t>Non-Manager Owners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5701949" y="3393953"/>
            <a:ext cx="11849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550" dirty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Non-Family </a:t>
            </a:r>
          </a:p>
          <a:p>
            <a:pPr algn="ctr" eaLnBrk="1" hangingPunct="1"/>
            <a:r>
              <a:rPr lang="en-US" sz="1550" dirty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Owner-</a:t>
            </a:r>
          </a:p>
          <a:p>
            <a:pPr algn="ctr" eaLnBrk="1" hangingPunct="1"/>
            <a:r>
              <a:rPr lang="en-US" sz="1550" dirty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Employees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6339995" y="4877308"/>
            <a:ext cx="118494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000000"/>
                </a:solidFill>
                <a:latin typeface="Candara" pitchFamily="34" charset="0"/>
                <a:ea typeface="ＭＳ Ｐゴシック" pitchFamily="34" charset="-128"/>
              </a:rPr>
              <a:t>Non-Family </a:t>
            </a:r>
          </a:p>
          <a:p>
            <a:pPr algn="ctr" eaLnBrk="1" hangingPunct="1"/>
            <a:r>
              <a:rPr lang="en-US" sz="1600">
                <a:solidFill>
                  <a:srgbClr val="000000"/>
                </a:solidFill>
                <a:latin typeface="Candara" pitchFamily="34" charset="0"/>
                <a:ea typeface="ＭＳ Ｐゴシック" pitchFamily="34" charset="-128"/>
              </a:rPr>
              <a:t>Employees</a:t>
            </a: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347094" y="4877308"/>
            <a:ext cx="112553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000000"/>
                </a:solidFill>
                <a:latin typeface="Candara" pitchFamily="34" charset="0"/>
                <a:ea typeface="ＭＳ Ｐゴシック" pitchFamily="34" charset="-128"/>
              </a:rPr>
              <a:t>Family </a:t>
            </a:r>
            <a:r>
              <a:rPr lang="en-US" sz="1600" dirty="0" smtClean="0">
                <a:solidFill>
                  <a:srgbClr val="000000"/>
                </a:solidFill>
                <a:latin typeface="Candara" pitchFamily="34" charset="0"/>
                <a:ea typeface="ＭＳ Ｐゴシック" pitchFamily="34" charset="-128"/>
              </a:rPr>
              <a:t>Members</a:t>
            </a:r>
            <a:endParaRPr lang="en-US" sz="1600" dirty="0">
              <a:solidFill>
                <a:srgbClr val="000000"/>
              </a:solidFill>
              <a:latin typeface="Candara" pitchFamily="34" charset="0"/>
              <a:ea typeface="ＭＳ Ｐゴシック" pitchFamily="34" charset="-128"/>
            </a:endParaRP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4137671" y="3678706"/>
            <a:ext cx="10763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Family</a:t>
            </a:r>
          </a:p>
          <a:p>
            <a:pPr algn="ctr" eaLnBrk="1" hangingPunct="1"/>
            <a:r>
              <a:rPr lang="en-US" sz="1600" dirty="0" smtClean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Owners</a:t>
            </a:r>
            <a:endParaRPr lang="en-US" sz="1600" dirty="0">
              <a:solidFill>
                <a:srgbClr val="FFFFFF"/>
              </a:solidFill>
              <a:latin typeface="Candara" pitchFamily="34" charset="0"/>
              <a:ea typeface="ＭＳ Ｐゴシック" pitchFamily="34" charset="-128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4905210" y="4876756"/>
            <a:ext cx="114646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Family </a:t>
            </a:r>
          </a:p>
          <a:p>
            <a:pPr algn="ctr" eaLnBrk="1" hangingPunct="1"/>
            <a:r>
              <a:rPr lang="en-US" sz="1600" dirty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Employees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4892382" y="3952703"/>
            <a:ext cx="11464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Family-</a:t>
            </a:r>
          </a:p>
          <a:p>
            <a:pPr algn="ctr" eaLnBrk="1" hangingPunct="1"/>
            <a:r>
              <a:rPr lang="en-US" sz="1600" dirty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Owner-</a:t>
            </a:r>
          </a:p>
          <a:p>
            <a:pPr algn="ctr" eaLnBrk="1" hangingPunct="1"/>
            <a:r>
              <a:rPr lang="en-US" sz="1600" dirty="0" smtClean="0">
                <a:solidFill>
                  <a:srgbClr val="FFFFFF"/>
                </a:solidFill>
                <a:latin typeface="Candara" pitchFamily="34" charset="0"/>
                <a:ea typeface="ＭＳ Ｐゴシック" pitchFamily="34" charset="-128"/>
              </a:rPr>
              <a:t>Employees</a:t>
            </a:r>
            <a:endParaRPr lang="en-US" sz="1600" dirty="0">
              <a:solidFill>
                <a:srgbClr val="FFFFFF"/>
              </a:solidFill>
              <a:latin typeface="Candara" pitchFamily="34" charset="0"/>
              <a:ea typeface="ＭＳ Ｐゴシック" pitchFamily="34" charset="-128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2104019" y="5364077"/>
            <a:ext cx="1085554" cy="477054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500" dirty="0">
                <a:latin typeface="Candara" pitchFamily="34" charset="0"/>
                <a:ea typeface="ＭＳ Ｐゴシック" pitchFamily="34" charset="-128"/>
              </a:rPr>
              <a:t>Family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7581670" y="5351801"/>
            <a:ext cx="1615471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500" dirty="0" smtClean="0">
                <a:latin typeface="Candara" pitchFamily="34" charset="0"/>
                <a:ea typeface="ＭＳ Ｐゴシック" pitchFamily="34" charset="-128"/>
              </a:rPr>
              <a:t>Enterprise</a:t>
            </a:r>
            <a:endParaRPr lang="en-US" sz="2500" dirty="0">
              <a:latin typeface="Candara" pitchFamily="34" charset="0"/>
              <a:ea typeface="ＭＳ Ｐゴシック" pitchFamily="34" charset="-128"/>
            </a:endParaRP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4636145" y="1328948"/>
            <a:ext cx="169469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500" dirty="0">
                <a:latin typeface="Candara" pitchFamily="34" charset="0"/>
                <a:ea typeface="ＭＳ Ｐゴシック" pitchFamily="34" charset="-128"/>
              </a:rPr>
              <a:t>Ownership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32042-F7FE-2742-A714-D3D7278F292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3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09" y="248982"/>
            <a:ext cx="8946591" cy="666656"/>
          </a:xfrm>
        </p:spPr>
        <p:txBody>
          <a:bodyPr/>
          <a:lstStyle/>
          <a:p>
            <a:pPr algn="l">
              <a:defRPr/>
            </a:pPr>
            <a:r>
              <a:rPr lang="en-US" sz="2800" b="1" dirty="0"/>
              <a:t>The Family Political System: Where is the Trustee?</a:t>
            </a:r>
            <a:endParaRPr lang="en-US" sz="2800" b="1" dirty="0">
              <a:cs typeface="Arial" pitchFamily="34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23485" y="1080635"/>
            <a:ext cx="3182489" cy="47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8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6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ndara" pitchFamily="34" charset="0"/>
                <a:ea typeface="ＭＳ Ｐゴシック" pitchFamily="64" charset="-128"/>
                <a:cs typeface="Candar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6875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>
                <a:solidFill>
                  <a:prstClr val="black"/>
                </a:solidFill>
                <a:ea typeface="ＭＳ Ｐゴシック" pitchFamily="28" charset="-128"/>
              </a:rPr>
              <a:t>Power often concentrated at the beginning, with a clear decision rule: “</a:t>
            </a:r>
            <a:r>
              <a:rPr lang="en-US" sz="1800" dirty="0">
                <a:solidFill>
                  <a:prstClr val="black"/>
                </a:solidFill>
                <a:ea typeface="ＭＳ Ｐゴシック" pitchFamily="28" charset="-128"/>
              </a:rPr>
              <a:t>because I said so</a:t>
            </a:r>
            <a:r>
              <a:rPr lang="en-US" sz="1800" dirty="0" smtClean="0">
                <a:solidFill>
                  <a:prstClr val="black"/>
                </a:solidFill>
                <a:ea typeface="ＭＳ Ｐゴシック" pitchFamily="28" charset="-128"/>
              </a:rPr>
              <a:t>”</a:t>
            </a:r>
            <a:endParaRPr lang="en-US" sz="1800" b="0" dirty="0" smtClean="0">
              <a:solidFill>
                <a:prstClr val="black"/>
              </a:solidFill>
              <a:ea typeface="ＭＳ Ｐゴシック" pitchFamily="28" charset="-128"/>
            </a:endParaRPr>
          </a:p>
          <a:p>
            <a:pPr marL="396875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  <a:ea typeface="ＭＳ Ｐゴシック" pitchFamily="28" charset="-128"/>
              </a:rPr>
              <a:t>As the circles separate conflict can become more of an issue because: </a:t>
            </a:r>
          </a:p>
          <a:p>
            <a:pPr marL="854075" lvl="2" indent="-285750">
              <a:spcBef>
                <a:spcPts val="600"/>
              </a:spcBef>
              <a:spcAft>
                <a:spcPts val="600"/>
              </a:spcAft>
              <a:buFont typeface="Courier New"/>
              <a:buChar char="o"/>
              <a:defRPr/>
            </a:pPr>
            <a:r>
              <a:rPr lang="en-US" sz="1600" dirty="0">
                <a:solidFill>
                  <a:prstClr val="black"/>
                </a:solidFill>
                <a:ea typeface="ＭＳ Ｐゴシック" pitchFamily="28" charset="-128"/>
              </a:rPr>
              <a:t>Differences in interests become more </a:t>
            </a:r>
            <a:r>
              <a:rPr lang="en-US" sz="1600" dirty="0" smtClean="0">
                <a:solidFill>
                  <a:prstClr val="black"/>
                </a:solidFill>
                <a:ea typeface="ＭＳ Ｐゴシック" pitchFamily="28" charset="-128"/>
              </a:rPr>
              <a:t>pronounced</a:t>
            </a:r>
          </a:p>
          <a:p>
            <a:pPr marL="854075" lvl="2" indent="-285750">
              <a:spcBef>
                <a:spcPts val="600"/>
              </a:spcBef>
              <a:spcAft>
                <a:spcPts val="600"/>
              </a:spcAft>
              <a:buFont typeface="Courier New"/>
              <a:buChar char="o"/>
              <a:defRPr/>
            </a:pPr>
            <a:r>
              <a:rPr lang="en-US" sz="1600" dirty="0" smtClean="0">
                <a:solidFill>
                  <a:prstClr val="black"/>
                </a:solidFill>
                <a:ea typeface="ＭＳ Ｐゴシック" pitchFamily="28" charset="-128"/>
              </a:rPr>
              <a:t>No </a:t>
            </a:r>
            <a:r>
              <a:rPr lang="en-US" sz="1600" dirty="0">
                <a:solidFill>
                  <a:prstClr val="black"/>
                </a:solidFill>
                <a:ea typeface="ＭＳ Ｐゴシック" pitchFamily="28" charset="-128"/>
              </a:rPr>
              <a:t>single authority to resolve </a:t>
            </a:r>
            <a:r>
              <a:rPr lang="en-US" sz="1600" dirty="0" smtClean="0">
                <a:solidFill>
                  <a:prstClr val="black"/>
                </a:solidFill>
                <a:ea typeface="ＭＳ Ｐゴシック" pitchFamily="28" charset="-128"/>
              </a:rPr>
              <a:t>disagreements</a:t>
            </a:r>
            <a:endParaRPr lang="en-US" sz="1600" b="0" dirty="0" smtClean="0">
              <a:solidFill>
                <a:prstClr val="black"/>
              </a:solidFill>
              <a:ea typeface="ＭＳ Ｐゴシック" pitchFamily="28" charset="-128"/>
            </a:endParaRPr>
          </a:p>
          <a:p>
            <a:pPr marL="396875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>
                <a:solidFill>
                  <a:prstClr val="black"/>
                </a:solidFill>
                <a:ea typeface="ＭＳ Ｐゴシック" pitchFamily="28" charset="-128"/>
              </a:rPr>
              <a:t>The challenge: how do you make decisions that affect people differently while maintaining unity?</a:t>
            </a:r>
            <a:r>
              <a:rPr lang="en-US" sz="1800" b="0" dirty="0" smtClean="0">
                <a:solidFill>
                  <a:prstClr val="black"/>
                </a:solidFill>
                <a:ea typeface="ＭＳ Ｐゴシック" pitchFamily="28" charset="-128"/>
              </a:rPr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 smtClean="0">
              <a:solidFill>
                <a:prstClr val="black"/>
              </a:solidFill>
              <a:ea typeface="ＭＳ Ｐゴシック" pitchFamily="28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32042-F7FE-2742-A714-D3D7278F292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4482967" y="3494296"/>
            <a:ext cx="1622890" cy="154174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ndara"/>
              <a:cs typeface="Candara"/>
            </a:endParaRPr>
          </a:p>
        </p:txBody>
      </p: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4921061" y="2748615"/>
            <a:ext cx="1622890" cy="154174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ndara"/>
              <a:cs typeface="Candara"/>
            </a:endParaRP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3494496" y="4186535"/>
            <a:ext cx="10188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ndara"/>
                <a:cs typeface="Candara"/>
              </a:rPr>
              <a:t>Family</a:t>
            </a:r>
          </a:p>
        </p:txBody>
      </p:sp>
      <p:sp>
        <p:nvSpPr>
          <p:cNvPr id="18" name="TextBox 19"/>
          <p:cNvSpPr txBox="1">
            <a:spLocks noChangeArrowheads="1"/>
          </p:cNvSpPr>
          <p:nvPr/>
        </p:nvSpPr>
        <p:spPr bwMode="auto">
          <a:xfrm>
            <a:off x="7010400" y="4186535"/>
            <a:ext cx="15230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>
                <a:latin typeface="Candara"/>
                <a:cs typeface="Candara"/>
              </a:rPr>
              <a:t>Enterprise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19" name="TextBox 20"/>
          <p:cNvSpPr txBox="1">
            <a:spLocks noChangeArrowheads="1"/>
          </p:cNvSpPr>
          <p:nvPr/>
        </p:nvSpPr>
        <p:spPr bwMode="auto">
          <a:xfrm>
            <a:off x="6105857" y="2302825"/>
            <a:ext cx="1196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>
                <a:latin typeface="Candara"/>
                <a:cs typeface="Candara"/>
              </a:rPr>
              <a:t>Owners</a:t>
            </a:r>
            <a:endParaRPr lang="en-US" dirty="0">
              <a:latin typeface="Candara"/>
              <a:cs typeface="Candara"/>
            </a:endParaRPr>
          </a:p>
        </p:txBody>
      </p:sp>
      <p:cxnSp>
        <p:nvCxnSpPr>
          <p:cNvPr id="21" name="Straight Connector 24"/>
          <p:cNvCxnSpPr>
            <a:cxnSpLocks noChangeShapeType="1"/>
          </p:cNvCxnSpPr>
          <p:nvPr/>
        </p:nvCxnSpPr>
        <p:spPr bwMode="auto">
          <a:xfrm rot="5400000" flipH="1" flipV="1">
            <a:off x="5080039" y="5473299"/>
            <a:ext cx="1691" cy="16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" name="Oval 12"/>
          <p:cNvSpPr>
            <a:spLocks noChangeArrowheads="1"/>
          </p:cNvSpPr>
          <p:nvPr/>
        </p:nvSpPr>
        <p:spPr bwMode="auto">
          <a:xfrm>
            <a:off x="5400990" y="3493486"/>
            <a:ext cx="1622890" cy="154174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ndara"/>
              <a:cs typeface="Candar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60065" y="5414880"/>
            <a:ext cx="26458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ndara"/>
                <a:cs typeface="Candara"/>
              </a:rPr>
              <a:t>The family grows; connections to each other and the business are less intense</a:t>
            </a:r>
          </a:p>
        </p:txBody>
      </p:sp>
      <p:sp>
        <p:nvSpPr>
          <p:cNvPr id="24" name="Left Arrow 23"/>
          <p:cNvSpPr/>
          <p:nvPr/>
        </p:nvSpPr>
        <p:spPr>
          <a:xfrm rot="19228900">
            <a:off x="3828093" y="4797289"/>
            <a:ext cx="744092" cy="414003"/>
          </a:xfrm>
          <a:prstGeom prst="leftArrow">
            <a:avLst/>
          </a:prstGeom>
          <a:solidFill>
            <a:srgbClr val="3D47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324600" y="5418902"/>
            <a:ext cx="25148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ndara"/>
                <a:cs typeface="Candara"/>
              </a:rPr>
              <a:t>The enterprise grows and diversifies; non-family executives have more authority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30810" y="1475601"/>
            <a:ext cx="363065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ndara"/>
                <a:cs typeface="Candara"/>
              </a:rPr>
              <a:t>Ownership passes to a larger, more diverse group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27" name="Left Arrow 26"/>
          <p:cNvSpPr/>
          <p:nvPr/>
        </p:nvSpPr>
        <p:spPr>
          <a:xfrm rot="13390381">
            <a:off x="6883847" y="4806380"/>
            <a:ext cx="744092" cy="414003"/>
          </a:xfrm>
          <a:prstGeom prst="leftArrow">
            <a:avLst/>
          </a:prstGeom>
          <a:solidFill>
            <a:srgbClr val="3D47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Left Arrow 27"/>
          <p:cNvSpPr/>
          <p:nvPr/>
        </p:nvSpPr>
        <p:spPr>
          <a:xfrm rot="5400000">
            <a:off x="5329482" y="2081835"/>
            <a:ext cx="744092" cy="414003"/>
          </a:xfrm>
          <a:prstGeom prst="leftArrow">
            <a:avLst/>
          </a:prstGeom>
          <a:solidFill>
            <a:srgbClr val="3D47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090163" y="1752600"/>
            <a:ext cx="4520437" cy="3536217"/>
            <a:chOff x="654050" y="2603012"/>
            <a:chExt cx="3844632" cy="2965781"/>
          </a:xfrm>
        </p:grpSpPr>
        <p:sp>
          <p:nvSpPr>
            <p:cNvPr id="30" name="Oval 5"/>
            <p:cNvSpPr>
              <a:spLocks noChangeArrowheads="1"/>
            </p:cNvSpPr>
            <p:nvPr/>
          </p:nvSpPr>
          <p:spPr bwMode="auto">
            <a:xfrm>
              <a:off x="1811338" y="3068638"/>
              <a:ext cx="1447800" cy="1524000"/>
            </a:xfrm>
            <a:prstGeom prst="ellipse">
              <a:avLst/>
            </a:prstGeom>
            <a:solidFill>
              <a:srgbClr val="3D4718">
                <a:alpha val="49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ndara"/>
                <a:cs typeface="Candara"/>
              </a:endParaRPr>
            </a:p>
          </p:txBody>
        </p:sp>
        <p:sp>
          <p:nvSpPr>
            <p:cNvPr id="31" name="Oval 6"/>
            <p:cNvSpPr>
              <a:spLocks noChangeArrowheads="1"/>
            </p:cNvSpPr>
            <p:nvPr/>
          </p:nvSpPr>
          <p:spPr bwMode="auto">
            <a:xfrm>
              <a:off x="1811338" y="3314700"/>
              <a:ext cx="1447800" cy="1447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ndara"/>
                <a:cs typeface="Candara"/>
              </a:endParaRPr>
            </a:p>
          </p:txBody>
        </p:sp>
        <p:sp>
          <p:nvSpPr>
            <p:cNvPr id="32" name="Oval 7"/>
            <p:cNvSpPr>
              <a:spLocks noChangeArrowheads="1"/>
            </p:cNvSpPr>
            <p:nvPr/>
          </p:nvSpPr>
          <p:spPr bwMode="auto">
            <a:xfrm>
              <a:off x="1522413" y="3068638"/>
              <a:ext cx="1736725" cy="17367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ndara"/>
                <a:cs typeface="Candara"/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852059" y="5181600"/>
              <a:ext cx="157058" cy="387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endParaRPr lang="en-US" b="1" i="1" dirty="0">
                <a:latin typeface="Candara"/>
                <a:cs typeface="Candara"/>
              </a:endParaRP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654050" y="2981087"/>
              <a:ext cx="10477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ndara"/>
                  <a:cs typeface="Candara"/>
                </a:rPr>
                <a:t>Family</a:t>
              </a:r>
            </a:p>
          </p:txBody>
        </p:sp>
        <p:sp>
          <p:nvSpPr>
            <p:cNvPr id="35" name="Text Box 10"/>
            <p:cNvSpPr txBox="1">
              <a:spLocks noChangeArrowheads="1"/>
            </p:cNvSpPr>
            <p:nvPr/>
          </p:nvSpPr>
          <p:spPr bwMode="auto">
            <a:xfrm>
              <a:off x="3203308" y="4364448"/>
              <a:ext cx="1295374" cy="387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andara"/>
                  <a:cs typeface="Candara"/>
                </a:rPr>
                <a:t>Enterprise</a:t>
              </a:r>
              <a:endParaRPr lang="en-US" dirty="0">
                <a:latin typeface="Candara"/>
                <a:cs typeface="Candara"/>
              </a:endParaRPr>
            </a:p>
          </p:txBody>
        </p:sp>
        <p:sp>
          <p:nvSpPr>
            <p:cNvPr id="36" name="TextBox 25"/>
            <p:cNvSpPr txBox="1">
              <a:spLocks noChangeArrowheads="1"/>
            </p:cNvSpPr>
            <p:nvPr/>
          </p:nvSpPr>
          <p:spPr bwMode="auto">
            <a:xfrm>
              <a:off x="2660807" y="2603012"/>
              <a:ext cx="1361966" cy="387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andara"/>
                  <a:cs typeface="Candara"/>
                </a:rPr>
                <a:t>Ownership</a:t>
              </a:r>
              <a:endParaRPr lang="en-US" dirty="0">
                <a:latin typeface="Candara"/>
                <a:cs typeface="Candar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676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/>
      <p:bldP spid="19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3" name="Picture 3" descr="4"/>
          <p:cNvPicPr>
            <a:picLocks noChangeAspect="1" noChangeArrowheads="1"/>
          </p:cNvPicPr>
          <p:nvPr/>
        </p:nvPicPr>
        <p:blipFill>
          <a:blip r:embed="rId2" cstate="print"/>
          <a:srcRect l="1909" r="1909"/>
          <a:stretch>
            <a:fillRect/>
          </a:stretch>
        </p:blipFill>
        <p:spPr bwMode="auto">
          <a:xfrm>
            <a:off x="63500" y="1962453"/>
            <a:ext cx="8862786" cy="4417786"/>
          </a:xfrm>
          <a:prstGeom prst="rect">
            <a:avLst/>
          </a:prstGeom>
          <a:noFill/>
        </p:spPr>
      </p:pic>
      <p:pic>
        <p:nvPicPr>
          <p:cNvPr id="245764" name="Picture 4" descr="4"/>
          <p:cNvPicPr>
            <a:picLocks noChangeAspect="1" noChangeArrowheads="1"/>
          </p:cNvPicPr>
          <p:nvPr/>
        </p:nvPicPr>
        <p:blipFill>
          <a:blip r:embed="rId2" cstate="print"/>
          <a:srcRect l="1909" r="1909"/>
          <a:stretch>
            <a:fillRect/>
          </a:stretch>
        </p:blipFill>
        <p:spPr bwMode="auto">
          <a:xfrm>
            <a:off x="63500" y="1974548"/>
            <a:ext cx="8862786" cy="4417786"/>
          </a:xfrm>
          <a:prstGeom prst="rect">
            <a:avLst/>
          </a:prstGeom>
          <a:noFill/>
        </p:spPr>
      </p:pic>
      <p:pic>
        <p:nvPicPr>
          <p:cNvPr id="245765" name="Picture 5" descr="4"/>
          <p:cNvPicPr>
            <a:picLocks noChangeAspect="1" noChangeArrowheads="1"/>
          </p:cNvPicPr>
          <p:nvPr/>
        </p:nvPicPr>
        <p:blipFill>
          <a:blip r:embed="rId2" cstate="print"/>
          <a:srcRect l="1909" r="1909"/>
          <a:stretch>
            <a:fillRect/>
          </a:stretch>
        </p:blipFill>
        <p:spPr bwMode="auto">
          <a:xfrm>
            <a:off x="0" y="2050143"/>
            <a:ext cx="8862786" cy="4417786"/>
          </a:xfrm>
          <a:prstGeom prst="rect">
            <a:avLst/>
          </a:prstGeom>
          <a:noFill/>
        </p:spPr>
      </p:pic>
      <p:sp>
        <p:nvSpPr>
          <p:cNvPr id="245766" name="Text Box 6"/>
          <p:cNvSpPr txBox="1">
            <a:spLocks noChangeArrowheads="1"/>
          </p:cNvSpPr>
          <p:nvPr/>
        </p:nvSpPr>
        <p:spPr bwMode="auto">
          <a:xfrm>
            <a:off x="105833" y="6259286"/>
            <a:ext cx="4386036" cy="2660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76" tIns="60476" rIns="60476" bIns="60476" anchor="b">
            <a:spAutoFit/>
          </a:bodyPr>
          <a:lstStyle/>
          <a:p>
            <a:pPr marL="223766" indent="-223766" eaLnBrk="0" hangingPunct="0">
              <a:tabLst>
                <a:tab pos="359841" algn="l"/>
                <a:tab pos="509523" algn="l"/>
              </a:tabLst>
            </a:pPr>
            <a:r>
              <a:rPr lang="en-US" sz="952"/>
              <a:t>Source:	</a:t>
            </a:r>
            <a:r>
              <a:rPr lang="es-MX" sz="952"/>
              <a:t>Organisation Change Curve Briefing Deck, June 2001, by Jeanie Duck</a:t>
            </a:r>
            <a:endParaRPr lang="en-US" sz="952"/>
          </a:p>
        </p:txBody>
      </p:sp>
      <p:sp>
        <p:nvSpPr>
          <p:cNvPr id="2" name="TextBox 1"/>
          <p:cNvSpPr txBox="1"/>
          <p:nvPr/>
        </p:nvSpPr>
        <p:spPr>
          <a:xfrm>
            <a:off x="755470" y="0"/>
            <a:ext cx="7633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Is the Trustee Ready for a Messy Reality?</a:t>
            </a:r>
            <a:endParaRPr lang="en-US" sz="2400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7276140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89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21&quot;&gt;&lt;elem m_fUsage=&quot;9.11370618803475100000E+000&quot;&gt;&lt;m_ppcolschidx val=&quot;0&quot;/&gt;&lt;m_rgb r=&quot;0&quot; g=&quot;70&quot; b=&quot;3c&quot;/&gt;&lt;/elem&gt;&lt;elem m_fUsage=&quot;2.68120239014627840000E-001&quot;&gt;&lt;m_ppcolschidx val=&quot;0&quot;/&gt;&lt;m_rgb r=&quot;e0&quot; g=&quot;8d&quot; b=&quot;8b&quot;/&gt;&lt;/elem&gt;&lt;elem m_fUsage=&quot;2.41333335655173090000E-001&quot;&gt;&lt;m_ppcolschidx val=&quot;0&quot;/&gt;&lt;m_rgb r=&quot;7d&quot; g=&quot;ff&quot; b=&quot;7d&quot;/&gt;&lt;/elem&gt;&lt;elem m_fUsage=&quot;2.34586685924890290000E-001&quot;&gt;&lt;m_ppcolschidx val=&quot;0&quot;/&gt;&lt;m_rgb r=&quot;f7&quot; g=&quot;fc&quot; b=&quot;14&quot;/&gt;&lt;/elem&gt;&lt;elem m_fUsage=&quot;2.25283995449391990000E-002&quot;&gt;&lt;m_ppcolschidx val=&quot;0&quot;/&gt;&lt;m_rgb r=&quot;2&quot; g=&quot;cc&quot; b=&quot;21&quot;/&gt;&lt;/elem&gt;&lt;elem m_fUsage=&quot;1.70099835340079800000E-002&quot;&gt;&lt;m_ppcolschidx val=&quot;0&quot;/&gt;&lt;m_rgb r=&quot;dd&quot; g=&quot;dd&quot; b=&quot;dd&quot;/&gt;&lt;/elem&gt;&lt;elem m_fUsage=&quot;1.19725151825620330000E-002&quot;&gt;&lt;m_ppcolschidx val=&quot;0&quot;/&gt;&lt;m_rgb r=&quot;d1&quot; g=&quot;d1&quot; b=&quot;d1&quot;/&gt;&lt;/elem&gt;&lt;elem m_fUsage=&quot;1.07752636643058290000E-002&quot;&gt;&lt;m_ppcolschidx val=&quot;0&quot;/&gt;&lt;m_rgb r=&quot;d9&quot; g=&quot;0&quot; b=&quot;41&quot;/&gt;&lt;/elem&gt;&lt;elem m_fUsage=&quot;9.69773729787524670000E-003&quot;&gt;&lt;m_ppcolschidx val=&quot;0&quot;/&gt;&lt;m_rgb r=&quot;fd&quot; g=&quot;0&quot; b=&quot;4b&quot;/&gt;&lt;/elem&gt;&lt;elem m_fUsage=&quot;8.72796356808772270000E-003&quot;&gt;&lt;m_ppcolschidx val=&quot;0&quot;/&gt;&lt;m_rgb r=&quot;ca&quot; g=&quot;0&quot; b=&quot;3d&quot;/&gt;&lt;/elem&gt;&lt;elem m_fUsage=&quot;7.85516721127895060000E-003&quot;&gt;&lt;m_ppcolschidx val=&quot;0&quot;/&gt;&lt;m_rgb r=&quot;88&quot; g=&quot;0&quot; b=&quot;28&quot;/&gt;&lt;/elem&gt;&lt;elem m_fUsage=&quot;7.06965049015105540000E-003&quot;&gt;&lt;m_ppcolschidx val=&quot;0&quot;/&gt;&lt;m_rgb r=&quot;b7&quot; g=&quot;0&quot; b=&quot;37&quot;/&gt;&lt;/elem&gt;&lt;elem m_fUsage=&quot;6.80035484830682390000E-003&quot;&gt;&lt;m_ppcolschidx val=&quot;0&quot;/&gt;&lt;m_rgb r=&quot;9e&quot; g=&quot;92&quot; b=&quot;8a&quot;/&gt;&lt;/elem&gt;&lt;elem m_fUsage=&quot;6.42464463569318750000E-003&quot;&gt;&lt;m_ppcolschidx val=&quot;0&quot;/&gt;&lt;m_rgb r=&quot;c0&quot; g=&quot;b9&quot; b=&quot;b4&quot;/&gt;&lt;/elem&gt;&lt;elem m_fUsage=&quot;6.36268544113594970000E-003&quot;&gt;&lt;m_ppcolschidx val=&quot;0&quot;/&gt;&lt;m_rgb r=&quot;ff&quot; g=&quot;37&quot; b=&quot;73&quot;/&gt;&lt;/elem&gt;&lt;elem m_fUsage=&quot;5.72641689702235460000E-003&quot;&gt;&lt;m_ppcolschidx val=&quot;0&quot;/&gt;&lt;m_rgb r=&quot;ff&quot; g=&quot;9f&quot; b=&quot;bc&quot;/&gt;&lt;/elem&gt;&lt;elem m_fUsage=&quot;3.04325272217045730000E-003&quot;&gt;&lt;m_ppcolschidx val=&quot;0&quot;/&gt;&lt;m_rgb r=&quot;55&quot; g=&quot;60&quot; b=&quot;1c&quot;/&gt;&lt;/elem&gt;&lt;elem m_fUsage=&quot;3.04325272217045730000E-003&quot;&gt;&lt;m_ppcolschidx val=&quot;0&quot;/&gt;&lt;m_rgb r=&quot;ff&quot; g=&quot;c5&quot; b=&quot;0&quot;/&gt;&lt;/elem&gt;&lt;elem m_fUsage=&quot;3.04325272217045730000E-003&quot;&gt;&lt;m_ppcolschidx val=&quot;0&quot;/&gt;&lt;m_rgb r=&quot;6a&quot; g=&quot;1a&quot; b=&quot;41&quot;/&gt;&lt;/elem&gt;&lt;elem m_fUsage=&quot;3.04325272217045730000E-003&quot;&gt;&lt;m_ppcolschidx val=&quot;0&quot;/&gt;&lt;m_rgb r=&quot;ff&quot; g=&quot;c0&quot; b=&quot;0&quot;/&gt;&lt;/elem&gt;&lt;elem m_fUsage=&quot;3.04325272217045730000E-003&quot;&gt;&lt;m_ppcolschidx val=&quot;0&quot;/&gt;&lt;m_rgb r=&quot;71&quot; g=&quot;88&quot; b=&quot;8b&quot;/&gt;&lt;/elem&gt;&lt;/m_vecMRU&gt;&lt;/m_mruColor&gt;&lt;m_mapectfillschemeMRU&gt;&lt;key val=&quot;0&quot;/&gt;&lt;elem&gt;&lt;m_nPartnerID val=&quot;537&quot;/&gt;&lt;m_nIndex val=&quot;0&quot;/&gt;&lt;/elem&gt;&lt;key val=&quot;1&quot;/&gt;&lt;elem&gt;&lt;m_nPartnerID val=&quot;537&quot;/&gt;&lt;m_nIndex val=&quot;2&quot;/&gt;&lt;/elem&gt;&lt;key val=&quot;4&quot;/&gt;&lt;elem&gt;&lt;m_nPartnerID val=&quot;537&quot;/&gt;&lt;m_nIndex val=&quot;0&quot;/&gt;&lt;/elem&gt;&lt;/m_mapectfillschemeMRU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39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3RsjCqyU.8u8NJaQNDq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3RsjCqyU.8u8NJaQNDqQ"/>
</p:tagLst>
</file>

<file path=ppt/theme/theme1.xml><?xml version="1.0" encoding="utf-8"?>
<a:theme xmlns:a="http://schemas.openxmlformats.org/drawingml/2006/main" name="2015_BAN-YAN_PPT Template_Updated">
  <a:themeElements>
    <a:clrScheme name="BanyanTheme2015 3">
      <a:dk1>
        <a:sysClr val="windowText" lastClr="000000"/>
      </a:dk1>
      <a:lt1>
        <a:sysClr val="window" lastClr="FFFFFF"/>
      </a:lt1>
      <a:dk2>
        <a:srgbClr val="3D4718"/>
      </a:dk2>
      <a:lt2>
        <a:srgbClr val="161F30"/>
      </a:lt2>
      <a:accent1>
        <a:srgbClr val="341C0C"/>
      </a:accent1>
      <a:accent2>
        <a:srgbClr val="BC5800"/>
      </a:accent2>
      <a:accent3>
        <a:srgbClr val="749648"/>
      </a:accent3>
      <a:accent4>
        <a:srgbClr val="268334"/>
      </a:accent4>
      <a:accent5>
        <a:srgbClr val="83C3D5"/>
      </a:accent5>
      <a:accent6>
        <a:srgbClr val="8B181E"/>
      </a:accent6>
      <a:hlink>
        <a:srgbClr val="0000FF"/>
      </a:hlink>
      <a:folHlink>
        <a:srgbClr val="800080"/>
      </a:folHlink>
    </a:clrScheme>
    <a:fontScheme name="Orbit">
      <a:majorFont>
        <a:latin typeface="Candara"/>
        <a:ea typeface=""/>
        <a:cs typeface=""/>
        <a:font script="Jpan" typeface="ＭＳ Ｐゴシック"/>
      </a:majorFont>
      <a:minorFont>
        <a:latin typeface="Candara"/>
        <a:ea typeface=""/>
        <a:cs typeface=""/>
        <a:font script="Jpan"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D2A3F"/>
        </a:solidFill>
        <a:ln>
          <a:solidFill>
            <a:srgbClr val="1D2A3F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 cmpd="sng">
          <a:solidFill>
            <a:srgbClr val="3D4718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Candara"/>
            <a:cs typeface="Candar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C_burgund">
      <a:dk1>
        <a:srgbClr val="000000"/>
      </a:dk1>
      <a:lt1>
        <a:srgbClr val="FFFFFF"/>
      </a:lt1>
      <a:dk2>
        <a:srgbClr val="6A1A41"/>
      </a:dk2>
      <a:lt2>
        <a:srgbClr val="766A62"/>
      </a:lt2>
      <a:accent1>
        <a:srgbClr val="B10034"/>
      </a:accent1>
      <a:accent2>
        <a:srgbClr val="595959"/>
      </a:accent2>
      <a:accent3>
        <a:srgbClr val="B2B4B6"/>
      </a:accent3>
      <a:accent4>
        <a:srgbClr val="55601C"/>
      </a:accent4>
      <a:accent5>
        <a:srgbClr val="FFC000"/>
      </a:accent5>
      <a:accent6>
        <a:srgbClr val="71888B"/>
      </a:accent6>
      <a:hlink>
        <a:srgbClr val="004A66"/>
      </a:hlink>
      <a:folHlink>
        <a:srgbClr val="0096CC"/>
      </a:folHlink>
    </a:clrScheme>
    <a:fontScheme name="CC_burg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C_burgund">
      <a:dk1>
        <a:srgbClr val="000000"/>
      </a:dk1>
      <a:lt1>
        <a:srgbClr val="FFFFFF"/>
      </a:lt1>
      <a:dk2>
        <a:srgbClr val="6A1A41"/>
      </a:dk2>
      <a:lt2>
        <a:srgbClr val="766A62"/>
      </a:lt2>
      <a:accent1>
        <a:srgbClr val="B10034"/>
      </a:accent1>
      <a:accent2>
        <a:srgbClr val="595959"/>
      </a:accent2>
      <a:accent3>
        <a:srgbClr val="B2B4B6"/>
      </a:accent3>
      <a:accent4>
        <a:srgbClr val="55601C"/>
      </a:accent4>
      <a:accent5>
        <a:srgbClr val="FFC000"/>
      </a:accent5>
      <a:accent6>
        <a:srgbClr val="71888B"/>
      </a:accent6>
      <a:hlink>
        <a:srgbClr val="004A66"/>
      </a:hlink>
      <a:folHlink>
        <a:srgbClr val="0096CC"/>
      </a:folHlink>
    </a:clrScheme>
    <a:fontScheme name="CC_burg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6466</TotalTime>
  <Words>719</Words>
  <Application>Microsoft Macintosh PowerPoint</Application>
  <PresentationFormat>On-screen Show (4:3)</PresentationFormat>
  <Paragraphs>124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Calibri</vt:lpstr>
      <vt:lpstr>Candara</vt:lpstr>
      <vt:lpstr>Courier New</vt:lpstr>
      <vt:lpstr>Herculanum</vt:lpstr>
      <vt:lpstr>ＭＳ Ｐゴシック</vt:lpstr>
      <vt:lpstr>Optima</vt:lpstr>
      <vt:lpstr>Papyrus</vt:lpstr>
      <vt:lpstr>Thonburi</vt:lpstr>
      <vt:lpstr>Wingdings</vt:lpstr>
      <vt:lpstr>Arial</vt:lpstr>
      <vt:lpstr>2015_BAN-YAN_PPT Template_Updated</vt:lpstr>
      <vt:lpstr>think-cell Slide</vt:lpstr>
      <vt:lpstr>The Value Added Trustee: Eleven Commandments for Holding Family Businesses in Trust </vt:lpstr>
      <vt:lpstr>PowerPoint Presentation</vt:lpstr>
      <vt:lpstr>How a Family Looks Day One!</vt:lpstr>
      <vt:lpstr>The “Four Rooms” and Idealized Compartmentalization</vt:lpstr>
      <vt:lpstr>Organizational Wellness: Ownership Idealized </vt:lpstr>
      <vt:lpstr>Organizational Wellness: More Typical Ownership </vt:lpstr>
      <vt:lpstr>The Family Business  System: Where is the Trustee?</vt:lpstr>
      <vt:lpstr>The Family Political System: Where is the Trustee?</vt:lpstr>
      <vt:lpstr>PowerPoint Presentation</vt:lpstr>
      <vt:lpstr>The Conflict Spiral: Where is the Trustee</vt:lpstr>
      <vt:lpstr> A Trustee Protocol: “If It Aint Documented It Didn’t Happen”</vt:lpstr>
      <vt:lpstr>Cum Grano Salis?</vt:lpstr>
      <vt:lpstr>PowerPoint Presentation</vt:lpstr>
    </vt:vector>
  </TitlesOfParts>
  <Company>Tuck School of Business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Template Study Group 17</dc:title>
  <dc:creator>Fabio Weiss</dc:creator>
  <cp:lastModifiedBy>Steve Salley</cp:lastModifiedBy>
  <cp:revision>1583</cp:revision>
  <cp:lastPrinted>2014-01-16T18:58:27Z</cp:lastPrinted>
  <dcterms:created xsi:type="dcterms:W3CDTF">2010-01-26T07:48:35Z</dcterms:created>
  <dcterms:modified xsi:type="dcterms:W3CDTF">2016-11-10T23:03:55Z</dcterms:modified>
</cp:coreProperties>
</file>