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charts/chart4.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56" r:id="rId2"/>
    <p:sldId id="263" r:id="rId3"/>
    <p:sldId id="260" r:id="rId4"/>
    <p:sldId id="257" r:id="rId5"/>
    <p:sldId id="274" r:id="rId6"/>
    <p:sldId id="258" r:id="rId7"/>
    <p:sldId id="266" r:id="rId8"/>
    <p:sldId id="264" r:id="rId9"/>
    <p:sldId id="267" r:id="rId10"/>
    <p:sldId id="288" r:id="rId11"/>
    <p:sldId id="268" r:id="rId12"/>
    <p:sldId id="287" r:id="rId13"/>
    <p:sldId id="278" r:id="rId14"/>
    <p:sldId id="289" r:id="rId15"/>
    <p:sldId id="295" r:id="rId16"/>
    <p:sldId id="290" r:id="rId17"/>
    <p:sldId id="283" r:id="rId18"/>
    <p:sldId id="279" r:id="rId19"/>
    <p:sldId id="282" r:id="rId20"/>
    <p:sldId id="291" r:id="rId21"/>
    <p:sldId id="265" r:id="rId22"/>
    <p:sldId id="294" r:id="rId23"/>
    <p:sldId id="284" r:id="rId24"/>
    <p:sldId id="285" r:id="rId25"/>
    <p:sldId id="292" r:id="rId26"/>
    <p:sldId id="293" r:id="rId27"/>
    <p:sldId id="277" r:id="rId28"/>
    <p:sldId id="296" r:id="rId29"/>
    <p:sldId id="269" r:id="rId30"/>
    <p:sldId id="297" r:id="rId31"/>
    <p:sldId id="270" r:id="rId32"/>
    <p:sldId id="271" r:id="rId33"/>
    <p:sldId id="281" r:id="rId34"/>
    <p:sldId id="272" r:id="rId35"/>
    <p:sldId id="259" r:id="rId36"/>
  </p:sldIdLst>
  <p:sldSz cx="9144000" cy="6858000" type="letter"/>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d Queen" initials="CQ"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5F53"/>
    <a:srgbClr val="009789"/>
    <a:srgbClr val="886C44"/>
    <a:srgbClr val="578999"/>
    <a:srgbClr val="675C53"/>
    <a:srgbClr val="092744"/>
    <a:srgbClr val="FDA01A"/>
    <a:srgbClr val="82D7CB"/>
    <a:srgbClr val="969696"/>
    <a:srgbClr val="B1B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1" autoAdjust="0"/>
    <p:restoredTop sz="78934" autoAdjust="0"/>
  </p:normalViewPr>
  <p:slideViewPr>
    <p:cSldViewPr>
      <p:cViewPr>
        <p:scale>
          <a:sx n="78" d="100"/>
          <a:sy n="78" d="100"/>
        </p:scale>
        <p:origin x="-17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explosion val="2"/>
          <c:dPt>
            <c:idx val="0"/>
            <c:bubble3D val="0"/>
            <c:spPr>
              <a:solidFill>
                <a:srgbClr val="886C44"/>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9AC4-44C9-B1AA-C8947ED7618B}"/>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9AC4-44C9-B1AA-C8947ED7618B}"/>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9AC4-44C9-B1AA-C8947ED7618B}"/>
              </c:ext>
            </c:extLst>
          </c:dPt>
          <c:dPt>
            <c:idx val="3"/>
            <c:bubble3D val="0"/>
            <c:spPr>
              <a:solidFill>
                <a:schemeClr val="accent1">
                  <a:lumMod val="7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9AC4-44C9-B1AA-C8947ED7618B}"/>
              </c:ext>
            </c:extLst>
          </c:dPt>
          <c:cat>
            <c:numRef>
              <c:f>Sheet1!$A$2:$A$5</c:f>
              <c:numCache>
                <c:formatCode>General</c:formatCode>
                <c:ptCount val="4"/>
              </c:numCache>
            </c:numRef>
          </c:cat>
          <c:val>
            <c:numRef>
              <c:f>Sheet1!$B$2:$B$5</c:f>
              <c:numCache>
                <c:formatCode>General</c:formatCode>
                <c:ptCount val="4"/>
                <c:pt idx="0">
                  <c:v>90</c:v>
                </c:pt>
                <c:pt idx="1">
                  <c:v>0</c:v>
                </c:pt>
                <c:pt idx="2">
                  <c:v>0</c:v>
                </c:pt>
                <c:pt idx="3">
                  <c:v>10</c:v>
                </c:pt>
              </c:numCache>
            </c:numRef>
          </c:val>
          <c:extLst xmlns:c16r2="http://schemas.microsoft.com/office/drawing/2015/06/chart">
            <c:ext xmlns:c16="http://schemas.microsoft.com/office/drawing/2014/chart" uri="{C3380CC4-5D6E-409C-BE32-E72D297353CC}">
              <c16:uniqueId val="{00000008-9AC4-44C9-B1AA-C8947ED7618B}"/>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E21A-4647-A66D-96B441BCDF4D}"/>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E21A-4647-A66D-96B441BCDF4D}"/>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E21A-4647-A66D-96B441BCDF4D}"/>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E21A-4647-A66D-96B441BCDF4D}"/>
              </c:ext>
            </c:extLst>
          </c:dPt>
          <c:cat>
            <c:numRef>
              <c:f>Sheet1!$A$2:$A$5</c:f>
              <c:numCache>
                <c:formatCode>General</c:formatCode>
                <c:ptCount val="4"/>
              </c:numCache>
            </c:numRef>
          </c:cat>
          <c:val>
            <c:numRef>
              <c:f>Sheet1!$B$2:$B$5</c:f>
              <c:numCache>
                <c:formatCode>General</c:formatCode>
                <c:ptCount val="4"/>
                <c:pt idx="0">
                  <c:v>9</c:v>
                </c:pt>
                <c:pt idx="1">
                  <c:v>0</c:v>
                </c:pt>
                <c:pt idx="2">
                  <c:v>0</c:v>
                </c:pt>
                <c:pt idx="3">
                  <c:v>91</c:v>
                </c:pt>
              </c:numCache>
            </c:numRef>
          </c:val>
          <c:extLst xmlns:c16r2="http://schemas.microsoft.com/office/drawing/2015/06/chart">
            <c:ext xmlns:c16="http://schemas.microsoft.com/office/drawing/2014/chart" uri="{C3380CC4-5D6E-409C-BE32-E72D297353CC}">
              <c16:uniqueId val="{00000008-E21A-4647-A66D-96B441BCDF4D}"/>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cene3d>
              <a:camera prst="orthographicFront"/>
              <a:lightRig rig="threePt" dir="t"/>
            </a:scene3d>
            <a:sp3d>
              <a:bevelT w="114300" prst="artDeco"/>
            </a:sp3d>
          </c:spPr>
          <c:dPt>
            <c:idx val="0"/>
            <c:bubble3D val="0"/>
            <c:spPr>
              <a:solidFill>
                <a:schemeClr val="accent1"/>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1-2355-4554-96BA-836F86A65039}"/>
              </c:ext>
            </c:extLst>
          </c:dPt>
          <c:dPt>
            <c:idx val="1"/>
            <c:bubble3D val="0"/>
            <c:spPr>
              <a:solidFill>
                <a:schemeClr val="accent2"/>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3-2355-4554-96BA-836F86A65039}"/>
              </c:ext>
            </c:extLst>
          </c:dPt>
          <c:dPt>
            <c:idx val="2"/>
            <c:bubble3D val="0"/>
            <c:spPr>
              <a:solidFill>
                <a:schemeClr val="accent3"/>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5-2355-4554-96BA-836F86A65039}"/>
              </c:ext>
            </c:extLst>
          </c:dPt>
          <c:dPt>
            <c:idx val="3"/>
            <c:bubble3D val="0"/>
            <c:spPr>
              <a:solidFill>
                <a:schemeClr val="accent1">
                  <a:lumMod val="25000"/>
                </a:schemeClr>
              </a:solidFill>
              <a:ln w="19050">
                <a:solidFill>
                  <a:schemeClr val="tx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7-2355-4554-96BA-836F86A65039}"/>
              </c:ext>
            </c:extLst>
          </c:dPt>
          <c:dPt>
            <c:idx val="4"/>
            <c:bubble3D val="0"/>
            <c:spPr>
              <a:solidFill>
                <a:schemeClr val="accent5"/>
              </a:solidFill>
              <a:ln w="19050">
                <a:solidFill>
                  <a:schemeClr val="lt1"/>
                </a:solidFill>
              </a:ln>
              <a:effectLst/>
              <a:scene3d>
                <a:camera prst="orthographicFront"/>
                <a:lightRig rig="threePt" dir="t"/>
              </a:scene3d>
              <a:sp3d>
                <a:bevelT w="114300" prst="artDeco"/>
              </a:sp3d>
            </c:spPr>
            <c:extLst xmlns:c16r2="http://schemas.microsoft.com/office/drawing/2015/06/chart">
              <c:ext xmlns:c16="http://schemas.microsoft.com/office/drawing/2014/chart" uri="{C3380CC4-5D6E-409C-BE32-E72D297353CC}">
                <c16:uniqueId val="{00000009-CE48-401A-86E8-F8886AA74E1C}"/>
              </c:ext>
            </c:extLst>
          </c:dPt>
          <c:cat>
            <c:numRef>
              <c:f>Sheet1!$A$2:$A$6</c:f>
              <c:numCache>
                <c:formatCode>General</c:formatCode>
                <c:ptCount val="5"/>
              </c:numCache>
            </c:numRef>
          </c:cat>
          <c:val>
            <c:numRef>
              <c:f>Sheet1!$B$2:$B$6</c:f>
              <c:numCache>
                <c:formatCode>General</c:formatCode>
                <c:ptCount val="5"/>
                <c:pt idx="0">
                  <c:v>30</c:v>
                </c:pt>
                <c:pt idx="1">
                  <c:v>0</c:v>
                </c:pt>
                <c:pt idx="2">
                  <c:v>0</c:v>
                </c:pt>
                <c:pt idx="3">
                  <c:v>70</c:v>
                </c:pt>
              </c:numCache>
            </c:numRef>
          </c:val>
          <c:extLst xmlns:c16r2="http://schemas.microsoft.com/office/drawing/2015/06/chart">
            <c:ext xmlns:c16="http://schemas.microsoft.com/office/drawing/2014/chart" uri="{C3380CC4-5D6E-409C-BE32-E72D297353CC}">
              <c16:uniqueId val="{00000008-2355-4554-96BA-836F86A6503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Pre-tax Equivalent Rate of Return</a:t>
            </a:r>
          </a:p>
        </c:rich>
      </c:tx>
      <c:layout>
        <c:manualLayout>
          <c:xMode val="edge"/>
          <c:yMode val="edge"/>
          <c:x val="0.24554873811961531"/>
          <c:y val="4.1982191176540805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ROR on DB</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80</c:v>
                </c:pt>
                <c:pt idx="1">
                  <c:v>81</c:v>
                </c:pt>
                <c:pt idx="2">
                  <c:v>82 LE</c:v>
                </c:pt>
                <c:pt idx="3">
                  <c:v>83</c:v>
                </c:pt>
                <c:pt idx="4">
                  <c:v>84</c:v>
                </c:pt>
                <c:pt idx="5">
                  <c:v>85</c:v>
                </c:pt>
                <c:pt idx="6">
                  <c:v>86</c:v>
                </c:pt>
                <c:pt idx="7">
                  <c:v>87</c:v>
                </c:pt>
                <c:pt idx="8">
                  <c:v>88</c:v>
                </c:pt>
                <c:pt idx="9">
                  <c:v>89</c:v>
                </c:pt>
              </c:strCache>
            </c:strRef>
          </c:cat>
          <c:val>
            <c:numRef>
              <c:f>Sheet1!$B$2:$B$11</c:f>
              <c:numCache>
                <c:formatCode>General</c:formatCode>
                <c:ptCount val="10"/>
                <c:pt idx="0">
                  <c:v>8.57</c:v>
                </c:pt>
                <c:pt idx="1">
                  <c:v>7.22</c:v>
                </c:pt>
                <c:pt idx="2">
                  <c:v>6.49</c:v>
                </c:pt>
                <c:pt idx="3">
                  <c:v>5.89</c:v>
                </c:pt>
                <c:pt idx="4">
                  <c:v>5.38</c:v>
                </c:pt>
                <c:pt idx="5">
                  <c:v>4.96</c:v>
                </c:pt>
                <c:pt idx="6">
                  <c:v>4.59</c:v>
                </c:pt>
                <c:pt idx="7">
                  <c:v>4.2699999999999996</c:v>
                </c:pt>
                <c:pt idx="8">
                  <c:v>4</c:v>
                </c:pt>
                <c:pt idx="9">
                  <c:v>3.75</c:v>
                </c:pt>
              </c:numCache>
            </c:numRef>
          </c:val>
          <c:extLst xmlns:c16r2="http://schemas.microsoft.com/office/drawing/2015/06/chart">
            <c:ext xmlns:c16="http://schemas.microsoft.com/office/drawing/2014/chart" uri="{C3380CC4-5D6E-409C-BE32-E72D297353CC}">
              <c16:uniqueId val="{00000000-7B79-4411-AB4E-A52B18D4A31F}"/>
            </c:ext>
          </c:extLst>
        </c:ser>
        <c:ser>
          <c:idx val="1"/>
          <c:order val="1"/>
          <c:tx>
            <c:strRef>
              <c:f>Sheet1!$C$1</c:f>
              <c:strCache>
                <c:ptCount val="1"/>
                <c:pt idx="0">
                  <c:v>Pre-tax ROR</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Sheet1!$A$2:$A$11</c:f>
              <c:strCache>
                <c:ptCount val="10"/>
                <c:pt idx="0">
                  <c:v>80</c:v>
                </c:pt>
                <c:pt idx="1">
                  <c:v>81</c:v>
                </c:pt>
                <c:pt idx="2">
                  <c:v>82 LE</c:v>
                </c:pt>
                <c:pt idx="3">
                  <c:v>83</c:v>
                </c:pt>
                <c:pt idx="4">
                  <c:v>84</c:v>
                </c:pt>
                <c:pt idx="5">
                  <c:v>85</c:v>
                </c:pt>
                <c:pt idx="6">
                  <c:v>86</c:v>
                </c:pt>
                <c:pt idx="7">
                  <c:v>87</c:v>
                </c:pt>
                <c:pt idx="8">
                  <c:v>88</c:v>
                </c:pt>
                <c:pt idx="9">
                  <c:v>89</c:v>
                </c:pt>
              </c:strCache>
            </c:strRef>
          </c:cat>
          <c:val>
            <c:numRef>
              <c:f>Sheet1!$C$2:$C$11</c:f>
              <c:numCache>
                <c:formatCode>General</c:formatCode>
                <c:ptCount val="10"/>
                <c:pt idx="0">
                  <c:v>12.25</c:v>
                </c:pt>
                <c:pt idx="1">
                  <c:v>10.31</c:v>
                </c:pt>
                <c:pt idx="2">
                  <c:v>9.27</c:v>
                </c:pt>
                <c:pt idx="3">
                  <c:v>8.41</c:v>
                </c:pt>
                <c:pt idx="4">
                  <c:v>7.69</c:v>
                </c:pt>
                <c:pt idx="5">
                  <c:v>7.08</c:v>
                </c:pt>
                <c:pt idx="6">
                  <c:v>6.56</c:v>
                </c:pt>
                <c:pt idx="7">
                  <c:v>6.11</c:v>
                </c:pt>
                <c:pt idx="8">
                  <c:v>5.71</c:v>
                </c:pt>
                <c:pt idx="9">
                  <c:v>5.36</c:v>
                </c:pt>
              </c:numCache>
            </c:numRef>
          </c:val>
          <c:extLst xmlns:c16r2="http://schemas.microsoft.com/office/drawing/2015/06/chart">
            <c:ext xmlns:c16="http://schemas.microsoft.com/office/drawing/2014/chart" uri="{C3380CC4-5D6E-409C-BE32-E72D297353CC}">
              <c16:uniqueId val="{00000001-7B79-4411-AB4E-A52B18D4A31F}"/>
            </c:ext>
          </c:extLst>
        </c:ser>
        <c:dLbls>
          <c:showLegendKey val="0"/>
          <c:showVal val="0"/>
          <c:showCatName val="0"/>
          <c:showSerName val="0"/>
          <c:showPercent val="0"/>
          <c:showBubbleSize val="0"/>
        </c:dLbls>
        <c:gapWidth val="100"/>
        <c:overlap val="-24"/>
        <c:axId val="183121792"/>
        <c:axId val="183123328"/>
      </c:barChart>
      <c:catAx>
        <c:axId val="183121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3123328"/>
        <c:crosses val="autoZero"/>
        <c:auto val="1"/>
        <c:lblAlgn val="ctr"/>
        <c:lblOffset val="100"/>
        <c:noMultiLvlLbl val="0"/>
      </c:catAx>
      <c:valAx>
        <c:axId val="183123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83121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0D5F1-2DF1-4A4F-8B6B-454FEAB3358A}"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A3AB0B7-9881-4C15-9F64-D2E0E43CD982}">
      <dgm:prSet phldrT="[Text]" custT="1"/>
      <dgm:spPr/>
      <dgm:t>
        <a:bodyPr/>
        <a:lstStyle/>
        <a:p>
          <a:pPr algn="ctr"/>
          <a:r>
            <a:rPr lang="en-US" sz="2100" dirty="0"/>
            <a:t>“I don’t want nursing home insurance</a:t>
          </a:r>
        </a:p>
      </dgm:t>
    </dgm:pt>
    <dgm:pt modelId="{74DFE398-9B25-47DB-8C4A-0F7106CB28C7}" type="parTrans" cxnId="{DA22CE84-95BC-4A88-88B1-9996EC5DBD22}">
      <dgm:prSet/>
      <dgm:spPr/>
      <dgm:t>
        <a:bodyPr/>
        <a:lstStyle/>
        <a:p>
          <a:endParaRPr lang="en-US"/>
        </a:p>
      </dgm:t>
    </dgm:pt>
    <dgm:pt modelId="{D7CD0C25-A22F-418C-ABE4-7BD1E691D564}" type="sibTrans" cxnId="{DA22CE84-95BC-4A88-88B1-9996EC5DBD22}">
      <dgm:prSet/>
      <dgm:spPr/>
      <dgm:t>
        <a:bodyPr/>
        <a:lstStyle/>
        <a:p>
          <a:endParaRPr lang="en-US"/>
        </a:p>
      </dgm:t>
    </dgm:pt>
    <dgm:pt modelId="{B607062E-DF4F-4346-981F-CB47F5E28267}">
      <dgm:prSet phldrT="[Text]" custT="1"/>
      <dgm:spPr/>
      <dgm:t>
        <a:bodyPr/>
        <a:lstStyle/>
        <a:p>
          <a:pPr algn="ctr"/>
          <a:r>
            <a:rPr lang="en-US" sz="2100" dirty="0"/>
            <a:t>“It’s a waste of money if I never use it”</a:t>
          </a:r>
        </a:p>
      </dgm:t>
    </dgm:pt>
    <dgm:pt modelId="{EF0797C7-57CE-4508-AC88-B47213EAEFB1}" type="parTrans" cxnId="{D94C3BE2-4FF8-4770-96F4-7BF29BB03364}">
      <dgm:prSet/>
      <dgm:spPr/>
      <dgm:t>
        <a:bodyPr/>
        <a:lstStyle/>
        <a:p>
          <a:endParaRPr lang="en-US"/>
        </a:p>
      </dgm:t>
    </dgm:pt>
    <dgm:pt modelId="{696C3FC8-D742-4E7B-9CB6-1A941A87BDDE}" type="sibTrans" cxnId="{D94C3BE2-4FF8-4770-96F4-7BF29BB03364}">
      <dgm:prSet/>
      <dgm:spPr/>
      <dgm:t>
        <a:bodyPr/>
        <a:lstStyle/>
        <a:p>
          <a:endParaRPr lang="en-US"/>
        </a:p>
      </dgm:t>
    </dgm:pt>
    <dgm:pt modelId="{145FDD73-6D86-442B-A9C7-7BF65420077E}">
      <dgm:prSet custT="1"/>
      <dgm:spPr/>
      <dgm:t>
        <a:bodyPr/>
        <a:lstStyle/>
        <a:p>
          <a:pPr algn="ctr"/>
          <a:r>
            <a:rPr lang="en-US" sz="2100" dirty="0"/>
            <a:t>“I can afford to pay for care myself”</a:t>
          </a:r>
        </a:p>
      </dgm:t>
    </dgm:pt>
    <dgm:pt modelId="{FD9F401D-708D-43A5-BE5A-06773C262F20}" type="parTrans" cxnId="{00E909F4-9BEC-4E5A-BA2F-2425471F834A}">
      <dgm:prSet/>
      <dgm:spPr/>
      <dgm:t>
        <a:bodyPr/>
        <a:lstStyle/>
        <a:p>
          <a:endParaRPr lang="en-US"/>
        </a:p>
      </dgm:t>
    </dgm:pt>
    <dgm:pt modelId="{2471DF6D-4DFE-41FE-BBCC-8220A2AB98FA}" type="sibTrans" cxnId="{00E909F4-9BEC-4E5A-BA2F-2425471F834A}">
      <dgm:prSet/>
      <dgm:spPr/>
      <dgm:t>
        <a:bodyPr/>
        <a:lstStyle/>
        <a:p>
          <a:endParaRPr lang="en-US"/>
        </a:p>
      </dgm:t>
    </dgm:pt>
    <dgm:pt modelId="{5BB9A3DC-54D5-4CB6-B749-7CE5F12295AD}">
      <dgm:prSet phldrT="[Text]" custT="1"/>
      <dgm:spPr/>
      <dgm:t>
        <a:bodyPr/>
        <a:lstStyle/>
        <a:p>
          <a:pPr algn="ctr"/>
          <a:r>
            <a:rPr lang="en-US" sz="2100" dirty="0"/>
            <a:t>“I may not be able to afford it if the price goes up”</a:t>
          </a:r>
        </a:p>
      </dgm:t>
    </dgm:pt>
    <dgm:pt modelId="{9128FBD2-BB1F-4D5E-A949-F697A5CEE43F}" type="sibTrans" cxnId="{F7116F20-93A3-4851-B844-927BF73B0690}">
      <dgm:prSet/>
      <dgm:spPr/>
      <dgm:t>
        <a:bodyPr/>
        <a:lstStyle/>
        <a:p>
          <a:endParaRPr lang="en-US"/>
        </a:p>
      </dgm:t>
    </dgm:pt>
    <dgm:pt modelId="{0314CFD7-BAA7-4820-A8C2-8B93AB453C2A}" type="parTrans" cxnId="{F7116F20-93A3-4851-B844-927BF73B0690}">
      <dgm:prSet/>
      <dgm:spPr/>
      <dgm:t>
        <a:bodyPr/>
        <a:lstStyle/>
        <a:p>
          <a:endParaRPr lang="en-US"/>
        </a:p>
      </dgm:t>
    </dgm:pt>
    <dgm:pt modelId="{982FF9FB-89D4-4654-BCA9-19EF410FD8C9}" type="pres">
      <dgm:prSet presAssocID="{B060D5F1-2DF1-4A4F-8B6B-454FEAB3358A}" presName="rootnode" presStyleCnt="0">
        <dgm:presLayoutVars>
          <dgm:chMax/>
          <dgm:chPref/>
          <dgm:dir/>
          <dgm:animLvl val="lvl"/>
        </dgm:presLayoutVars>
      </dgm:prSet>
      <dgm:spPr/>
      <dgm:t>
        <a:bodyPr/>
        <a:lstStyle/>
        <a:p>
          <a:endParaRPr lang="en-US"/>
        </a:p>
      </dgm:t>
    </dgm:pt>
    <dgm:pt modelId="{7574A8C4-B035-4D7A-B629-B466B8F06BE9}" type="pres">
      <dgm:prSet presAssocID="{9A3AB0B7-9881-4C15-9F64-D2E0E43CD982}" presName="composite" presStyleCnt="0"/>
      <dgm:spPr/>
    </dgm:pt>
    <dgm:pt modelId="{47A1181B-130C-47C3-A997-BB137721BB3C}" type="pres">
      <dgm:prSet presAssocID="{9A3AB0B7-9881-4C15-9F64-D2E0E43CD982}" presName="LShape" presStyleLbl="alignNode1" presStyleIdx="0" presStyleCnt="7"/>
      <dgm:spPr>
        <a:solidFill>
          <a:srgbClr val="C00000"/>
        </a:solidFill>
        <a:ln>
          <a:solidFill>
            <a:schemeClr val="tx1"/>
          </a:solidFill>
        </a:ln>
        <a:scene3d>
          <a:camera prst="orthographicFront"/>
          <a:lightRig rig="threePt" dir="t"/>
        </a:scene3d>
        <a:sp3d>
          <a:bevelT w="114300" prst="artDeco"/>
        </a:sp3d>
      </dgm:spPr>
    </dgm:pt>
    <dgm:pt modelId="{DF48811B-84C7-4CD4-A1D3-0F814008B10B}" type="pres">
      <dgm:prSet presAssocID="{9A3AB0B7-9881-4C15-9F64-D2E0E43CD982}" presName="ParentText" presStyleLbl="revTx" presStyleIdx="0" presStyleCnt="4">
        <dgm:presLayoutVars>
          <dgm:chMax val="0"/>
          <dgm:chPref val="0"/>
          <dgm:bulletEnabled val="1"/>
        </dgm:presLayoutVars>
      </dgm:prSet>
      <dgm:spPr/>
      <dgm:t>
        <a:bodyPr/>
        <a:lstStyle/>
        <a:p>
          <a:endParaRPr lang="en-US"/>
        </a:p>
      </dgm:t>
    </dgm:pt>
    <dgm:pt modelId="{7DD9E415-1E20-4651-8698-CB125606E404}" type="pres">
      <dgm:prSet presAssocID="{9A3AB0B7-9881-4C15-9F64-D2E0E43CD982}" presName="Triangle" presStyleLbl="alignNode1" presStyleIdx="1" presStyleCnt="7"/>
      <dgm:spPr>
        <a:solidFill>
          <a:srgbClr val="CE7B02"/>
        </a:solidFill>
        <a:ln>
          <a:solidFill>
            <a:schemeClr val="tx1"/>
          </a:solidFill>
        </a:ln>
        <a:scene3d>
          <a:camera prst="orthographicFront"/>
          <a:lightRig rig="threePt" dir="t"/>
        </a:scene3d>
        <a:sp3d>
          <a:bevelT w="114300" prst="artDeco"/>
        </a:sp3d>
      </dgm:spPr>
    </dgm:pt>
    <dgm:pt modelId="{7185C986-2220-4944-923F-14EDD73D2E02}" type="pres">
      <dgm:prSet presAssocID="{D7CD0C25-A22F-418C-ABE4-7BD1E691D564}" presName="sibTrans" presStyleCnt="0"/>
      <dgm:spPr/>
    </dgm:pt>
    <dgm:pt modelId="{285AF8E2-1D7A-4E6E-990E-1823ACFD7004}" type="pres">
      <dgm:prSet presAssocID="{D7CD0C25-A22F-418C-ABE4-7BD1E691D564}" presName="space" presStyleCnt="0"/>
      <dgm:spPr/>
    </dgm:pt>
    <dgm:pt modelId="{E11DD027-F7E2-4D39-A850-72792EDF2276}" type="pres">
      <dgm:prSet presAssocID="{5BB9A3DC-54D5-4CB6-B749-7CE5F12295AD}" presName="composite" presStyleCnt="0"/>
      <dgm:spPr/>
    </dgm:pt>
    <dgm:pt modelId="{381F6240-FF04-407A-B480-EFF028F40431}" type="pres">
      <dgm:prSet presAssocID="{5BB9A3DC-54D5-4CB6-B749-7CE5F12295AD}" presName="LShape" presStyleLbl="alignNode1" presStyleIdx="2" presStyleCnt="7"/>
      <dgm:spPr>
        <a:blipFill rotWithShape="0">
          <a:blip xmlns:r="http://schemas.openxmlformats.org/officeDocument/2006/relationships" r:embed="rId1"/>
          <a:stretch>
            <a:fillRect/>
          </a:stretch>
        </a:blipFill>
        <a:ln>
          <a:solidFill>
            <a:schemeClr val="tx1"/>
          </a:solidFill>
        </a:ln>
        <a:scene3d>
          <a:camera prst="orthographicFront"/>
          <a:lightRig rig="threePt" dir="t"/>
        </a:scene3d>
        <a:sp3d>
          <a:bevelT w="114300" prst="artDeco"/>
        </a:sp3d>
      </dgm:spPr>
    </dgm:pt>
    <dgm:pt modelId="{E0B2D117-D067-4842-9B07-26E764244763}" type="pres">
      <dgm:prSet presAssocID="{5BB9A3DC-54D5-4CB6-B749-7CE5F12295AD}" presName="ParentText" presStyleLbl="revTx" presStyleIdx="1" presStyleCnt="4" custScaleX="108471" custScaleY="98898" custLinFactNeighborX="5103" custLinFactNeighborY="4976">
        <dgm:presLayoutVars>
          <dgm:chMax val="0"/>
          <dgm:chPref val="0"/>
          <dgm:bulletEnabled val="1"/>
        </dgm:presLayoutVars>
      </dgm:prSet>
      <dgm:spPr/>
      <dgm:t>
        <a:bodyPr/>
        <a:lstStyle/>
        <a:p>
          <a:endParaRPr lang="en-US"/>
        </a:p>
      </dgm:t>
    </dgm:pt>
    <dgm:pt modelId="{28CA7A6E-6D3E-4FF3-9C45-41BFAB600C12}" type="pres">
      <dgm:prSet presAssocID="{5BB9A3DC-54D5-4CB6-B749-7CE5F12295AD}" presName="Triangle" presStyleLbl="alignNode1" presStyleIdx="3" presStyleCnt="7"/>
      <dgm:spPr>
        <a:solidFill>
          <a:srgbClr val="CE7B02"/>
        </a:solidFill>
        <a:ln>
          <a:solidFill>
            <a:schemeClr val="tx1"/>
          </a:solidFill>
        </a:ln>
        <a:scene3d>
          <a:camera prst="orthographicFront"/>
          <a:lightRig rig="threePt" dir="t"/>
        </a:scene3d>
        <a:sp3d>
          <a:bevelT w="114300" prst="artDeco"/>
        </a:sp3d>
      </dgm:spPr>
    </dgm:pt>
    <dgm:pt modelId="{A307CC47-F45A-4413-BE12-674BAAFC2D6B}" type="pres">
      <dgm:prSet presAssocID="{9128FBD2-BB1F-4D5E-A949-F697A5CEE43F}" presName="sibTrans" presStyleCnt="0"/>
      <dgm:spPr/>
    </dgm:pt>
    <dgm:pt modelId="{A9550C45-2886-4F85-9E71-818CF53E420F}" type="pres">
      <dgm:prSet presAssocID="{9128FBD2-BB1F-4D5E-A949-F697A5CEE43F}" presName="space" presStyleCnt="0"/>
      <dgm:spPr/>
    </dgm:pt>
    <dgm:pt modelId="{66C905C4-177C-4251-B403-DF5848160AFF}" type="pres">
      <dgm:prSet presAssocID="{B607062E-DF4F-4346-981F-CB47F5E28267}" presName="composite" presStyleCnt="0"/>
      <dgm:spPr/>
    </dgm:pt>
    <dgm:pt modelId="{A55E000D-B08F-4996-B221-FC90587B5586}" type="pres">
      <dgm:prSet presAssocID="{B607062E-DF4F-4346-981F-CB47F5E28267}" presName="LShape" presStyleLbl="alignNode1" presStyleIdx="4" presStyleCnt="7"/>
      <dgm:spPr>
        <a:solidFill>
          <a:srgbClr val="7030A0"/>
        </a:solidFill>
        <a:ln>
          <a:solidFill>
            <a:schemeClr val="tx1"/>
          </a:solidFill>
        </a:ln>
        <a:scene3d>
          <a:camera prst="orthographicFront"/>
          <a:lightRig rig="threePt" dir="t"/>
        </a:scene3d>
        <a:sp3d>
          <a:bevelT w="114300" prst="artDeco"/>
        </a:sp3d>
      </dgm:spPr>
    </dgm:pt>
    <dgm:pt modelId="{1CF7F310-1697-4381-B289-FA2297E16895}" type="pres">
      <dgm:prSet presAssocID="{B607062E-DF4F-4346-981F-CB47F5E28267}" presName="ParentText" presStyleLbl="revTx" presStyleIdx="2" presStyleCnt="4">
        <dgm:presLayoutVars>
          <dgm:chMax val="0"/>
          <dgm:chPref val="0"/>
          <dgm:bulletEnabled val="1"/>
        </dgm:presLayoutVars>
      </dgm:prSet>
      <dgm:spPr/>
      <dgm:t>
        <a:bodyPr/>
        <a:lstStyle/>
        <a:p>
          <a:endParaRPr lang="en-US"/>
        </a:p>
      </dgm:t>
    </dgm:pt>
    <dgm:pt modelId="{E753B479-3522-4ED9-8E73-5EB017EA63B6}" type="pres">
      <dgm:prSet presAssocID="{B607062E-DF4F-4346-981F-CB47F5E28267}" presName="Triangle" presStyleLbl="alignNode1" presStyleIdx="5" presStyleCnt="7"/>
      <dgm:spPr>
        <a:solidFill>
          <a:srgbClr val="CE7B02"/>
        </a:solidFill>
        <a:ln>
          <a:solidFill>
            <a:schemeClr val="tx1"/>
          </a:solidFill>
        </a:ln>
        <a:scene3d>
          <a:camera prst="orthographicFront"/>
          <a:lightRig rig="threePt" dir="t"/>
        </a:scene3d>
        <a:sp3d>
          <a:bevelT w="114300" prst="artDeco"/>
        </a:sp3d>
      </dgm:spPr>
    </dgm:pt>
    <dgm:pt modelId="{F15EAFBE-F9A2-4EB1-AAE6-A731A0BD60F3}" type="pres">
      <dgm:prSet presAssocID="{696C3FC8-D742-4E7B-9CB6-1A941A87BDDE}" presName="sibTrans" presStyleCnt="0"/>
      <dgm:spPr/>
    </dgm:pt>
    <dgm:pt modelId="{14F4F15F-EE2B-4EA7-B54D-20ABF924062E}" type="pres">
      <dgm:prSet presAssocID="{696C3FC8-D742-4E7B-9CB6-1A941A87BDDE}" presName="space" presStyleCnt="0"/>
      <dgm:spPr/>
    </dgm:pt>
    <dgm:pt modelId="{8083B87A-01CA-4126-91B9-78E8A2B784A9}" type="pres">
      <dgm:prSet presAssocID="{145FDD73-6D86-442B-A9C7-7BF65420077E}" presName="composite" presStyleCnt="0"/>
      <dgm:spPr/>
    </dgm:pt>
    <dgm:pt modelId="{B04BC4ED-4FC3-46BB-9852-97545AB1446A}" type="pres">
      <dgm:prSet presAssocID="{145FDD73-6D86-442B-A9C7-7BF65420077E}" presName="LShape" presStyleLbl="alignNode1" presStyleIdx="6" presStyleCnt="7"/>
      <dgm:spPr>
        <a:blipFill rotWithShape="0">
          <a:blip xmlns:r="http://schemas.openxmlformats.org/officeDocument/2006/relationships" r:embed="rId2"/>
          <a:stretch>
            <a:fillRect/>
          </a:stretch>
        </a:blipFill>
        <a:ln>
          <a:solidFill>
            <a:schemeClr val="tx1"/>
          </a:solidFill>
        </a:ln>
        <a:scene3d>
          <a:camera prst="orthographicFront"/>
          <a:lightRig rig="threePt" dir="t"/>
        </a:scene3d>
        <a:sp3d>
          <a:bevelT w="114300" prst="artDeco"/>
        </a:sp3d>
      </dgm:spPr>
    </dgm:pt>
    <dgm:pt modelId="{C5CE08F2-C31D-4AE5-8ECD-04FAC9B0C235}" type="pres">
      <dgm:prSet presAssocID="{145FDD73-6D86-442B-A9C7-7BF65420077E}" presName="ParentText" presStyleLbl="revTx" presStyleIdx="3" presStyleCnt="4">
        <dgm:presLayoutVars>
          <dgm:chMax val="0"/>
          <dgm:chPref val="0"/>
          <dgm:bulletEnabled val="1"/>
        </dgm:presLayoutVars>
      </dgm:prSet>
      <dgm:spPr/>
      <dgm:t>
        <a:bodyPr/>
        <a:lstStyle/>
        <a:p>
          <a:endParaRPr lang="en-US"/>
        </a:p>
      </dgm:t>
    </dgm:pt>
  </dgm:ptLst>
  <dgm:cxnLst>
    <dgm:cxn modelId="{DDFFF5F9-946A-4E79-9E3A-6CC8284C292D}" type="presOf" srcId="{B607062E-DF4F-4346-981F-CB47F5E28267}" destId="{1CF7F310-1697-4381-B289-FA2297E16895}" srcOrd="0" destOrd="0" presId="urn:microsoft.com/office/officeart/2009/3/layout/StepUpProcess"/>
    <dgm:cxn modelId="{146C7F71-31B7-41A8-9C4D-9087C78C48FE}" type="presOf" srcId="{9A3AB0B7-9881-4C15-9F64-D2E0E43CD982}" destId="{DF48811B-84C7-4CD4-A1D3-0F814008B10B}" srcOrd="0" destOrd="0" presId="urn:microsoft.com/office/officeart/2009/3/layout/StepUpProcess"/>
    <dgm:cxn modelId="{DA22CE84-95BC-4A88-88B1-9996EC5DBD22}" srcId="{B060D5F1-2DF1-4A4F-8B6B-454FEAB3358A}" destId="{9A3AB0B7-9881-4C15-9F64-D2E0E43CD982}" srcOrd="0" destOrd="0" parTransId="{74DFE398-9B25-47DB-8C4A-0F7106CB28C7}" sibTransId="{D7CD0C25-A22F-418C-ABE4-7BD1E691D564}"/>
    <dgm:cxn modelId="{D94C3BE2-4FF8-4770-96F4-7BF29BB03364}" srcId="{B060D5F1-2DF1-4A4F-8B6B-454FEAB3358A}" destId="{B607062E-DF4F-4346-981F-CB47F5E28267}" srcOrd="2" destOrd="0" parTransId="{EF0797C7-57CE-4508-AC88-B47213EAEFB1}" sibTransId="{696C3FC8-D742-4E7B-9CB6-1A941A87BDDE}"/>
    <dgm:cxn modelId="{F7116F20-93A3-4851-B844-927BF73B0690}" srcId="{B060D5F1-2DF1-4A4F-8B6B-454FEAB3358A}" destId="{5BB9A3DC-54D5-4CB6-B749-7CE5F12295AD}" srcOrd="1" destOrd="0" parTransId="{0314CFD7-BAA7-4820-A8C2-8B93AB453C2A}" sibTransId="{9128FBD2-BB1F-4D5E-A949-F697A5CEE43F}"/>
    <dgm:cxn modelId="{6C09EE1A-BBF9-4EAC-A8F9-4B19C2063FB0}" type="presOf" srcId="{145FDD73-6D86-442B-A9C7-7BF65420077E}" destId="{C5CE08F2-C31D-4AE5-8ECD-04FAC9B0C235}" srcOrd="0" destOrd="0" presId="urn:microsoft.com/office/officeart/2009/3/layout/StepUpProcess"/>
    <dgm:cxn modelId="{1FCB8298-856E-45C0-B22E-5083EAD07351}" type="presOf" srcId="{5BB9A3DC-54D5-4CB6-B749-7CE5F12295AD}" destId="{E0B2D117-D067-4842-9B07-26E764244763}" srcOrd="0" destOrd="0" presId="urn:microsoft.com/office/officeart/2009/3/layout/StepUpProcess"/>
    <dgm:cxn modelId="{7175B002-6E67-4EC5-80B8-4EE9F9A21267}" type="presOf" srcId="{B060D5F1-2DF1-4A4F-8B6B-454FEAB3358A}" destId="{982FF9FB-89D4-4654-BCA9-19EF410FD8C9}" srcOrd="0" destOrd="0" presId="urn:microsoft.com/office/officeart/2009/3/layout/StepUpProcess"/>
    <dgm:cxn modelId="{00E909F4-9BEC-4E5A-BA2F-2425471F834A}" srcId="{B060D5F1-2DF1-4A4F-8B6B-454FEAB3358A}" destId="{145FDD73-6D86-442B-A9C7-7BF65420077E}" srcOrd="3" destOrd="0" parTransId="{FD9F401D-708D-43A5-BE5A-06773C262F20}" sibTransId="{2471DF6D-4DFE-41FE-BBCC-8220A2AB98FA}"/>
    <dgm:cxn modelId="{8ED5F46A-14C7-4A35-87DB-C2691D149670}" type="presParOf" srcId="{982FF9FB-89D4-4654-BCA9-19EF410FD8C9}" destId="{7574A8C4-B035-4D7A-B629-B466B8F06BE9}" srcOrd="0" destOrd="0" presId="urn:microsoft.com/office/officeart/2009/3/layout/StepUpProcess"/>
    <dgm:cxn modelId="{E8F690F8-E310-4D7A-AF70-9F92E4CD7E30}" type="presParOf" srcId="{7574A8C4-B035-4D7A-B629-B466B8F06BE9}" destId="{47A1181B-130C-47C3-A997-BB137721BB3C}" srcOrd="0" destOrd="0" presId="urn:microsoft.com/office/officeart/2009/3/layout/StepUpProcess"/>
    <dgm:cxn modelId="{C95ABDA5-B7B2-47D9-9D31-795DD76EEB8D}" type="presParOf" srcId="{7574A8C4-B035-4D7A-B629-B466B8F06BE9}" destId="{DF48811B-84C7-4CD4-A1D3-0F814008B10B}" srcOrd="1" destOrd="0" presId="urn:microsoft.com/office/officeart/2009/3/layout/StepUpProcess"/>
    <dgm:cxn modelId="{19EB47F0-C177-41E6-9970-AF1C9CF34BDE}" type="presParOf" srcId="{7574A8C4-B035-4D7A-B629-B466B8F06BE9}" destId="{7DD9E415-1E20-4651-8698-CB125606E404}" srcOrd="2" destOrd="0" presId="urn:microsoft.com/office/officeart/2009/3/layout/StepUpProcess"/>
    <dgm:cxn modelId="{E58BC60D-E0B0-4B0F-8E80-052181A09D8D}" type="presParOf" srcId="{982FF9FB-89D4-4654-BCA9-19EF410FD8C9}" destId="{7185C986-2220-4944-923F-14EDD73D2E02}" srcOrd="1" destOrd="0" presId="urn:microsoft.com/office/officeart/2009/3/layout/StepUpProcess"/>
    <dgm:cxn modelId="{CE98418A-E0F4-4BC0-838E-5485081B5ADD}" type="presParOf" srcId="{7185C986-2220-4944-923F-14EDD73D2E02}" destId="{285AF8E2-1D7A-4E6E-990E-1823ACFD7004}" srcOrd="0" destOrd="0" presId="urn:microsoft.com/office/officeart/2009/3/layout/StepUpProcess"/>
    <dgm:cxn modelId="{3EB8418B-D9E1-4F8F-A1A2-F7364DD89A3E}" type="presParOf" srcId="{982FF9FB-89D4-4654-BCA9-19EF410FD8C9}" destId="{E11DD027-F7E2-4D39-A850-72792EDF2276}" srcOrd="2" destOrd="0" presId="urn:microsoft.com/office/officeart/2009/3/layout/StepUpProcess"/>
    <dgm:cxn modelId="{3E607553-6CB2-43D0-A180-C50443060BD1}" type="presParOf" srcId="{E11DD027-F7E2-4D39-A850-72792EDF2276}" destId="{381F6240-FF04-407A-B480-EFF028F40431}" srcOrd="0" destOrd="0" presId="urn:microsoft.com/office/officeart/2009/3/layout/StepUpProcess"/>
    <dgm:cxn modelId="{C006F346-D6EC-4999-89FF-D6CB9F387FFB}" type="presParOf" srcId="{E11DD027-F7E2-4D39-A850-72792EDF2276}" destId="{E0B2D117-D067-4842-9B07-26E764244763}" srcOrd="1" destOrd="0" presId="urn:microsoft.com/office/officeart/2009/3/layout/StepUpProcess"/>
    <dgm:cxn modelId="{88B2E3E0-BD69-4B62-9270-AA673101CB3F}" type="presParOf" srcId="{E11DD027-F7E2-4D39-A850-72792EDF2276}" destId="{28CA7A6E-6D3E-4FF3-9C45-41BFAB600C12}" srcOrd="2" destOrd="0" presId="urn:microsoft.com/office/officeart/2009/3/layout/StepUpProcess"/>
    <dgm:cxn modelId="{92492AFE-3B50-4551-9D2B-491E83975E39}" type="presParOf" srcId="{982FF9FB-89D4-4654-BCA9-19EF410FD8C9}" destId="{A307CC47-F45A-4413-BE12-674BAAFC2D6B}" srcOrd="3" destOrd="0" presId="urn:microsoft.com/office/officeart/2009/3/layout/StepUpProcess"/>
    <dgm:cxn modelId="{D0E2E1F9-60A1-4830-8E23-DFB260B27F5F}" type="presParOf" srcId="{A307CC47-F45A-4413-BE12-674BAAFC2D6B}" destId="{A9550C45-2886-4F85-9E71-818CF53E420F}" srcOrd="0" destOrd="0" presId="urn:microsoft.com/office/officeart/2009/3/layout/StepUpProcess"/>
    <dgm:cxn modelId="{5F068900-1E80-4295-A7D8-EA516A1BA200}" type="presParOf" srcId="{982FF9FB-89D4-4654-BCA9-19EF410FD8C9}" destId="{66C905C4-177C-4251-B403-DF5848160AFF}" srcOrd="4" destOrd="0" presId="urn:microsoft.com/office/officeart/2009/3/layout/StepUpProcess"/>
    <dgm:cxn modelId="{03E148EA-D840-4C3A-AD60-3741C24C628D}" type="presParOf" srcId="{66C905C4-177C-4251-B403-DF5848160AFF}" destId="{A55E000D-B08F-4996-B221-FC90587B5586}" srcOrd="0" destOrd="0" presId="urn:microsoft.com/office/officeart/2009/3/layout/StepUpProcess"/>
    <dgm:cxn modelId="{5810A421-B6AF-4F98-A81B-E59DDA60BB36}" type="presParOf" srcId="{66C905C4-177C-4251-B403-DF5848160AFF}" destId="{1CF7F310-1697-4381-B289-FA2297E16895}" srcOrd="1" destOrd="0" presId="urn:microsoft.com/office/officeart/2009/3/layout/StepUpProcess"/>
    <dgm:cxn modelId="{3E1C7B6F-16EF-42D5-9931-4F862636CF81}" type="presParOf" srcId="{66C905C4-177C-4251-B403-DF5848160AFF}" destId="{E753B479-3522-4ED9-8E73-5EB017EA63B6}" srcOrd="2" destOrd="0" presId="urn:microsoft.com/office/officeart/2009/3/layout/StepUpProcess"/>
    <dgm:cxn modelId="{51E381CD-CD13-4293-9AA9-CB200EC8806B}" type="presParOf" srcId="{982FF9FB-89D4-4654-BCA9-19EF410FD8C9}" destId="{F15EAFBE-F9A2-4EB1-AAE6-A731A0BD60F3}" srcOrd="5" destOrd="0" presId="urn:microsoft.com/office/officeart/2009/3/layout/StepUpProcess"/>
    <dgm:cxn modelId="{57D98254-D2AC-4A17-A0E8-CD7D1709C8A1}" type="presParOf" srcId="{F15EAFBE-F9A2-4EB1-AAE6-A731A0BD60F3}" destId="{14F4F15F-EE2B-4EA7-B54D-20ABF924062E}" srcOrd="0" destOrd="0" presId="urn:microsoft.com/office/officeart/2009/3/layout/StepUpProcess"/>
    <dgm:cxn modelId="{74B1EF88-6AA6-4402-AD76-722983A9EF9F}" type="presParOf" srcId="{982FF9FB-89D4-4654-BCA9-19EF410FD8C9}" destId="{8083B87A-01CA-4126-91B9-78E8A2B784A9}" srcOrd="6" destOrd="0" presId="urn:microsoft.com/office/officeart/2009/3/layout/StepUpProcess"/>
    <dgm:cxn modelId="{B4B65B0E-FA22-4FEE-9C97-82CB4A776103}" type="presParOf" srcId="{8083B87A-01CA-4126-91B9-78E8A2B784A9}" destId="{B04BC4ED-4FC3-46BB-9852-97545AB1446A}" srcOrd="0" destOrd="0" presId="urn:microsoft.com/office/officeart/2009/3/layout/StepUpProcess"/>
    <dgm:cxn modelId="{95B51B76-DB75-4AB4-B8CB-EB01B06E5A2D}" type="presParOf" srcId="{8083B87A-01CA-4126-91B9-78E8A2B784A9}" destId="{C5CE08F2-C31D-4AE5-8ECD-04FAC9B0C235}"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EA884E-7CAC-41CA-8AB1-0724AE7F80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F2E3BE5-A39F-47DA-8965-27A1D0A175C1}">
      <dgm:prSet phldrT="[Text]" custT="1"/>
      <dgm:spPr>
        <a:solidFill>
          <a:srgbClr val="00B050"/>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b="1" dirty="0"/>
            <a:t>Win-Win</a:t>
          </a:r>
          <a:r>
            <a:rPr lang="en-US" sz="2800" dirty="0"/>
            <a:t> solutions center around </a:t>
          </a:r>
        </a:p>
      </dgm:t>
    </dgm:pt>
    <dgm:pt modelId="{CCAEB393-C434-47BA-A950-0A366C9C28FB}" type="parTrans" cxnId="{1D7B0A1B-B653-4D03-A3DF-F3E0DAE09137}">
      <dgm:prSet/>
      <dgm:spPr/>
      <dgm:t>
        <a:bodyPr/>
        <a:lstStyle/>
        <a:p>
          <a:endParaRPr lang="en-US"/>
        </a:p>
      </dgm:t>
    </dgm:pt>
    <dgm:pt modelId="{68B3D607-241B-4B50-8322-4070C6AEAD4A}" type="sibTrans" cxnId="{1D7B0A1B-B653-4D03-A3DF-F3E0DAE09137}">
      <dgm:prSet/>
      <dgm:spPr/>
      <dgm:t>
        <a:bodyPr/>
        <a:lstStyle/>
        <a:p>
          <a:endParaRPr lang="en-US"/>
        </a:p>
      </dgm:t>
    </dgm:pt>
    <dgm:pt modelId="{5C1E9D82-CBAA-45B0-980B-388933F1A321}">
      <dgm:prSet phldrT="[Text]" custT="1"/>
      <dgm:spPr>
        <a:solidFill>
          <a:srgbClr val="BA9E74"/>
        </a:solidFill>
        <a:ln>
          <a:solidFill>
            <a:schemeClr val="accent4">
              <a:lumMod val="95000"/>
              <a:lumOff val="5000"/>
            </a:schemeClr>
          </a:solidFill>
        </a:ln>
        <a:scene3d>
          <a:camera prst="orthographicFront"/>
          <a:lightRig rig="threePt" dir="t"/>
        </a:scene3d>
        <a:sp3d>
          <a:bevelT w="114300" prst="artDeco"/>
        </a:sp3d>
      </dgm:spPr>
      <dgm:t>
        <a:bodyPr/>
        <a:lstStyle/>
        <a:p>
          <a:pPr algn="ctr"/>
          <a:endParaRPr lang="en-US" sz="800" dirty="0"/>
        </a:p>
        <a:p>
          <a:pPr algn="ctr"/>
          <a:r>
            <a:rPr lang="en-US" sz="2800" dirty="0"/>
            <a:t>making money instead of losing money - and protecting assets from estate taxes</a:t>
          </a:r>
        </a:p>
      </dgm:t>
    </dgm:pt>
    <dgm:pt modelId="{EDF3DB7B-15EF-4516-93E4-E78DD1DDF046}" type="parTrans" cxnId="{91AAF15E-870A-4FB1-937C-A3630B64DB89}">
      <dgm:prSet/>
      <dgm:spPr/>
      <dgm:t>
        <a:bodyPr/>
        <a:lstStyle/>
        <a:p>
          <a:endParaRPr lang="en-US"/>
        </a:p>
      </dgm:t>
    </dgm:pt>
    <dgm:pt modelId="{4A43DC8A-BF7E-4031-B9BF-19C1EC716E1B}" type="sibTrans" cxnId="{91AAF15E-870A-4FB1-937C-A3630B64DB89}">
      <dgm:prSet/>
      <dgm:spPr/>
      <dgm:t>
        <a:bodyPr/>
        <a:lstStyle/>
        <a:p>
          <a:endParaRPr lang="en-US"/>
        </a:p>
      </dgm:t>
    </dgm:pt>
    <dgm:pt modelId="{FB32FF43-F6D4-4582-A8FF-432752867AEF}">
      <dgm:prSet phldrT="[Text]" custScaleX="171924" custScaleY="76223" custT="1" custLinFactX="13372" custLinFactNeighborX="100000" custLinFactNeighborY="11339"/>
      <dgm:spPr>
        <a:solidFill>
          <a:schemeClr val="accent6">
            <a:lumMod val="20000"/>
            <a:lumOff val="80000"/>
          </a:schemeClr>
        </a:solidFill>
        <a:ln>
          <a:solidFill>
            <a:schemeClr val="accent4">
              <a:lumMod val="95000"/>
              <a:lumOff val="5000"/>
            </a:schemeClr>
          </a:solidFill>
        </a:ln>
        <a:scene3d>
          <a:camera prst="orthographicFront"/>
          <a:lightRig rig="threePt" dir="t"/>
        </a:scene3d>
        <a:sp3d>
          <a:bevelT w="114300" prst="artDeco"/>
        </a:sp3d>
      </dgm:spPr>
      <dgm:t>
        <a:bodyPr/>
        <a:lstStyle/>
        <a:p>
          <a:endParaRPr lang="en-US"/>
        </a:p>
      </dgm:t>
    </dgm:pt>
    <dgm:pt modelId="{862EAA97-CEB4-4A9F-B794-A8B73E96319F}" type="parTrans" cxnId="{EF82125C-C82C-4B54-B9E1-7924B802DE8A}">
      <dgm:prSet/>
      <dgm:spPr/>
      <dgm:t>
        <a:bodyPr/>
        <a:lstStyle/>
        <a:p>
          <a:endParaRPr lang="en-US"/>
        </a:p>
      </dgm:t>
    </dgm:pt>
    <dgm:pt modelId="{27D7BE9F-BC27-48A9-B85F-F9DB7F062F7C}" type="sibTrans" cxnId="{EF82125C-C82C-4B54-B9E1-7924B802DE8A}">
      <dgm:prSet/>
      <dgm:spPr/>
      <dgm:t>
        <a:bodyPr/>
        <a:lstStyle/>
        <a:p>
          <a:endParaRPr lang="en-US"/>
        </a:p>
      </dgm:t>
    </dgm:pt>
    <dgm:pt modelId="{08AF2EEC-802A-4A30-9BF3-4444A88718AC}" type="pres">
      <dgm:prSet presAssocID="{E2EA884E-7CAC-41CA-8AB1-0724AE7F80A3}" presName="Name0" presStyleCnt="0">
        <dgm:presLayoutVars>
          <dgm:chMax val="2"/>
          <dgm:chPref val="2"/>
          <dgm:animLvl val="lvl"/>
        </dgm:presLayoutVars>
      </dgm:prSet>
      <dgm:spPr/>
      <dgm:t>
        <a:bodyPr/>
        <a:lstStyle/>
        <a:p>
          <a:endParaRPr lang="en-US"/>
        </a:p>
      </dgm:t>
    </dgm:pt>
    <dgm:pt modelId="{2CCC9633-038A-4CFB-8D4A-907E4A6ED271}" type="pres">
      <dgm:prSet presAssocID="{E2EA884E-7CAC-41CA-8AB1-0724AE7F80A3}" presName="LeftText" presStyleLbl="revTx" presStyleIdx="0" presStyleCnt="0">
        <dgm:presLayoutVars>
          <dgm:bulletEnabled val="1"/>
        </dgm:presLayoutVars>
      </dgm:prSet>
      <dgm:spPr/>
      <dgm:t>
        <a:bodyPr/>
        <a:lstStyle/>
        <a:p>
          <a:endParaRPr lang="en-US"/>
        </a:p>
      </dgm:t>
    </dgm:pt>
    <dgm:pt modelId="{9E46CE85-FA8B-42AA-B9C7-D93F3B3D5E67}" type="pres">
      <dgm:prSet presAssocID="{E2EA884E-7CAC-41CA-8AB1-0724AE7F80A3}" presName="LeftNode" presStyleLbl="bgImgPlace1" presStyleIdx="0" presStyleCnt="2" custScaleX="177033" custScaleY="76391" custLinFactNeighborX="-79966" custLinFactNeighborY="1331">
        <dgm:presLayoutVars>
          <dgm:chMax val="2"/>
          <dgm:chPref val="2"/>
        </dgm:presLayoutVars>
      </dgm:prSet>
      <dgm:spPr/>
      <dgm:t>
        <a:bodyPr/>
        <a:lstStyle/>
        <a:p>
          <a:endParaRPr lang="en-US"/>
        </a:p>
      </dgm:t>
    </dgm:pt>
    <dgm:pt modelId="{21D5B4E6-7D0D-4C0A-B069-2F254AC2DE16}" type="pres">
      <dgm:prSet presAssocID="{E2EA884E-7CAC-41CA-8AB1-0724AE7F80A3}" presName="RightText" presStyleLbl="revTx" presStyleIdx="0" presStyleCnt="0">
        <dgm:presLayoutVars>
          <dgm:bulletEnabled val="1"/>
        </dgm:presLayoutVars>
      </dgm:prSet>
      <dgm:spPr/>
      <dgm:t>
        <a:bodyPr/>
        <a:lstStyle/>
        <a:p>
          <a:endParaRPr lang="en-US"/>
        </a:p>
      </dgm:t>
    </dgm:pt>
    <dgm:pt modelId="{EBB58655-5D3D-4290-8391-8BD10591AD70}" type="pres">
      <dgm:prSet presAssocID="{E2EA884E-7CAC-41CA-8AB1-0724AE7F80A3}" presName="RightNode" presStyleLbl="bgImgPlace1" presStyleIdx="1" presStyleCnt="2" custScaleX="267027" custScaleY="76223" custLinFactNeighborX="51486" custLinFactNeighborY="581">
        <dgm:presLayoutVars>
          <dgm:chMax val="0"/>
          <dgm:chPref val="0"/>
        </dgm:presLayoutVars>
      </dgm:prSet>
      <dgm:spPr/>
      <dgm:t>
        <a:bodyPr/>
        <a:lstStyle/>
        <a:p>
          <a:endParaRPr lang="en-US"/>
        </a:p>
      </dgm:t>
    </dgm:pt>
    <dgm:pt modelId="{636B5F94-866B-4783-8DF0-550B651A1A04}" type="pres">
      <dgm:prSet presAssocID="{E2EA884E-7CAC-41CA-8AB1-0724AE7F80A3}" presName="TopArrow" presStyleLbl="node1" presStyleIdx="0" presStyleCnt="2" custLinFactNeighborX="-31190" custLinFactNeighborY="34992"/>
      <dgm:spPr>
        <a:solidFill>
          <a:schemeClr val="accent5">
            <a:lumMod val="50000"/>
          </a:schemeClr>
        </a:solidFill>
        <a:scene3d>
          <a:camera prst="orthographicFront"/>
          <a:lightRig rig="threePt" dir="t"/>
        </a:scene3d>
        <a:sp3d>
          <a:bevelT w="114300" prst="artDeco"/>
        </a:sp3d>
      </dgm:spPr>
    </dgm:pt>
    <dgm:pt modelId="{EC1995DC-AE3C-4D52-834D-BDE6A53A143F}" type="pres">
      <dgm:prSet presAssocID="{E2EA884E-7CAC-41CA-8AB1-0724AE7F80A3}" presName="BottomArrow" presStyleLbl="node1" presStyleIdx="1" presStyleCnt="2" custLinFactNeighborX="-31190" custLinFactNeighborY="-33511"/>
      <dgm:spPr>
        <a:solidFill>
          <a:srgbClr val="009789"/>
        </a:solidFill>
        <a:scene3d>
          <a:camera prst="orthographicFront"/>
          <a:lightRig rig="threePt" dir="t"/>
        </a:scene3d>
        <a:sp3d>
          <a:bevelT w="114300" prst="artDeco"/>
        </a:sp3d>
      </dgm:spPr>
    </dgm:pt>
  </dgm:ptLst>
  <dgm:cxnLst>
    <dgm:cxn modelId="{22AB0ACB-A806-4B30-B421-80C568B74B96}" type="presOf" srcId="{DF2E3BE5-A39F-47DA-8965-27A1D0A175C1}" destId="{2CCC9633-038A-4CFB-8D4A-907E4A6ED271}" srcOrd="0" destOrd="0" presId="urn:microsoft.com/office/officeart/2009/layout/ReverseList"/>
    <dgm:cxn modelId="{55119BC0-CD3A-4338-A1C8-1AC2A6209696}" type="presOf" srcId="{E2EA884E-7CAC-41CA-8AB1-0724AE7F80A3}" destId="{08AF2EEC-802A-4A30-9BF3-4444A88718AC}" srcOrd="0" destOrd="0" presId="urn:microsoft.com/office/officeart/2009/layout/ReverseList"/>
    <dgm:cxn modelId="{91AAF15E-870A-4FB1-937C-A3630B64DB89}" srcId="{E2EA884E-7CAC-41CA-8AB1-0724AE7F80A3}" destId="{5C1E9D82-CBAA-45B0-980B-388933F1A321}" srcOrd="1" destOrd="0" parTransId="{EDF3DB7B-15EF-4516-93E4-E78DD1DDF046}" sibTransId="{4A43DC8A-BF7E-4031-B9BF-19C1EC716E1B}"/>
    <dgm:cxn modelId="{1D7B0A1B-B653-4D03-A3DF-F3E0DAE09137}" srcId="{E2EA884E-7CAC-41CA-8AB1-0724AE7F80A3}" destId="{DF2E3BE5-A39F-47DA-8965-27A1D0A175C1}" srcOrd="0" destOrd="0" parTransId="{CCAEB393-C434-47BA-A950-0A366C9C28FB}" sibTransId="{68B3D607-241B-4B50-8322-4070C6AEAD4A}"/>
    <dgm:cxn modelId="{FF44BA96-BF8C-49A9-A50E-A1ED19A453C4}" type="presOf" srcId="{5C1E9D82-CBAA-45B0-980B-388933F1A321}" destId="{21D5B4E6-7D0D-4C0A-B069-2F254AC2DE16}" srcOrd="0" destOrd="0" presId="urn:microsoft.com/office/officeart/2009/layout/ReverseList"/>
    <dgm:cxn modelId="{9A6E4DC6-1C9E-489B-9CED-ACF9CC16BAAA}" type="presOf" srcId="{5C1E9D82-CBAA-45B0-980B-388933F1A321}" destId="{EBB58655-5D3D-4290-8391-8BD10591AD70}" srcOrd="1" destOrd="0" presId="urn:microsoft.com/office/officeart/2009/layout/ReverseList"/>
    <dgm:cxn modelId="{5297D1E6-55B0-413D-937D-D64B86247335}" type="presOf" srcId="{DF2E3BE5-A39F-47DA-8965-27A1D0A175C1}" destId="{9E46CE85-FA8B-42AA-B9C7-D93F3B3D5E67}" srcOrd="1" destOrd="0" presId="urn:microsoft.com/office/officeart/2009/layout/ReverseList"/>
    <dgm:cxn modelId="{EF82125C-C82C-4B54-B9E1-7924B802DE8A}" srcId="{E2EA884E-7CAC-41CA-8AB1-0724AE7F80A3}" destId="{FB32FF43-F6D4-4582-A8FF-432752867AEF}" srcOrd="2" destOrd="0" parTransId="{862EAA97-CEB4-4A9F-B794-A8B73E96319F}" sibTransId="{27D7BE9F-BC27-48A9-B85F-F9DB7F062F7C}"/>
    <dgm:cxn modelId="{F43EC0B4-7DA0-46B0-838B-2A180CC712DD}" type="presParOf" srcId="{08AF2EEC-802A-4A30-9BF3-4444A88718AC}" destId="{2CCC9633-038A-4CFB-8D4A-907E4A6ED271}" srcOrd="0" destOrd="0" presId="urn:microsoft.com/office/officeart/2009/layout/ReverseList"/>
    <dgm:cxn modelId="{3065F277-498A-442B-9CAC-0BD039B65F8A}" type="presParOf" srcId="{08AF2EEC-802A-4A30-9BF3-4444A88718AC}" destId="{9E46CE85-FA8B-42AA-B9C7-D93F3B3D5E67}" srcOrd="1" destOrd="0" presId="urn:microsoft.com/office/officeart/2009/layout/ReverseList"/>
    <dgm:cxn modelId="{450C0550-1B8A-41DA-96C8-40F3F268AB84}" type="presParOf" srcId="{08AF2EEC-802A-4A30-9BF3-4444A88718AC}" destId="{21D5B4E6-7D0D-4C0A-B069-2F254AC2DE16}" srcOrd="2" destOrd="0" presId="urn:microsoft.com/office/officeart/2009/layout/ReverseList"/>
    <dgm:cxn modelId="{3174CC1C-9A1D-4DC2-BC6C-E9087DD56844}" type="presParOf" srcId="{08AF2EEC-802A-4A30-9BF3-4444A88718AC}" destId="{EBB58655-5D3D-4290-8391-8BD10591AD70}" srcOrd="3" destOrd="0" presId="urn:microsoft.com/office/officeart/2009/layout/ReverseList"/>
    <dgm:cxn modelId="{CC07D4C5-D391-47A9-A818-5E6892B63FDE}" type="presParOf" srcId="{08AF2EEC-802A-4A30-9BF3-4444A88718AC}" destId="{636B5F94-866B-4783-8DF0-550B651A1A04}" srcOrd="4" destOrd="0" presId="urn:microsoft.com/office/officeart/2009/layout/ReverseList"/>
    <dgm:cxn modelId="{A5D76C32-BD98-40D0-AB24-ABEE78497682}" type="presParOf" srcId="{08AF2EEC-802A-4A30-9BF3-4444A88718AC}" destId="{EC1995DC-AE3C-4D52-834D-BDE6A53A143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B33178-EB80-4364-B1B7-802A5A17241F}" type="doc">
      <dgm:prSet loTypeId="urn:microsoft.com/office/officeart/2005/8/layout/process1" loCatId="process" qsTypeId="urn:microsoft.com/office/officeart/2005/8/quickstyle/simple1" qsCatId="simple" csTypeId="urn:microsoft.com/office/officeart/2005/8/colors/accent1_2" csCatId="accent1" phldr="1"/>
      <dgm:spPr/>
    </dgm:pt>
    <dgm:pt modelId="{0B86692F-4BA7-4E93-BAB5-D01EBA991EFB}">
      <dgm:prSet phldrT="[Text]"/>
      <dgm:spPr>
        <a:solidFill>
          <a:schemeClr val="accent5">
            <a:lumMod val="50000"/>
          </a:schemeClr>
        </a:solidFill>
        <a:ln>
          <a:solidFill>
            <a:schemeClr val="tx2"/>
          </a:solidFill>
        </a:ln>
        <a:effectLst>
          <a:outerShdw blurRad="50800" dist="38100" dir="18900000" algn="bl" rotWithShape="0">
            <a:prstClr val="black">
              <a:alpha val="40000"/>
            </a:prstClr>
          </a:outerShdw>
        </a:effectLst>
        <a:scene3d>
          <a:camera prst="orthographicFront"/>
          <a:lightRig rig="threePt" dir="t"/>
        </a:scene3d>
        <a:sp3d>
          <a:bevelT w="114300" prst="artDeco"/>
        </a:sp3d>
      </dgm:spPr>
      <dgm:t>
        <a:bodyPr/>
        <a:lstStyle/>
        <a:p>
          <a:r>
            <a:rPr lang="en-US" dirty="0"/>
            <a:t>Wear the proper hat to match the discussion</a:t>
          </a:r>
        </a:p>
      </dgm:t>
    </dgm:pt>
    <dgm:pt modelId="{26AF684D-EFDB-4EA8-B25B-2A625AC57D88}" type="parTrans" cxnId="{2663BC6B-22D6-4202-A862-FD12059CF2D7}">
      <dgm:prSet/>
      <dgm:spPr/>
      <dgm:t>
        <a:bodyPr/>
        <a:lstStyle/>
        <a:p>
          <a:endParaRPr lang="en-US"/>
        </a:p>
      </dgm:t>
    </dgm:pt>
    <dgm:pt modelId="{F3355D1A-03BD-4733-9AF4-727FC755E0BB}" type="sibTrans" cxnId="{2663BC6B-22D6-4202-A862-FD12059CF2D7}">
      <dgm:prSet/>
      <dgm:spPr>
        <a:solidFill>
          <a:srgbClr val="886C44"/>
        </a:solidFill>
        <a:scene3d>
          <a:camera prst="orthographicFront"/>
          <a:lightRig rig="threePt" dir="t"/>
        </a:scene3d>
        <a:sp3d>
          <a:bevelT w="114300" prst="artDeco"/>
        </a:sp3d>
      </dgm:spPr>
      <dgm:t>
        <a:bodyPr/>
        <a:lstStyle/>
        <a:p>
          <a:endParaRPr lang="en-US"/>
        </a:p>
      </dgm:t>
    </dgm:pt>
    <dgm:pt modelId="{ABBBD0E5-DAD0-4409-A6AA-766CBA4D048B}">
      <dgm:prSet/>
      <dgm:spPr>
        <a:solidFill>
          <a:srgbClr val="00B050"/>
        </a:solidFill>
        <a:ln>
          <a:solidFill>
            <a:schemeClr val="tx2"/>
          </a:solidFill>
        </a:ln>
        <a:effectLst>
          <a:outerShdw blurRad="50800" dist="38100" dir="18900000" algn="bl" rotWithShape="0">
            <a:prstClr val="black">
              <a:alpha val="40000"/>
            </a:prstClr>
          </a:outerShdw>
        </a:effectLst>
        <a:scene3d>
          <a:camera prst="orthographicFront"/>
          <a:lightRig rig="threePt" dir="t"/>
        </a:scene3d>
        <a:sp3d>
          <a:bevelT w="114300" prst="artDeco"/>
        </a:sp3d>
      </dgm:spPr>
      <dgm:t>
        <a:bodyPr/>
        <a:lstStyle/>
        <a:p>
          <a:r>
            <a:rPr lang="en-US"/>
            <a:t>Strive for a WIN-WIN solution</a:t>
          </a:r>
        </a:p>
      </dgm:t>
    </dgm:pt>
    <dgm:pt modelId="{7F51FF15-0505-488A-AF00-C64C578C732E}" type="parTrans" cxnId="{52AEC5D0-E269-4E94-B007-016A41CE07E3}">
      <dgm:prSet/>
      <dgm:spPr/>
      <dgm:t>
        <a:bodyPr/>
        <a:lstStyle/>
        <a:p>
          <a:endParaRPr lang="en-US"/>
        </a:p>
      </dgm:t>
    </dgm:pt>
    <dgm:pt modelId="{30F98916-79BF-4CB8-88B7-DE5141B7C6F0}" type="sibTrans" cxnId="{52AEC5D0-E269-4E94-B007-016A41CE07E3}">
      <dgm:prSet/>
      <dgm:spPr/>
      <dgm:t>
        <a:bodyPr/>
        <a:lstStyle/>
        <a:p>
          <a:endParaRPr lang="en-US"/>
        </a:p>
      </dgm:t>
    </dgm:pt>
    <dgm:pt modelId="{D5D0C55F-DEA3-4736-A2C6-ECAB892D3A2B}" type="pres">
      <dgm:prSet presAssocID="{77B33178-EB80-4364-B1B7-802A5A17241F}" presName="Name0" presStyleCnt="0">
        <dgm:presLayoutVars>
          <dgm:dir/>
          <dgm:resizeHandles val="exact"/>
        </dgm:presLayoutVars>
      </dgm:prSet>
      <dgm:spPr/>
    </dgm:pt>
    <dgm:pt modelId="{93B3BCAC-6F49-436C-86A0-23F3F87FD518}" type="pres">
      <dgm:prSet presAssocID="{0B86692F-4BA7-4E93-BAB5-D01EBA991EFB}" presName="node" presStyleLbl="node1" presStyleIdx="0" presStyleCnt="2">
        <dgm:presLayoutVars>
          <dgm:bulletEnabled val="1"/>
        </dgm:presLayoutVars>
      </dgm:prSet>
      <dgm:spPr/>
      <dgm:t>
        <a:bodyPr/>
        <a:lstStyle/>
        <a:p>
          <a:endParaRPr lang="en-US"/>
        </a:p>
      </dgm:t>
    </dgm:pt>
    <dgm:pt modelId="{06125087-6AF1-4E66-816A-7C7D98A0B9BC}" type="pres">
      <dgm:prSet presAssocID="{F3355D1A-03BD-4733-9AF4-727FC755E0BB}" presName="sibTrans" presStyleLbl="sibTrans2D1" presStyleIdx="0" presStyleCnt="1"/>
      <dgm:spPr/>
      <dgm:t>
        <a:bodyPr/>
        <a:lstStyle/>
        <a:p>
          <a:endParaRPr lang="en-US"/>
        </a:p>
      </dgm:t>
    </dgm:pt>
    <dgm:pt modelId="{C82D35AB-0FF0-4139-95F4-3F189D332E65}" type="pres">
      <dgm:prSet presAssocID="{F3355D1A-03BD-4733-9AF4-727FC755E0BB}" presName="connectorText" presStyleLbl="sibTrans2D1" presStyleIdx="0" presStyleCnt="1"/>
      <dgm:spPr/>
      <dgm:t>
        <a:bodyPr/>
        <a:lstStyle/>
        <a:p>
          <a:endParaRPr lang="en-US"/>
        </a:p>
      </dgm:t>
    </dgm:pt>
    <dgm:pt modelId="{5B7AA9BF-8E85-4989-90A7-DA5AB6020213}" type="pres">
      <dgm:prSet presAssocID="{ABBBD0E5-DAD0-4409-A6AA-766CBA4D048B}" presName="node" presStyleLbl="node1" presStyleIdx="1" presStyleCnt="2">
        <dgm:presLayoutVars>
          <dgm:bulletEnabled val="1"/>
        </dgm:presLayoutVars>
      </dgm:prSet>
      <dgm:spPr/>
      <dgm:t>
        <a:bodyPr/>
        <a:lstStyle/>
        <a:p>
          <a:endParaRPr lang="en-US"/>
        </a:p>
      </dgm:t>
    </dgm:pt>
  </dgm:ptLst>
  <dgm:cxnLst>
    <dgm:cxn modelId="{A10E4863-27DC-41E5-9E72-4E45D90AA55C}" type="presOf" srcId="{ABBBD0E5-DAD0-4409-A6AA-766CBA4D048B}" destId="{5B7AA9BF-8E85-4989-90A7-DA5AB6020213}" srcOrd="0" destOrd="0" presId="urn:microsoft.com/office/officeart/2005/8/layout/process1"/>
    <dgm:cxn modelId="{C4874C16-BB48-4B69-863C-A174B20772F0}" type="presOf" srcId="{0B86692F-4BA7-4E93-BAB5-D01EBA991EFB}" destId="{93B3BCAC-6F49-436C-86A0-23F3F87FD518}" srcOrd="0" destOrd="0" presId="urn:microsoft.com/office/officeart/2005/8/layout/process1"/>
    <dgm:cxn modelId="{A9A2E586-0B93-453C-A608-FD939DEC38D4}" type="presOf" srcId="{F3355D1A-03BD-4733-9AF4-727FC755E0BB}" destId="{C82D35AB-0FF0-4139-95F4-3F189D332E65}" srcOrd="1" destOrd="0" presId="urn:microsoft.com/office/officeart/2005/8/layout/process1"/>
    <dgm:cxn modelId="{2C07F0F5-61C6-46DC-A7EB-E190097F6AD4}" type="presOf" srcId="{77B33178-EB80-4364-B1B7-802A5A17241F}" destId="{D5D0C55F-DEA3-4736-A2C6-ECAB892D3A2B}" srcOrd="0" destOrd="0" presId="urn:microsoft.com/office/officeart/2005/8/layout/process1"/>
    <dgm:cxn modelId="{14388F9B-DDF4-443A-8EE4-EF52CBC78978}" type="presOf" srcId="{F3355D1A-03BD-4733-9AF4-727FC755E0BB}" destId="{06125087-6AF1-4E66-816A-7C7D98A0B9BC}" srcOrd="0" destOrd="0" presId="urn:microsoft.com/office/officeart/2005/8/layout/process1"/>
    <dgm:cxn modelId="{52AEC5D0-E269-4E94-B007-016A41CE07E3}" srcId="{77B33178-EB80-4364-B1B7-802A5A17241F}" destId="{ABBBD0E5-DAD0-4409-A6AA-766CBA4D048B}" srcOrd="1" destOrd="0" parTransId="{7F51FF15-0505-488A-AF00-C64C578C732E}" sibTransId="{30F98916-79BF-4CB8-88B7-DE5141B7C6F0}"/>
    <dgm:cxn modelId="{2663BC6B-22D6-4202-A862-FD12059CF2D7}" srcId="{77B33178-EB80-4364-B1B7-802A5A17241F}" destId="{0B86692F-4BA7-4E93-BAB5-D01EBA991EFB}" srcOrd="0" destOrd="0" parTransId="{26AF684D-EFDB-4EA8-B25B-2A625AC57D88}" sibTransId="{F3355D1A-03BD-4733-9AF4-727FC755E0BB}"/>
    <dgm:cxn modelId="{382722E6-08F2-43BF-9A2E-C74F2F3E8652}" type="presParOf" srcId="{D5D0C55F-DEA3-4736-A2C6-ECAB892D3A2B}" destId="{93B3BCAC-6F49-436C-86A0-23F3F87FD518}" srcOrd="0" destOrd="0" presId="urn:microsoft.com/office/officeart/2005/8/layout/process1"/>
    <dgm:cxn modelId="{587646DA-04FC-4375-B56F-886E7578DF84}" type="presParOf" srcId="{D5D0C55F-DEA3-4736-A2C6-ECAB892D3A2B}" destId="{06125087-6AF1-4E66-816A-7C7D98A0B9BC}" srcOrd="1" destOrd="0" presId="urn:microsoft.com/office/officeart/2005/8/layout/process1"/>
    <dgm:cxn modelId="{7E134153-EDEA-456D-AEE6-D7B44F5A091F}" type="presParOf" srcId="{06125087-6AF1-4E66-816A-7C7D98A0B9BC}" destId="{C82D35AB-0FF0-4139-95F4-3F189D332E65}" srcOrd="0" destOrd="0" presId="urn:microsoft.com/office/officeart/2005/8/layout/process1"/>
    <dgm:cxn modelId="{66D14DE7-352C-4898-8EB2-77F8CB6226C4}" type="presParOf" srcId="{D5D0C55F-DEA3-4736-A2C6-ECAB892D3A2B}" destId="{5B7AA9BF-8E85-4989-90A7-DA5AB602021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EA884E-7CAC-41CA-8AB1-0724AE7F80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F2E3BE5-A39F-47DA-8965-27A1D0A175C1}">
      <dgm:prSet phldrT="[Text]" custT="1"/>
      <dgm:spPr>
        <a:solidFill>
          <a:schemeClr val="accent5">
            <a:lumMod val="75000"/>
          </a:schemeClr>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b="1" dirty="0"/>
            <a:t>Win-Win</a:t>
          </a:r>
          <a:r>
            <a:rPr lang="en-US" sz="2800" dirty="0"/>
            <a:t> solutions revolve around </a:t>
          </a:r>
        </a:p>
      </dgm:t>
    </dgm:pt>
    <dgm:pt modelId="{CCAEB393-C434-47BA-A950-0A366C9C28FB}" type="parTrans" cxnId="{1D7B0A1B-B653-4D03-A3DF-F3E0DAE09137}">
      <dgm:prSet/>
      <dgm:spPr/>
      <dgm:t>
        <a:bodyPr/>
        <a:lstStyle/>
        <a:p>
          <a:endParaRPr lang="en-US"/>
        </a:p>
      </dgm:t>
    </dgm:pt>
    <dgm:pt modelId="{68B3D607-241B-4B50-8322-4070C6AEAD4A}" type="sibTrans" cxnId="{1D7B0A1B-B653-4D03-A3DF-F3E0DAE09137}">
      <dgm:prSet/>
      <dgm:spPr/>
      <dgm:t>
        <a:bodyPr/>
        <a:lstStyle/>
        <a:p>
          <a:endParaRPr lang="en-US"/>
        </a:p>
      </dgm:t>
    </dgm:pt>
    <dgm:pt modelId="{5C1E9D82-CBAA-45B0-980B-388933F1A321}">
      <dgm:prSet phldrT="[Text]" custT="1"/>
      <dgm:spPr>
        <a:solidFill>
          <a:schemeClr val="accent5">
            <a:lumMod val="90000"/>
          </a:schemeClr>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2800" b="1" dirty="0"/>
            <a:t>Patient Care</a:t>
          </a:r>
          <a:r>
            <a:rPr lang="en-US" sz="2800" dirty="0"/>
            <a:t> &amp; Financial </a:t>
          </a:r>
          <a:r>
            <a:rPr lang="en-US" sz="2800" b="1" dirty="0"/>
            <a:t>Survival </a:t>
          </a:r>
          <a:r>
            <a:rPr lang="en-US" sz="2400" dirty="0"/>
            <a:t>for spouse</a:t>
          </a:r>
        </a:p>
      </dgm:t>
    </dgm:pt>
    <dgm:pt modelId="{EDF3DB7B-15EF-4516-93E4-E78DD1DDF046}" type="parTrans" cxnId="{91AAF15E-870A-4FB1-937C-A3630B64DB89}">
      <dgm:prSet/>
      <dgm:spPr/>
      <dgm:t>
        <a:bodyPr/>
        <a:lstStyle/>
        <a:p>
          <a:endParaRPr lang="en-US"/>
        </a:p>
      </dgm:t>
    </dgm:pt>
    <dgm:pt modelId="{4A43DC8A-BF7E-4031-B9BF-19C1EC716E1B}" type="sibTrans" cxnId="{91AAF15E-870A-4FB1-937C-A3630B64DB89}">
      <dgm:prSet/>
      <dgm:spPr/>
      <dgm:t>
        <a:bodyPr/>
        <a:lstStyle/>
        <a:p>
          <a:endParaRPr lang="en-US"/>
        </a:p>
      </dgm:t>
    </dgm:pt>
    <dgm:pt modelId="{08AF2EEC-802A-4A30-9BF3-4444A88718AC}" type="pres">
      <dgm:prSet presAssocID="{E2EA884E-7CAC-41CA-8AB1-0724AE7F80A3}" presName="Name0" presStyleCnt="0">
        <dgm:presLayoutVars>
          <dgm:chMax val="2"/>
          <dgm:chPref val="2"/>
          <dgm:animLvl val="lvl"/>
        </dgm:presLayoutVars>
      </dgm:prSet>
      <dgm:spPr/>
      <dgm:t>
        <a:bodyPr/>
        <a:lstStyle/>
        <a:p>
          <a:endParaRPr lang="en-US"/>
        </a:p>
      </dgm:t>
    </dgm:pt>
    <dgm:pt modelId="{2CCC9633-038A-4CFB-8D4A-907E4A6ED271}" type="pres">
      <dgm:prSet presAssocID="{E2EA884E-7CAC-41CA-8AB1-0724AE7F80A3}" presName="LeftText" presStyleLbl="revTx" presStyleIdx="0" presStyleCnt="0">
        <dgm:presLayoutVars>
          <dgm:bulletEnabled val="1"/>
        </dgm:presLayoutVars>
      </dgm:prSet>
      <dgm:spPr/>
      <dgm:t>
        <a:bodyPr/>
        <a:lstStyle/>
        <a:p>
          <a:endParaRPr lang="en-US"/>
        </a:p>
      </dgm:t>
    </dgm:pt>
    <dgm:pt modelId="{9E46CE85-FA8B-42AA-B9C7-D93F3B3D5E67}" type="pres">
      <dgm:prSet presAssocID="{E2EA884E-7CAC-41CA-8AB1-0724AE7F80A3}" presName="LeftNode" presStyleLbl="bgImgPlace1" presStyleIdx="0" presStyleCnt="2" custScaleX="177033" custScaleY="76391" custLinFactNeighborX="20140" custLinFactNeighborY="11696">
        <dgm:presLayoutVars>
          <dgm:chMax val="2"/>
          <dgm:chPref val="2"/>
        </dgm:presLayoutVars>
      </dgm:prSet>
      <dgm:spPr/>
      <dgm:t>
        <a:bodyPr/>
        <a:lstStyle/>
        <a:p>
          <a:endParaRPr lang="en-US"/>
        </a:p>
      </dgm:t>
    </dgm:pt>
    <dgm:pt modelId="{21D5B4E6-7D0D-4C0A-B069-2F254AC2DE16}" type="pres">
      <dgm:prSet presAssocID="{E2EA884E-7CAC-41CA-8AB1-0724AE7F80A3}" presName="RightText" presStyleLbl="revTx" presStyleIdx="0" presStyleCnt="0">
        <dgm:presLayoutVars>
          <dgm:bulletEnabled val="1"/>
        </dgm:presLayoutVars>
      </dgm:prSet>
      <dgm:spPr/>
      <dgm:t>
        <a:bodyPr/>
        <a:lstStyle/>
        <a:p>
          <a:endParaRPr lang="en-US"/>
        </a:p>
      </dgm:t>
    </dgm:pt>
    <dgm:pt modelId="{EBB58655-5D3D-4290-8391-8BD10591AD70}" type="pres">
      <dgm:prSet presAssocID="{E2EA884E-7CAC-41CA-8AB1-0724AE7F80A3}" presName="RightNode" presStyleLbl="bgImgPlace1" presStyleIdx="1" presStyleCnt="2" custScaleX="171924" custScaleY="76223" custLinFactX="13372" custLinFactNeighborX="100000" custLinFactNeighborY="11339">
        <dgm:presLayoutVars>
          <dgm:chMax val="0"/>
          <dgm:chPref val="0"/>
        </dgm:presLayoutVars>
      </dgm:prSet>
      <dgm:spPr/>
      <dgm:t>
        <a:bodyPr/>
        <a:lstStyle/>
        <a:p>
          <a:endParaRPr lang="en-US"/>
        </a:p>
      </dgm:t>
    </dgm:pt>
    <dgm:pt modelId="{636B5F94-866B-4783-8DF0-550B651A1A04}" type="pres">
      <dgm:prSet presAssocID="{E2EA884E-7CAC-41CA-8AB1-0724AE7F80A3}" presName="TopArrow" presStyleLbl="node1" presStyleIdx="0" presStyleCnt="2" custLinFactNeighborX="64766" custLinFactNeighborY="46872"/>
      <dgm:spPr>
        <a:solidFill>
          <a:srgbClr val="92D050"/>
        </a:solidFill>
        <a:scene3d>
          <a:camera prst="orthographicFront"/>
          <a:lightRig rig="threePt" dir="t"/>
        </a:scene3d>
        <a:sp3d>
          <a:bevelT w="114300" prst="artDeco"/>
        </a:sp3d>
      </dgm:spPr>
    </dgm:pt>
    <dgm:pt modelId="{EC1995DC-AE3C-4D52-834D-BDE6A53A143F}" type="pres">
      <dgm:prSet presAssocID="{E2EA884E-7CAC-41CA-8AB1-0724AE7F80A3}" presName="BottomArrow" presStyleLbl="node1" presStyleIdx="1" presStyleCnt="2" custLinFactNeighborX="64957" custLinFactNeighborY="-3492"/>
      <dgm:spPr>
        <a:solidFill>
          <a:srgbClr val="92D050"/>
        </a:solidFill>
        <a:scene3d>
          <a:camera prst="orthographicFront"/>
          <a:lightRig rig="threePt" dir="t"/>
        </a:scene3d>
        <a:sp3d>
          <a:bevelT w="114300" prst="artDeco"/>
        </a:sp3d>
      </dgm:spPr>
    </dgm:pt>
  </dgm:ptLst>
  <dgm:cxnLst>
    <dgm:cxn modelId="{22AB0ACB-A806-4B30-B421-80C568B74B96}" type="presOf" srcId="{DF2E3BE5-A39F-47DA-8965-27A1D0A175C1}" destId="{2CCC9633-038A-4CFB-8D4A-907E4A6ED271}" srcOrd="0" destOrd="0" presId="urn:microsoft.com/office/officeart/2009/layout/ReverseList"/>
    <dgm:cxn modelId="{55119BC0-CD3A-4338-A1C8-1AC2A6209696}" type="presOf" srcId="{E2EA884E-7CAC-41CA-8AB1-0724AE7F80A3}" destId="{08AF2EEC-802A-4A30-9BF3-4444A88718AC}" srcOrd="0" destOrd="0" presId="urn:microsoft.com/office/officeart/2009/layout/ReverseList"/>
    <dgm:cxn modelId="{91AAF15E-870A-4FB1-937C-A3630B64DB89}" srcId="{E2EA884E-7CAC-41CA-8AB1-0724AE7F80A3}" destId="{5C1E9D82-CBAA-45B0-980B-388933F1A321}" srcOrd="1" destOrd="0" parTransId="{EDF3DB7B-15EF-4516-93E4-E78DD1DDF046}" sibTransId="{4A43DC8A-BF7E-4031-B9BF-19C1EC716E1B}"/>
    <dgm:cxn modelId="{1D7B0A1B-B653-4D03-A3DF-F3E0DAE09137}" srcId="{E2EA884E-7CAC-41CA-8AB1-0724AE7F80A3}" destId="{DF2E3BE5-A39F-47DA-8965-27A1D0A175C1}" srcOrd="0" destOrd="0" parTransId="{CCAEB393-C434-47BA-A950-0A366C9C28FB}" sibTransId="{68B3D607-241B-4B50-8322-4070C6AEAD4A}"/>
    <dgm:cxn modelId="{FF44BA96-BF8C-49A9-A50E-A1ED19A453C4}" type="presOf" srcId="{5C1E9D82-CBAA-45B0-980B-388933F1A321}" destId="{21D5B4E6-7D0D-4C0A-B069-2F254AC2DE16}" srcOrd="0" destOrd="0" presId="urn:microsoft.com/office/officeart/2009/layout/ReverseList"/>
    <dgm:cxn modelId="{9A6E4DC6-1C9E-489B-9CED-ACF9CC16BAAA}" type="presOf" srcId="{5C1E9D82-CBAA-45B0-980B-388933F1A321}" destId="{EBB58655-5D3D-4290-8391-8BD10591AD70}" srcOrd="1" destOrd="0" presId="urn:microsoft.com/office/officeart/2009/layout/ReverseList"/>
    <dgm:cxn modelId="{5297D1E6-55B0-413D-937D-D64B86247335}" type="presOf" srcId="{DF2E3BE5-A39F-47DA-8965-27A1D0A175C1}" destId="{9E46CE85-FA8B-42AA-B9C7-D93F3B3D5E67}" srcOrd="1" destOrd="0" presId="urn:microsoft.com/office/officeart/2009/layout/ReverseList"/>
    <dgm:cxn modelId="{F43EC0B4-7DA0-46B0-838B-2A180CC712DD}" type="presParOf" srcId="{08AF2EEC-802A-4A30-9BF3-4444A88718AC}" destId="{2CCC9633-038A-4CFB-8D4A-907E4A6ED271}" srcOrd="0" destOrd="0" presId="urn:microsoft.com/office/officeart/2009/layout/ReverseList"/>
    <dgm:cxn modelId="{3065F277-498A-442B-9CAC-0BD039B65F8A}" type="presParOf" srcId="{08AF2EEC-802A-4A30-9BF3-4444A88718AC}" destId="{9E46CE85-FA8B-42AA-B9C7-D93F3B3D5E67}" srcOrd="1" destOrd="0" presId="urn:microsoft.com/office/officeart/2009/layout/ReverseList"/>
    <dgm:cxn modelId="{450C0550-1B8A-41DA-96C8-40F3F268AB84}" type="presParOf" srcId="{08AF2EEC-802A-4A30-9BF3-4444A88718AC}" destId="{21D5B4E6-7D0D-4C0A-B069-2F254AC2DE16}" srcOrd="2" destOrd="0" presId="urn:microsoft.com/office/officeart/2009/layout/ReverseList"/>
    <dgm:cxn modelId="{3174CC1C-9A1D-4DC2-BC6C-E9087DD56844}" type="presParOf" srcId="{08AF2EEC-802A-4A30-9BF3-4444A88718AC}" destId="{EBB58655-5D3D-4290-8391-8BD10591AD70}" srcOrd="3" destOrd="0" presId="urn:microsoft.com/office/officeart/2009/layout/ReverseList"/>
    <dgm:cxn modelId="{CC07D4C5-D391-47A9-A818-5E6892B63FDE}" type="presParOf" srcId="{08AF2EEC-802A-4A30-9BF3-4444A88718AC}" destId="{636B5F94-866B-4783-8DF0-550B651A1A04}" srcOrd="4" destOrd="0" presId="urn:microsoft.com/office/officeart/2009/layout/ReverseList"/>
    <dgm:cxn modelId="{A5D76C32-BD98-40D0-AB24-ABEE78497682}" type="presParOf" srcId="{08AF2EEC-802A-4A30-9BF3-4444A88718AC}" destId="{EC1995DC-AE3C-4D52-834D-BDE6A53A143F}"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EA884E-7CAC-41CA-8AB1-0724AE7F80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F2E3BE5-A39F-47DA-8965-27A1D0A175C1}">
      <dgm:prSet phldrT="[Text]" custT="1"/>
      <dgm:spPr>
        <a:solidFill>
          <a:srgbClr val="92D050"/>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b="1" dirty="0"/>
            <a:t>Win-Win</a:t>
          </a:r>
          <a:r>
            <a:rPr lang="en-US" sz="2800" dirty="0"/>
            <a:t> </a:t>
          </a:r>
          <a:r>
            <a:rPr lang="en-US" sz="2600" dirty="0"/>
            <a:t>solutions revolve around </a:t>
          </a:r>
        </a:p>
      </dgm:t>
    </dgm:pt>
    <dgm:pt modelId="{CCAEB393-C434-47BA-A950-0A366C9C28FB}" type="parTrans" cxnId="{1D7B0A1B-B653-4D03-A3DF-F3E0DAE09137}">
      <dgm:prSet/>
      <dgm:spPr/>
      <dgm:t>
        <a:bodyPr/>
        <a:lstStyle/>
        <a:p>
          <a:endParaRPr lang="en-US"/>
        </a:p>
      </dgm:t>
    </dgm:pt>
    <dgm:pt modelId="{68B3D607-241B-4B50-8322-4070C6AEAD4A}" type="sibTrans" cxnId="{1D7B0A1B-B653-4D03-A3DF-F3E0DAE09137}">
      <dgm:prSet/>
      <dgm:spPr/>
      <dgm:t>
        <a:bodyPr/>
        <a:lstStyle/>
        <a:p>
          <a:endParaRPr lang="en-US"/>
        </a:p>
      </dgm:t>
    </dgm:pt>
    <dgm:pt modelId="{5C1E9D82-CBAA-45B0-980B-388933F1A321}">
      <dgm:prSet phldrT="[Text]" custT="1"/>
      <dgm:spPr>
        <a:solidFill>
          <a:srgbClr val="BB9F77"/>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dirty="0"/>
            <a:t>“</a:t>
          </a:r>
          <a:r>
            <a:rPr lang="en-US" sz="3000" b="1" dirty="0"/>
            <a:t>no loss </a:t>
          </a:r>
          <a:r>
            <a:rPr lang="en-US" sz="2600" dirty="0"/>
            <a:t>of premium dollars” &amp; retaining care choices</a:t>
          </a:r>
        </a:p>
      </dgm:t>
    </dgm:pt>
    <dgm:pt modelId="{EDF3DB7B-15EF-4516-93E4-E78DD1DDF046}" type="parTrans" cxnId="{91AAF15E-870A-4FB1-937C-A3630B64DB89}">
      <dgm:prSet/>
      <dgm:spPr/>
      <dgm:t>
        <a:bodyPr/>
        <a:lstStyle/>
        <a:p>
          <a:endParaRPr lang="en-US"/>
        </a:p>
      </dgm:t>
    </dgm:pt>
    <dgm:pt modelId="{4A43DC8A-BF7E-4031-B9BF-19C1EC716E1B}" type="sibTrans" cxnId="{91AAF15E-870A-4FB1-937C-A3630B64DB89}">
      <dgm:prSet/>
      <dgm:spPr/>
      <dgm:t>
        <a:bodyPr/>
        <a:lstStyle/>
        <a:p>
          <a:endParaRPr lang="en-US"/>
        </a:p>
      </dgm:t>
    </dgm:pt>
    <dgm:pt modelId="{08AF2EEC-802A-4A30-9BF3-4444A88718AC}" type="pres">
      <dgm:prSet presAssocID="{E2EA884E-7CAC-41CA-8AB1-0724AE7F80A3}" presName="Name0" presStyleCnt="0">
        <dgm:presLayoutVars>
          <dgm:chMax val="2"/>
          <dgm:chPref val="2"/>
          <dgm:animLvl val="lvl"/>
        </dgm:presLayoutVars>
      </dgm:prSet>
      <dgm:spPr/>
      <dgm:t>
        <a:bodyPr/>
        <a:lstStyle/>
        <a:p>
          <a:endParaRPr lang="en-US"/>
        </a:p>
      </dgm:t>
    </dgm:pt>
    <dgm:pt modelId="{2CCC9633-038A-4CFB-8D4A-907E4A6ED271}" type="pres">
      <dgm:prSet presAssocID="{E2EA884E-7CAC-41CA-8AB1-0724AE7F80A3}" presName="LeftText" presStyleLbl="revTx" presStyleIdx="0" presStyleCnt="0">
        <dgm:presLayoutVars>
          <dgm:bulletEnabled val="1"/>
        </dgm:presLayoutVars>
      </dgm:prSet>
      <dgm:spPr/>
      <dgm:t>
        <a:bodyPr/>
        <a:lstStyle/>
        <a:p>
          <a:endParaRPr lang="en-US"/>
        </a:p>
      </dgm:t>
    </dgm:pt>
    <dgm:pt modelId="{9E46CE85-FA8B-42AA-B9C7-D93F3B3D5E67}" type="pres">
      <dgm:prSet presAssocID="{E2EA884E-7CAC-41CA-8AB1-0724AE7F80A3}" presName="LeftNode" presStyleLbl="bgImgPlace1" presStyleIdx="0" presStyleCnt="2" custScaleX="177033" custScaleY="76391" custLinFactNeighborX="20607" custLinFactNeighborY="5189">
        <dgm:presLayoutVars>
          <dgm:chMax val="2"/>
          <dgm:chPref val="2"/>
        </dgm:presLayoutVars>
      </dgm:prSet>
      <dgm:spPr/>
      <dgm:t>
        <a:bodyPr/>
        <a:lstStyle/>
        <a:p>
          <a:endParaRPr lang="en-US"/>
        </a:p>
      </dgm:t>
    </dgm:pt>
    <dgm:pt modelId="{21D5B4E6-7D0D-4C0A-B069-2F254AC2DE16}" type="pres">
      <dgm:prSet presAssocID="{E2EA884E-7CAC-41CA-8AB1-0724AE7F80A3}" presName="RightText" presStyleLbl="revTx" presStyleIdx="0" presStyleCnt="0">
        <dgm:presLayoutVars>
          <dgm:bulletEnabled val="1"/>
        </dgm:presLayoutVars>
      </dgm:prSet>
      <dgm:spPr/>
      <dgm:t>
        <a:bodyPr/>
        <a:lstStyle/>
        <a:p>
          <a:endParaRPr lang="en-US"/>
        </a:p>
      </dgm:t>
    </dgm:pt>
    <dgm:pt modelId="{EBB58655-5D3D-4290-8391-8BD10591AD70}" type="pres">
      <dgm:prSet presAssocID="{E2EA884E-7CAC-41CA-8AB1-0724AE7F80A3}" presName="RightNode" presStyleLbl="bgImgPlace1" presStyleIdx="1" presStyleCnt="2" custScaleX="218876" custScaleY="76223" custLinFactX="25110" custLinFactNeighborX="100000" custLinFactNeighborY="5105">
        <dgm:presLayoutVars>
          <dgm:chMax val="0"/>
          <dgm:chPref val="0"/>
        </dgm:presLayoutVars>
      </dgm:prSet>
      <dgm:spPr/>
      <dgm:t>
        <a:bodyPr/>
        <a:lstStyle/>
        <a:p>
          <a:endParaRPr lang="en-US"/>
        </a:p>
      </dgm:t>
    </dgm:pt>
    <dgm:pt modelId="{636B5F94-866B-4783-8DF0-550B651A1A04}" type="pres">
      <dgm:prSet presAssocID="{E2EA884E-7CAC-41CA-8AB1-0724AE7F80A3}" presName="TopArrow" presStyleLbl="node1" presStyleIdx="0" presStyleCnt="2" custLinFactNeighborX="60016" custLinFactNeighborY="34836"/>
      <dgm:spPr>
        <a:solidFill>
          <a:schemeClr val="accent1">
            <a:lumMod val="50000"/>
          </a:schemeClr>
        </a:solidFill>
        <a:scene3d>
          <a:camera prst="orthographicFront"/>
          <a:lightRig rig="threePt" dir="t"/>
        </a:scene3d>
        <a:sp3d>
          <a:bevelT w="114300" prst="artDeco"/>
        </a:sp3d>
      </dgm:spPr>
    </dgm:pt>
    <dgm:pt modelId="{EC1995DC-AE3C-4D52-834D-BDE6A53A143F}" type="pres">
      <dgm:prSet presAssocID="{E2EA884E-7CAC-41CA-8AB1-0724AE7F80A3}" presName="BottomArrow" presStyleLbl="node1" presStyleIdx="1" presStyleCnt="2" custLinFactNeighborX="60016" custLinFactNeighborY="-28431"/>
      <dgm:spPr>
        <a:solidFill>
          <a:schemeClr val="accent1">
            <a:lumMod val="50000"/>
          </a:schemeClr>
        </a:solidFill>
        <a:scene3d>
          <a:camera prst="orthographicFront"/>
          <a:lightRig rig="threePt" dir="t"/>
        </a:scene3d>
        <a:sp3d>
          <a:bevelT w="114300" prst="artDeco"/>
        </a:sp3d>
      </dgm:spPr>
    </dgm:pt>
  </dgm:ptLst>
  <dgm:cxnLst>
    <dgm:cxn modelId="{22AB0ACB-A806-4B30-B421-80C568B74B96}" type="presOf" srcId="{DF2E3BE5-A39F-47DA-8965-27A1D0A175C1}" destId="{2CCC9633-038A-4CFB-8D4A-907E4A6ED271}" srcOrd="0" destOrd="0" presId="urn:microsoft.com/office/officeart/2009/layout/ReverseList"/>
    <dgm:cxn modelId="{55119BC0-CD3A-4338-A1C8-1AC2A6209696}" type="presOf" srcId="{E2EA884E-7CAC-41CA-8AB1-0724AE7F80A3}" destId="{08AF2EEC-802A-4A30-9BF3-4444A88718AC}" srcOrd="0" destOrd="0" presId="urn:microsoft.com/office/officeart/2009/layout/ReverseList"/>
    <dgm:cxn modelId="{91AAF15E-870A-4FB1-937C-A3630B64DB89}" srcId="{E2EA884E-7CAC-41CA-8AB1-0724AE7F80A3}" destId="{5C1E9D82-CBAA-45B0-980B-388933F1A321}" srcOrd="1" destOrd="0" parTransId="{EDF3DB7B-15EF-4516-93E4-E78DD1DDF046}" sibTransId="{4A43DC8A-BF7E-4031-B9BF-19C1EC716E1B}"/>
    <dgm:cxn modelId="{1D7B0A1B-B653-4D03-A3DF-F3E0DAE09137}" srcId="{E2EA884E-7CAC-41CA-8AB1-0724AE7F80A3}" destId="{DF2E3BE5-A39F-47DA-8965-27A1D0A175C1}" srcOrd="0" destOrd="0" parTransId="{CCAEB393-C434-47BA-A950-0A366C9C28FB}" sibTransId="{68B3D607-241B-4B50-8322-4070C6AEAD4A}"/>
    <dgm:cxn modelId="{FF44BA96-BF8C-49A9-A50E-A1ED19A453C4}" type="presOf" srcId="{5C1E9D82-CBAA-45B0-980B-388933F1A321}" destId="{21D5B4E6-7D0D-4C0A-B069-2F254AC2DE16}" srcOrd="0" destOrd="0" presId="urn:microsoft.com/office/officeart/2009/layout/ReverseList"/>
    <dgm:cxn modelId="{9A6E4DC6-1C9E-489B-9CED-ACF9CC16BAAA}" type="presOf" srcId="{5C1E9D82-CBAA-45B0-980B-388933F1A321}" destId="{EBB58655-5D3D-4290-8391-8BD10591AD70}" srcOrd="1" destOrd="0" presId="urn:microsoft.com/office/officeart/2009/layout/ReverseList"/>
    <dgm:cxn modelId="{5297D1E6-55B0-413D-937D-D64B86247335}" type="presOf" srcId="{DF2E3BE5-A39F-47DA-8965-27A1D0A175C1}" destId="{9E46CE85-FA8B-42AA-B9C7-D93F3B3D5E67}" srcOrd="1" destOrd="0" presId="urn:microsoft.com/office/officeart/2009/layout/ReverseList"/>
    <dgm:cxn modelId="{F43EC0B4-7DA0-46B0-838B-2A180CC712DD}" type="presParOf" srcId="{08AF2EEC-802A-4A30-9BF3-4444A88718AC}" destId="{2CCC9633-038A-4CFB-8D4A-907E4A6ED271}" srcOrd="0" destOrd="0" presId="urn:microsoft.com/office/officeart/2009/layout/ReverseList"/>
    <dgm:cxn modelId="{3065F277-498A-442B-9CAC-0BD039B65F8A}" type="presParOf" srcId="{08AF2EEC-802A-4A30-9BF3-4444A88718AC}" destId="{9E46CE85-FA8B-42AA-B9C7-D93F3B3D5E67}" srcOrd="1" destOrd="0" presId="urn:microsoft.com/office/officeart/2009/layout/ReverseList"/>
    <dgm:cxn modelId="{450C0550-1B8A-41DA-96C8-40F3F268AB84}" type="presParOf" srcId="{08AF2EEC-802A-4A30-9BF3-4444A88718AC}" destId="{21D5B4E6-7D0D-4C0A-B069-2F254AC2DE16}" srcOrd="2" destOrd="0" presId="urn:microsoft.com/office/officeart/2009/layout/ReverseList"/>
    <dgm:cxn modelId="{3174CC1C-9A1D-4DC2-BC6C-E9087DD56844}" type="presParOf" srcId="{08AF2EEC-802A-4A30-9BF3-4444A88718AC}" destId="{EBB58655-5D3D-4290-8391-8BD10591AD70}" srcOrd="3" destOrd="0" presId="urn:microsoft.com/office/officeart/2009/layout/ReverseList"/>
    <dgm:cxn modelId="{CC07D4C5-D391-47A9-A818-5E6892B63FDE}" type="presParOf" srcId="{08AF2EEC-802A-4A30-9BF3-4444A88718AC}" destId="{636B5F94-866B-4783-8DF0-550B651A1A04}" srcOrd="4" destOrd="0" presId="urn:microsoft.com/office/officeart/2009/layout/ReverseList"/>
    <dgm:cxn modelId="{A5D76C32-BD98-40D0-AB24-ABEE78497682}" type="presParOf" srcId="{08AF2EEC-802A-4A30-9BF3-4444A88718AC}" destId="{EC1995DC-AE3C-4D52-834D-BDE6A53A143F}" srcOrd="5" destOrd="0" presId="urn:microsoft.com/office/officeart/2009/layout/Revers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8C9C02-81DE-4A5D-895A-1777B5998D76}" type="doc">
      <dgm:prSet loTypeId="urn:microsoft.com/office/officeart/2005/8/layout/chevron1" loCatId="process" qsTypeId="urn:microsoft.com/office/officeart/2005/8/quickstyle/simple1#2" qsCatId="simple" csTypeId="urn:microsoft.com/office/officeart/2005/8/colors/accent1_2#2" csCatId="accent1" phldr="1"/>
      <dgm:spPr/>
    </dgm:pt>
    <dgm:pt modelId="{164B623F-A133-4400-9A70-C927B8C8A6F9}">
      <dgm:prSet phldrT="[Text]"/>
      <dgm:spPr>
        <a:solidFill>
          <a:schemeClr val="accent5">
            <a:lumMod val="50000"/>
          </a:schemeClr>
        </a:solidFill>
        <a:ln>
          <a:solidFill>
            <a:srgbClr val="002060"/>
          </a:solidFill>
        </a:ln>
        <a:scene3d>
          <a:camera prst="orthographicFront"/>
          <a:lightRig rig="threePt" dir="t"/>
        </a:scene3d>
        <a:sp3d>
          <a:bevelT w="165100" prst="coolSlant"/>
        </a:sp3d>
      </dgm:spPr>
      <dgm:t>
        <a:bodyPr/>
        <a:lstStyle/>
        <a:p>
          <a:r>
            <a:rPr lang="en-US" dirty="0"/>
            <a:t>Case Study</a:t>
          </a:r>
        </a:p>
      </dgm:t>
    </dgm:pt>
    <dgm:pt modelId="{353FBA39-85BB-4147-9C40-0479D2BE4482}" type="parTrans" cxnId="{D29EEBED-3588-445D-9EFD-05ADAB59BEED}">
      <dgm:prSet/>
      <dgm:spPr/>
      <dgm:t>
        <a:bodyPr/>
        <a:lstStyle/>
        <a:p>
          <a:endParaRPr lang="en-US"/>
        </a:p>
      </dgm:t>
    </dgm:pt>
    <dgm:pt modelId="{298004F4-D79E-43FD-A051-1C38FE7B9F57}" type="sibTrans" cxnId="{D29EEBED-3588-445D-9EFD-05ADAB59BEED}">
      <dgm:prSet/>
      <dgm:spPr/>
      <dgm:t>
        <a:bodyPr/>
        <a:lstStyle/>
        <a:p>
          <a:endParaRPr lang="en-US"/>
        </a:p>
      </dgm:t>
    </dgm:pt>
    <dgm:pt modelId="{10E8690C-CFCC-4E4B-AC35-A97F994BB74D}" type="pres">
      <dgm:prSet presAssocID="{7E8C9C02-81DE-4A5D-895A-1777B5998D76}" presName="Name0" presStyleCnt="0">
        <dgm:presLayoutVars>
          <dgm:dir/>
          <dgm:animLvl val="lvl"/>
          <dgm:resizeHandles val="exact"/>
        </dgm:presLayoutVars>
      </dgm:prSet>
      <dgm:spPr/>
    </dgm:pt>
    <dgm:pt modelId="{FA01ABB3-B017-43E7-9C89-07AAB038C6F9}" type="pres">
      <dgm:prSet presAssocID="{164B623F-A133-4400-9A70-C927B8C8A6F9}" presName="parTxOnly" presStyleLbl="node1" presStyleIdx="0" presStyleCnt="1" custScaleX="65218" custScaleY="27174" custLinFactNeighborX="-15021" custLinFactNeighborY="-6986">
        <dgm:presLayoutVars>
          <dgm:chMax val="0"/>
          <dgm:chPref val="0"/>
          <dgm:bulletEnabled val="1"/>
        </dgm:presLayoutVars>
      </dgm:prSet>
      <dgm:spPr/>
      <dgm:t>
        <a:bodyPr/>
        <a:lstStyle/>
        <a:p>
          <a:endParaRPr lang="en-US"/>
        </a:p>
      </dgm:t>
    </dgm:pt>
  </dgm:ptLst>
  <dgm:cxnLst>
    <dgm:cxn modelId="{D29EEBED-3588-445D-9EFD-05ADAB59BEED}" srcId="{7E8C9C02-81DE-4A5D-895A-1777B5998D76}" destId="{164B623F-A133-4400-9A70-C927B8C8A6F9}" srcOrd="0" destOrd="0" parTransId="{353FBA39-85BB-4147-9C40-0479D2BE4482}" sibTransId="{298004F4-D79E-43FD-A051-1C38FE7B9F57}"/>
    <dgm:cxn modelId="{34D7436B-706E-4FCF-92A2-78564C80EAF6}" type="presOf" srcId="{164B623F-A133-4400-9A70-C927B8C8A6F9}" destId="{FA01ABB3-B017-43E7-9C89-07AAB038C6F9}" srcOrd="0" destOrd="0" presId="urn:microsoft.com/office/officeart/2005/8/layout/chevron1"/>
    <dgm:cxn modelId="{988549C6-2D55-4314-8DEF-A1CC6DA40169}" type="presOf" srcId="{7E8C9C02-81DE-4A5D-895A-1777B5998D76}" destId="{10E8690C-CFCC-4E4B-AC35-A97F994BB74D}" srcOrd="0" destOrd="0" presId="urn:microsoft.com/office/officeart/2005/8/layout/chevron1"/>
    <dgm:cxn modelId="{A145F8B8-A4B8-45D1-8AAD-F3B2ECFB022A}" type="presParOf" srcId="{10E8690C-CFCC-4E4B-AC35-A97F994BB74D}" destId="{FA01ABB3-B017-43E7-9C89-07AAB038C6F9}"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2539A3-B392-4C0D-A1E3-10FCF564E2AC}" type="doc">
      <dgm:prSet loTypeId="urn:microsoft.com/office/officeart/2005/8/layout/lProcess2" loCatId="relationship" qsTypeId="urn:microsoft.com/office/officeart/2005/8/quickstyle/simple3" qsCatId="simple" csTypeId="urn:microsoft.com/office/officeart/2005/8/colors/accent1_2" csCatId="accent1" phldr="1"/>
      <dgm:spPr/>
      <dgm:t>
        <a:bodyPr/>
        <a:lstStyle/>
        <a:p>
          <a:endParaRPr lang="en-US"/>
        </a:p>
      </dgm:t>
    </dgm:pt>
    <dgm:pt modelId="{BAD746C8-9A31-4529-9BB7-D68F0A8F74FB}">
      <dgm:prSet phldrT="[Text]"/>
      <dgm:spPr>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u="sng" dirty="0">
              <a:latin typeface="+mn-lt"/>
              <a:ea typeface="ＭＳ Ｐゴシック" charset="-128"/>
              <a:cs typeface="ＭＳ Ｐゴシック" charset="-128"/>
            </a:rPr>
            <a:t>Current Assets</a:t>
          </a:r>
        </a:p>
        <a:p>
          <a:endParaRPr lang="en-US" dirty="0"/>
        </a:p>
      </dgm:t>
    </dgm:pt>
    <dgm:pt modelId="{DC84C917-6922-4096-8109-1BFCBE64A327}" type="parTrans" cxnId="{9B80661E-9982-4588-89E5-B303CF402E23}">
      <dgm:prSet/>
      <dgm:spPr/>
      <dgm:t>
        <a:bodyPr/>
        <a:lstStyle/>
        <a:p>
          <a:endParaRPr lang="en-US">
            <a:solidFill>
              <a:schemeClr val="tx1"/>
            </a:solidFill>
          </a:endParaRPr>
        </a:p>
      </dgm:t>
    </dgm:pt>
    <dgm:pt modelId="{2843770B-8DAD-4299-9ADD-E4A2552D5C4C}" type="sibTrans" cxnId="{9B80661E-9982-4588-89E5-B303CF402E23}">
      <dgm:prSet/>
      <dgm:spPr/>
      <dgm:t>
        <a:bodyPr/>
        <a:lstStyle/>
        <a:p>
          <a:endParaRPr lang="en-US">
            <a:solidFill>
              <a:schemeClr val="tx1"/>
            </a:solidFill>
          </a:endParaRPr>
        </a:p>
      </dgm:t>
    </dgm:pt>
    <dgm:pt modelId="{4CB9E792-C52F-4553-BFF5-E6085123E588}">
      <dgm:prSet phldrT="[Text]" custT="1"/>
      <dgm:spPr>
        <a:solidFill>
          <a:schemeClr val="bg1">
            <a:lumMod val="95000"/>
          </a:schemeClr>
        </a:solidFill>
        <a:ln>
          <a:solidFill>
            <a:srgbClr val="08478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latin typeface="+mn-lt"/>
              <a:ea typeface="ＭＳ Ｐゴシック" charset="-128"/>
              <a:cs typeface="ＭＳ Ｐゴシック" charset="-128"/>
            </a:rPr>
            <a:t>Today - $100,000</a:t>
          </a:r>
          <a:endParaRPr lang="en-US" sz="2200" dirty="0"/>
        </a:p>
      </dgm:t>
    </dgm:pt>
    <dgm:pt modelId="{56B5FA91-2ED7-4F88-97A2-34F1BF4D20EB}" type="parTrans" cxnId="{0EC0F68D-E29B-4524-A522-578F061B5B6F}">
      <dgm:prSet/>
      <dgm:spPr/>
      <dgm:t>
        <a:bodyPr/>
        <a:lstStyle/>
        <a:p>
          <a:endParaRPr lang="en-US">
            <a:solidFill>
              <a:schemeClr val="tx1"/>
            </a:solidFill>
          </a:endParaRPr>
        </a:p>
      </dgm:t>
    </dgm:pt>
    <dgm:pt modelId="{61337EA6-C1F9-419B-93DE-850A1ABFB91F}" type="sibTrans" cxnId="{0EC0F68D-E29B-4524-A522-578F061B5B6F}">
      <dgm:prSet/>
      <dgm:spPr/>
      <dgm:t>
        <a:bodyPr/>
        <a:lstStyle/>
        <a:p>
          <a:endParaRPr lang="en-US">
            <a:solidFill>
              <a:schemeClr val="tx1"/>
            </a:solidFill>
          </a:endParaRPr>
        </a:p>
      </dgm:t>
    </dgm:pt>
    <dgm:pt modelId="{52AE9873-7DD0-4869-8867-44F45BD99FCD}">
      <dgm:prSet phldrT="[Text]" custT="1"/>
      <dgm:spPr>
        <a:solidFill>
          <a:schemeClr val="bg1">
            <a:lumMod val="95000"/>
          </a:schemeClr>
        </a:solidFill>
        <a:ln>
          <a:solidFill>
            <a:srgbClr val="08478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latin typeface="+mn-lt"/>
              <a:ea typeface="ＭＳ Ｐゴシック" charset="-128"/>
              <a:cs typeface="ＭＳ Ｐゴシック" charset="-128"/>
            </a:rPr>
            <a:t>Age 88 - $228,793</a:t>
          </a:r>
          <a:endParaRPr lang="en-US" sz="2200" dirty="0"/>
        </a:p>
      </dgm:t>
    </dgm:pt>
    <dgm:pt modelId="{A9E74F7A-C08B-4EB6-87A8-4A4647221CF7}" type="parTrans" cxnId="{B8F413E8-AF35-49E3-8D8F-75A910AA02AE}">
      <dgm:prSet/>
      <dgm:spPr/>
      <dgm:t>
        <a:bodyPr/>
        <a:lstStyle/>
        <a:p>
          <a:endParaRPr lang="en-US">
            <a:solidFill>
              <a:schemeClr val="tx1"/>
            </a:solidFill>
          </a:endParaRPr>
        </a:p>
      </dgm:t>
    </dgm:pt>
    <dgm:pt modelId="{497C7938-92B8-4A6E-90C6-F1D212301FED}" type="sibTrans" cxnId="{B8F413E8-AF35-49E3-8D8F-75A910AA02AE}">
      <dgm:prSet/>
      <dgm:spPr/>
      <dgm:t>
        <a:bodyPr/>
        <a:lstStyle/>
        <a:p>
          <a:endParaRPr lang="en-US">
            <a:solidFill>
              <a:schemeClr val="tx1"/>
            </a:solidFill>
          </a:endParaRPr>
        </a:p>
      </dgm:t>
    </dgm:pt>
    <dgm:pt modelId="{EF80439C-3932-483C-8252-D47AFE6CC381}">
      <dgm:prSet phldrT="[Text]"/>
      <dgm:spPr>
        <a:solidFill>
          <a:srgbClr val="C4E59F"/>
        </a:solidFill>
        <a:ln>
          <a:solidFill>
            <a:schemeClr val="accent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u="sng" dirty="0"/>
            <a:t>CareMatters</a:t>
          </a:r>
        </a:p>
        <a:p>
          <a:endParaRPr lang="en-US" dirty="0"/>
        </a:p>
      </dgm:t>
    </dgm:pt>
    <dgm:pt modelId="{FCDC5119-161B-4509-9A25-71DA40FDA1F8}" type="parTrans" cxnId="{D9CB6B9E-3587-4181-8C6A-A4AB9D06D1C5}">
      <dgm:prSet/>
      <dgm:spPr/>
      <dgm:t>
        <a:bodyPr/>
        <a:lstStyle/>
        <a:p>
          <a:endParaRPr lang="en-US">
            <a:solidFill>
              <a:schemeClr val="tx1"/>
            </a:solidFill>
          </a:endParaRPr>
        </a:p>
      </dgm:t>
    </dgm:pt>
    <dgm:pt modelId="{973682E1-5BD5-471D-835D-24ADE6285B9D}" type="sibTrans" cxnId="{D9CB6B9E-3587-4181-8C6A-A4AB9D06D1C5}">
      <dgm:prSet/>
      <dgm:spPr/>
      <dgm:t>
        <a:bodyPr/>
        <a:lstStyle/>
        <a:p>
          <a:endParaRPr lang="en-US">
            <a:solidFill>
              <a:schemeClr val="tx1"/>
            </a:solidFill>
          </a:endParaRPr>
        </a:p>
      </dgm:t>
    </dgm:pt>
    <dgm:pt modelId="{7351990A-9059-4FFA-BE13-F4F258707565}">
      <dgm:prSet phldrT="[Text]" custT="1"/>
      <dgm:spPr>
        <a:solidFill>
          <a:schemeClr val="bg1">
            <a:lumMod val="95000"/>
          </a:schemeClr>
        </a:solidFill>
        <a:ln>
          <a:solidFill>
            <a:srgbClr val="0070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t>LTC Today - $472,977 </a:t>
          </a:r>
        </a:p>
      </dgm:t>
    </dgm:pt>
    <dgm:pt modelId="{403BBC2A-4040-4F6E-BEFB-6CF33E2831E7}" type="parTrans" cxnId="{6F94B544-4C12-4320-A461-3A06123EF3BC}">
      <dgm:prSet/>
      <dgm:spPr/>
      <dgm:t>
        <a:bodyPr/>
        <a:lstStyle/>
        <a:p>
          <a:endParaRPr lang="en-US">
            <a:solidFill>
              <a:schemeClr val="tx1"/>
            </a:solidFill>
          </a:endParaRPr>
        </a:p>
      </dgm:t>
    </dgm:pt>
    <dgm:pt modelId="{B28BF967-0968-4C20-B3D4-6C4DDB6AB90E}" type="sibTrans" cxnId="{6F94B544-4C12-4320-A461-3A06123EF3BC}">
      <dgm:prSet/>
      <dgm:spPr/>
      <dgm:t>
        <a:bodyPr/>
        <a:lstStyle/>
        <a:p>
          <a:endParaRPr lang="en-US">
            <a:solidFill>
              <a:schemeClr val="tx1"/>
            </a:solidFill>
          </a:endParaRPr>
        </a:p>
      </dgm:t>
    </dgm:pt>
    <dgm:pt modelId="{77CD977A-C226-46C5-9D6D-CEE0DE23E755}">
      <dgm:prSet phldrT="[Text]" custT="1"/>
      <dgm:spPr>
        <a:solidFill>
          <a:schemeClr val="bg1">
            <a:lumMod val="95000"/>
          </a:schemeClr>
        </a:solidFill>
        <a:ln>
          <a:solidFill>
            <a:srgbClr val="08478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latin typeface="+mn-lt"/>
              <a:ea typeface="ＭＳ Ｐゴシック" charset="-128"/>
              <a:cs typeface="ＭＳ Ｐゴシック" charset="-128"/>
            </a:rPr>
            <a:t>With tax on interest         paid out of pocket</a:t>
          </a:r>
          <a:endParaRPr lang="en-US" sz="2200" dirty="0"/>
        </a:p>
      </dgm:t>
    </dgm:pt>
    <dgm:pt modelId="{8EBB9065-0A23-46A1-8118-4AB7453ED4D5}" type="parTrans" cxnId="{3FF5BB36-4021-4266-9C0B-0D68E14DEC6D}">
      <dgm:prSet/>
      <dgm:spPr/>
      <dgm:t>
        <a:bodyPr/>
        <a:lstStyle/>
        <a:p>
          <a:endParaRPr lang="en-US">
            <a:solidFill>
              <a:schemeClr val="tx1"/>
            </a:solidFill>
          </a:endParaRPr>
        </a:p>
      </dgm:t>
    </dgm:pt>
    <dgm:pt modelId="{EBDCAA6F-662A-43A1-B491-FAE7501F501B}" type="sibTrans" cxnId="{3FF5BB36-4021-4266-9C0B-0D68E14DEC6D}">
      <dgm:prSet/>
      <dgm:spPr/>
      <dgm:t>
        <a:bodyPr/>
        <a:lstStyle/>
        <a:p>
          <a:endParaRPr lang="en-US">
            <a:solidFill>
              <a:schemeClr val="tx1"/>
            </a:solidFill>
          </a:endParaRPr>
        </a:p>
      </dgm:t>
    </dgm:pt>
    <dgm:pt modelId="{26A2D621-EFB3-49EF-AC1C-1809F62DE52E}">
      <dgm:prSet phldrT="[Text]" custT="1"/>
      <dgm:spPr>
        <a:solidFill>
          <a:schemeClr val="bg1">
            <a:lumMod val="95000"/>
          </a:schemeClr>
        </a:solidFill>
        <a:ln>
          <a:solidFill>
            <a:srgbClr val="08478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latin typeface="+mn-lt"/>
              <a:ea typeface="ＭＳ Ｐゴシック" charset="-128"/>
              <a:cs typeface="ＭＳ Ｐゴシック" charset="-128"/>
            </a:rPr>
            <a:t>Age 112 - $465,089       </a:t>
          </a:r>
          <a:r>
            <a:rPr lang="en-US" sz="1600" dirty="0">
              <a:latin typeface="+mn-lt"/>
              <a:ea typeface="ＭＳ Ｐゴシック" charset="-128"/>
            </a:rPr>
            <a:t>(if taxes paid out of pocket)</a:t>
          </a:r>
          <a:endParaRPr lang="en-US" sz="1600" dirty="0"/>
        </a:p>
      </dgm:t>
    </dgm:pt>
    <dgm:pt modelId="{DEC37C88-7DF3-468E-9537-1C56AF2856FF}" type="parTrans" cxnId="{856C1549-E4FE-4362-8191-E6CE10DDC9F3}">
      <dgm:prSet/>
      <dgm:spPr/>
      <dgm:t>
        <a:bodyPr/>
        <a:lstStyle/>
        <a:p>
          <a:endParaRPr lang="en-US">
            <a:solidFill>
              <a:schemeClr val="tx1"/>
            </a:solidFill>
          </a:endParaRPr>
        </a:p>
      </dgm:t>
    </dgm:pt>
    <dgm:pt modelId="{B59FF9FE-E077-4281-8431-4315AC883C70}" type="sibTrans" cxnId="{856C1549-E4FE-4362-8191-E6CE10DDC9F3}">
      <dgm:prSet/>
      <dgm:spPr/>
      <dgm:t>
        <a:bodyPr/>
        <a:lstStyle/>
        <a:p>
          <a:endParaRPr lang="en-US">
            <a:solidFill>
              <a:schemeClr val="tx1"/>
            </a:solidFill>
          </a:endParaRPr>
        </a:p>
      </dgm:t>
    </dgm:pt>
    <dgm:pt modelId="{529EBF0F-FA96-4BE5-805B-1DF7B87E3F8A}">
      <dgm:prSet phldrT="[Text]" custT="1"/>
      <dgm:spPr>
        <a:solidFill>
          <a:schemeClr val="bg1">
            <a:lumMod val="95000"/>
          </a:schemeClr>
        </a:solidFill>
        <a:ln>
          <a:solidFill>
            <a:srgbClr val="084789"/>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1600" dirty="0"/>
            <a:t>Assumes annual rate of 3%</a:t>
          </a:r>
        </a:p>
      </dgm:t>
    </dgm:pt>
    <dgm:pt modelId="{8B0165A2-F15F-4428-9E26-D7B3A38CC720}" type="parTrans" cxnId="{A6CE256B-8CAB-4996-A05B-DE701DD646E0}">
      <dgm:prSet/>
      <dgm:spPr/>
      <dgm:t>
        <a:bodyPr/>
        <a:lstStyle/>
        <a:p>
          <a:endParaRPr lang="en-US">
            <a:solidFill>
              <a:schemeClr val="tx1"/>
            </a:solidFill>
          </a:endParaRPr>
        </a:p>
      </dgm:t>
    </dgm:pt>
    <dgm:pt modelId="{5A286266-1585-4C02-B011-A93BB5F4D9E7}" type="sibTrans" cxnId="{A6CE256B-8CAB-4996-A05B-DE701DD646E0}">
      <dgm:prSet/>
      <dgm:spPr/>
      <dgm:t>
        <a:bodyPr/>
        <a:lstStyle/>
        <a:p>
          <a:endParaRPr lang="en-US">
            <a:solidFill>
              <a:schemeClr val="tx1"/>
            </a:solidFill>
          </a:endParaRPr>
        </a:p>
      </dgm:t>
    </dgm:pt>
    <dgm:pt modelId="{39229E4E-5EC2-4899-A17D-3588571D430D}">
      <dgm:prSet phldrT="[Text]" custT="1"/>
      <dgm:spPr>
        <a:solidFill>
          <a:schemeClr val="bg1">
            <a:lumMod val="95000"/>
          </a:schemeClr>
        </a:solidFill>
        <a:ln>
          <a:solidFill>
            <a:srgbClr val="0070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t>LTC Age 88 - $472,977              </a:t>
          </a:r>
        </a:p>
      </dgm:t>
    </dgm:pt>
    <dgm:pt modelId="{CC7ED299-E79F-423B-A4B9-4A8BFCF64DFC}" type="parTrans" cxnId="{8627D4C8-E9DE-4F9C-924A-B9469F49AB34}">
      <dgm:prSet/>
      <dgm:spPr/>
      <dgm:t>
        <a:bodyPr/>
        <a:lstStyle/>
        <a:p>
          <a:endParaRPr lang="en-US">
            <a:solidFill>
              <a:schemeClr val="tx1"/>
            </a:solidFill>
          </a:endParaRPr>
        </a:p>
      </dgm:t>
    </dgm:pt>
    <dgm:pt modelId="{6A6C135F-24FF-4C40-8939-B7D41486B440}" type="sibTrans" cxnId="{8627D4C8-E9DE-4F9C-924A-B9469F49AB34}">
      <dgm:prSet/>
      <dgm:spPr/>
      <dgm:t>
        <a:bodyPr/>
        <a:lstStyle/>
        <a:p>
          <a:endParaRPr lang="en-US">
            <a:solidFill>
              <a:schemeClr val="tx1"/>
            </a:solidFill>
          </a:endParaRPr>
        </a:p>
      </dgm:t>
    </dgm:pt>
    <dgm:pt modelId="{5F83BA5A-7386-4D36-813B-4C84B63BB3AD}">
      <dgm:prSet phldrT="[Text]" custT="1"/>
      <dgm:spPr>
        <a:solidFill>
          <a:schemeClr val="bg1">
            <a:lumMod val="95000"/>
          </a:schemeClr>
        </a:solidFill>
        <a:ln>
          <a:solidFill>
            <a:srgbClr val="0070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t>Plus no tax on growth</a:t>
          </a:r>
        </a:p>
      </dgm:t>
    </dgm:pt>
    <dgm:pt modelId="{2E913E10-3318-4683-B066-BD9F803A54FF}" type="parTrans" cxnId="{7CD4263E-3B76-4B8C-9EF3-BF2D1275314C}">
      <dgm:prSet/>
      <dgm:spPr/>
      <dgm:t>
        <a:bodyPr/>
        <a:lstStyle/>
        <a:p>
          <a:endParaRPr lang="en-US">
            <a:solidFill>
              <a:schemeClr val="tx1"/>
            </a:solidFill>
          </a:endParaRPr>
        </a:p>
      </dgm:t>
    </dgm:pt>
    <dgm:pt modelId="{F5C94C04-470F-47B1-9E7F-2260CFB745B2}" type="sibTrans" cxnId="{7CD4263E-3B76-4B8C-9EF3-BF2D1275314C}">
      <dgm:prSet/>
      <dgm:spPr/>
      <dgm:t>
        <a:bodyPr/>
        <a:lstStyle/>
        <a:p>
          <a:endParaRPr lang="en-US">
            <a:solidFill>
              <a:schemeClr val="tx1"/>
            </a:solidFill>
          </a:endParaRPr>
        </a:p>
      </dgm:t>
    </dgm:pt>
    <dgm:pt modelId="{9B532DBC-29E6-44A3-B2FC-EA6187911DA7}">
      <dgm:prSet phldrT="[Text]" custT="1"/>
      <dgm:spPr>
        <a:solidFill>
          <a:schemeClr val="bg1">
            <a:lumMod val="95000"/>
          </a:schemeClr>
        </a:solidFill>
        <a:ln>
          <a:solidFill>
            <a:srgbClr val="0070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200" dirty="0"/>
            <a:t>If LTC used, guaranteed Residual DB  $31,531 </a:t>
          </a:r>
        </a:p>
      </dgm:t>
    </dgm:pt>
    <dgm:pt modelId="{20F7CA80-EBFA-4E89-8BEB-D5D93789535E}" type="parTrans" cxnId="{B725A445-0F3C-4F91-83B2-8E2B24BCBC02}">
      <dgm:prSet/>
      <dgm:spPr/>
      <dgm:t>
        <a:bodyPr/>
        <a:lstStyle/>
        <a:p>
          <a:endParaRPr lang="en-US">
            <a:solidFill>
              <a:schemeClr val="tx1"/>
            </a:solidFill>
          </a:endParaRPr>
        </a:p>
      </dgm:t>
    </dgm:pt>
    <dgm:pt modelId="{C3A4F00B-E360-47E0-9D77-93F56DACFCF4}" type="sibTrans" cxnId="{B725A445-0F3C-4F91-83B2-8E2B24BCBC02}">
      <dgm:prSet/>
      <dgm:spPr/>
      <dgm:t>
        <a:bodyPr/>
        <a:lstStyle/>
        <a:p>
          <a:endParaRPr lang="en-US">
            <a:solidFill>
              <a:schemeClr val="tx1"/>
            </a:solidFill>
          </a:endParaRPr>
        </a:p>
      </dgm:t>
    </dgm:pt>
    <dgm:pt modelId="{00BB4005-F36B-4CA1-8045-AB37E9FD0502}">
      <dgm:prSet phldrT="[Text]"/>
      <dgm:spPr>
        <a:solidFill>
          <a:schemeClr val="bg1">
            <a:lumMod val="95000"/>
          </a:schemeClr>
        </a:solidFill>
        <a:ln>
          <a:solidFill>
            <a:srgbClr val="007033"/>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Female, age 60, NT couples rate, no inflation</a:t>
          </a:r>
        </a:p>
      </dgm:t>
    </dgm:pt>
    <dgm:pt modelId="{D52950DD-226B-468A-A2A0-88746CC65FAB}" type="sibTrans" cxnId="{6A50BE6D-1AF4-4173-AB85-4F602EF145A6}">
      <dgm:prSet/>
      <dgm:spPr/>
      <dgm:t>
        <a:bodyPr/>
        <a:lstStyle/>
        <a:p>
          <a:endParaRPr lang="en-US">
            <a:solidFill>
              <a:schemeClr val="tx1"/>
            </a:solidFill>
          </a:endParaRPr>
        </a:p>
      </dgm:t>
    </dgm:pt>
    <dgm:pt modelId="{C8B8DE4A-2594-4A91-AAEC-C5FD118CBCB0}" type="parTrans" cxnId="{6A50BE6D-1AF4-4173-AB85-4F602EF145A6}">
      <dgm:prSet/>
      <dgm:spPr/>
      <dgm:t>
        <a:bodyPr/>
        <a:lstStyle/>
        <a:p>
          <a:endParaRPr lang="en-US">
            <a:solidFill>
              <a:schemeClr val="tx1"/>
            </a:solidFill>
          </a:endParaRPr>
        </a:p>
      </dgm:t>
    </dgm:pt>
    <dgm:pt modelId="{A23CF837-E861-4AC6-9EE6-5569FBEE66DD}" type="pres">
      <dgm:prSet presAssocID="{A92539A3-B392-4C0D-A1E3-10FCF564E2AC}" presName="theList" presStyleCnt="0">
        <dgm:presLayoutVars>
          <dgm:dir/>
          <dgm:animLvl val="lvl"/>
          <dgm:resizeHandles val="exact"/>
        </dgm:presLayoutVars>
      </dgm:prSet>
      <dgm:spPr/>
      <dgm:t>
        <a:bodyPr/>
        <a:lstStyle/>
        <a:p>
          <a:endParaRPr lang="en-US"/>
        </a:p>
      </dgm:t>
    </dgm:pt>
    <dgm:pt modelId="{77300647-C391-42B2-A31E-F950B5DE275F}" type="pres">
      <dgm:prSet presAssocID="{BAD746C8-9A31-4529-9BB7-D68F0A8F74FB}" presName="compNode" presStyleCnt="0"/>
      <dgm:spPr/>
    </dgm:pt>
    <dgm:pt modelId="{90C00993-603E-4349-8E5E-B8F13030AA16}" type="pres">
      <dgm:prSet presAssocID="{BAD746C8-9A31-4529-9BB7-D68F0A8F74FB}" presName="aNode" presStyleLbl="bgShp" presStyleIdx="0" presStyleCnt="2"/>
      <dgm:spPr/>
      <dgm:t>
        <a:bodyPr/>
        <a:lstStyle/>
        <a:p>
          <a:endParaRPr lang="en-US"/>
        </a:p>
      </dgm:t>
    </dgm:pt>
    <dgm:pt modelId="{291D2DD0-65F4-42A6-B82B-5BE6086E56E4}" type="pres">
      <dgm:prSet presAssocID="{BAD746C8-9A31-4529-9BB7-D68F0A8F74FB}" presName="textNode" presStyleLbl="bgShp" presStyleIdx="0" presStyleCnt="2"/>
      <dgm:spPr/>
      <dgm:t>
        <a:bodyPr/>
        <a:lstStyle/>
        <a:p>
          <a:endParaRPr lang="en-US"/>
        </a:p>
      </dgm:t>
    </dgm:pt>
    <dgm:pt modelId="{21399A15-42E4-4566-89CD-B71364AA4899}" type="pres">
      <dgm:prSet presAssocID="{BAD746C8-9A31-4529-9BB7-D68F0A8F74FB}" presName="compChildNode" presStyleCnt="0"/>
      <dgm:spPr/>
    </dgm:pt>
    <dgm:pt modelId="{081B5414-3E9B-4393-9851-3FD91C9FCF03}" type="pres">
      <dgm:prSet presAssocID="{BAD746C8-9A31-4529-9BB7-D68F0A8F74FB}" presName="theInnerList" presStyleCnt="0"/>
      <dgm:spPr/>
    </dgm:pt>
    <dgm:pt modelId="{66A32B29-25E7-4DF5-8480-050956CE5385}" type="pres">
      <dgm:prSet presAssocID="{4CB9E792-C52F-4553-BFF5-E6085123E588}" presName="childNode" presStyleLbl="node1" presStyleIdx="0" presStyleCnt="10" custScaleY="210434" custLinFactY="-129698" custLinFactNeighborX="-1236" custLinFactNeighborY="-200000">
        <dgm:presLayoutVars>
          <dgm:bulletEnabled val="1"/>
        </dgm:presLayoutVars>
      </dgm:prSet>
      <dgm:spPr/>
      <dgm:t>
        <a:bodyPr/>
        <a:lstStyle/>
        <a:p>
          <a:endParaRPr lang="en-US"/>
        </a:p>
      </dgm:t>
    </dgm:pt>
    <dgm:pt modelId="{F5F40AAC-7337-494D-AA58-225C3EA2686A}" type="pres">
      <dgm:prSet presAssocID="{4CB9E792-C52F-4553-BFF5-E6085123E588}" presName="aSpace2" presStyleCnt="0"/>
      <dgm:spPr/>
    </dgm:pt>
    <dgm:pt modelId="{C5B18911-D9F9-4C9B-AA4A-A7A7DA1EAEE6}" type="pres">
      <dgm:prSet presAssocID="{52AE9873-7DD0-4869-8867-44F45BD99FCD}" presName="childNode" presStyleLbl="node1" presStyleIdx="1" presStyleCnt="10" custScaleY="191739" custLinFactY="-119000" custLinFactNeighborX="-1236" custLinFactNeighborY="-200000">
        <dgm:presLayoutVars>
          <dgm:bulletEnabled val="1"/>
        </dgm:presLayoutVars>
      </dgm:prSet>
      <dgm:spPr/>
      <dgm:t>
        <a:bodyPr/>
        <a:lstStyle/>
        <a:p>
          <a:endParaRPr lang="en-US"/>
        </a:p>
      </dgm:t>
    </dgm:pt>
    <dgm:pt modelId="{68835AEE-DACC-4DFE-8ECC-5101241D4ECF}" type="pres">
      <dgm:prSet presAssocID="{52AE9873-7DD0-4869-8867-44F45BD99FCD}" presName="aSpace2" presStyleCnt="0"/>
      <dgm:spPr/>
    </dgm:pt>
    <dgm:pt modelId="{F1751BC8-F687-483A-8ACA-F44BBE685DFA}" type="pres">
      <dgm:prSet presAssocID="{77CD977A-C226-46C5-9D6D-CEE0DE23E755}" presName="childNode" presStyleLbl="node1" presStyleIdx="2" presStyleCnt="10" custScaleY="232899" custLinFactY="-108302" custLinFactNeighborX="-1648" custLinFactNeighborY="-200000">
        <dgm:presLayoutVars>
          <dgm:bulletEnabled val="1"/>
        </dgm:presLayoutVars>
      </dgm:prSet>
      <dgm:spPr/>
      <dgm:t>
        <a:bodyPr/>
        <a:lstStyle/>
        <a:p>
          <a:endParaRPr lang="en-US"/>
        </a:p>
      </dgm:t>
    </dgm:pt>
    <dgm:pt modelId="{449BE3FA-2308-4416-9672-D6DB69AEC23A}" type="pres">
      <dgm:prSet presAssocID="{77CD977A-C226-46C5-9D6D-CEE0DE23E755}" presName="aSpace2" presStyleCnt="0"/>
      <dgm:spPr/>
    </dgm:pt>
    <dgm:pt modelId="{F89438DC-4764-46EB-80C6-E7A8B01B5EB0}" type="pres">
      <dgm:prSet presAssocID="{26A2D621-EFB3-49EF-AC1C-1809F62DE52E}" presName="childNode" presStyleLbl="node1" presStyleIdx="3" presStyleCnt="10" custScaleY="274144" custLinFactY="-102953" custLinFactNeighborX="-1236" custLinFactNeighborY="-200000">
        <dgm:presLayoutVars>
          <dgm:bulletEnabled val="1"/>
        </dgm:presLayoutVars>
      </dgm:prSet>
      <dgm:spPr/>
      <dgm:t>
        <a:bodyPr/>
        <a:lstStyle/>
        <a:p>
          <a:endParaRPr lang="en-US"/>
        </a:p>
      </dgm:t>
    </dgm:pt>
    <dgm:pt modelId="{D08F297C-BD2D-4665-B162-A2281C8E9FAB}" type="pres">
      <dgm:prSet presAssocID="{26A2D621-EFB3-49EF-AC1C-1809F62DE52E}" presName="aSpace2" presStyleCnt="0"/>
      <dgm:spPr/>
    </dgm:pt>
    <dgm:pt modelId="{555CEB8D-C6E8-4508-B9C0-9EC0ABF18324}" type="pres">
      <dgm:prSet presAssocID="{529EBF0F-FA96-4BE5-805B-1DF7B87E3F8A}" presName="childNode" presStyleLbl="node1" presStyleIdx="4" presStyleCnt="10">
        <dgm:presLayoutVars>
          <dgm:bulletEnabled val="1"/>
        </dgm:presLayoutVars>
      </dgm:prSet>
      <dgm:spPr/>
      <dgm:t>
        <a:bodyPr/>
        <a:lstStyle/>
        <a:p>
          <a:endParaRPr lang="en-US"/>
        </a:p>
      </dgm:t>
    </dgm:pt>
    <dgm:pt modelId="{4A63ED03-5F2C-46E2-8F51-2837ADBC72DF}" type="pres">
      <dgm:prSet presAssocID="{BAD746C8-9A31-4529-9BB7-D68F0A8F74FB}" presName="aSpace" presStyleCnt="0"/>
      <dgm:spPr/>
    </dgm:pt>
    <dgm:pt modelId="{5F5DF0A9-F780-46E3-BCF7-47F14BE146F9}" type="pres">
      <dgm:prSet presAssocID="{EF80439C-3932-483C-8252-D47AFE6CC381}" presName="compNode" presStyleCnt="0"/>
      <dgm:spPr/>
    </dgm:pt>
    <dgm:pt modelId="{F348A183-B25A-43AE-A020-ECF207150D6E}" type="pres">
      <dgm:prSet presAssocID="{EF80439C-3932-483C-8252-D47AFE6CC381}" presName="aNode" presStyleLbl="bgShp" presStyleIdx="1" presStyleCnt="2"/>
      <dgm:spPr/>
      <dgm:t>
        <a:bodyPr/>
        <a:lstStyle/>
        <a:p>
          <a:endParaRPr lang="en-US"/>
        </a:p>
      </dgm:t>
    </dgm:pt>
    <dgm:pt modelId="{B72A1DAA-380E-4783-90D2-AADF8BC1984C}" type="pres">
      <dgm:prSet presAssocID="{EF80439C-3932-483C-8252-D47AFE6CC381}" presName="textNode" presStyleLbl="bgShp" presStyleIdx="1" presStyleCnt="2"/>
      <dgm:spPr/>
      <dgm:t>
        <a:bodyPr/>
        <a:lstStyle/>
        <a:p>
          <a:endParaRPr lang="en-US"/>
        </a:p>
      </dgm:t>
    </dgm:pt>
    <dgm:pt modelId="{4631FC8B-6C67-40CA-A593-E7BEA399F197}" type="pres">
      <dgm:prSet presAssocID="{EF80439C-3932-483C-8252-D47AFE6CC381}" presName="compChildNode" presStyleCnt="0"/>
      <dgm:spPr/>
    </dgm:pt>
    <dgm:pt modelId="{9517AF38-1A14-4320-B77C-7245CAC9C6B9}" type="pres">
      <dgm:prSet presAssocID="{EF80439C-3932-483C-8252-D47AFE6CC381}" presName="theInnerList" presStyleCnt="0"/>
      <dgm:spPr/>
    </dgm:pt>
    <dgm:pt modelId="{677116ED-2AE9-457E-84EE-DAFD23FB02C7}" type="pres">
      <dgm:prSet presAssocID="{7351990A-9059-4FFA-BE13-F4F258707565}" presName="childNode" presStyleLbl="node1" presStyleIdx="5" presStyleCnt="10" custScaleY="167344" custLinFactY="-100000" custLinFactNeighborX="-824" custLinFactNeighborY="-170028">
        <dgm:presLayoutVars>
          <dgm:bulletEnabled val="1"/>
        </dgm:presLayoutVars>
      </dgm:prSet>
      <dgm:spPr/>
      <dgm:t>
        <a:bodyPr/>
        <a:lstStyle/>
        <a:p>
          <a:endParaRPr lang="en-US"/>
        </a:p>
      </dgm:t>
    </dgm:pt>
    <dgm:pt modelId="{1121F59A-99AA-4939-97B9-6C9A5C2AC330}" type="pres">
      <dgm:prSet presAssocID="{7351990A-9059-4FFA-BE13-F4F258707565}" presName="aSpace2" presStyleCnt="0"/>
      <dgm:spPr/>
    </dgm:pt>
    <dgm:pt modelId="{6891530F-9A22-4C6D-A014-9A9274E5E699}" type="pres">
      <dgm:prSet presAssocID="{39229E4E-5EC2-4899-A17D-3588571D430D}" presName="childNode" presStyleLbl="node1" presStyleIdx="6" presStyleCnt="10" custScaleY="211527" custLinFactY="-100000" custLinFactNeighborX="-1236" custLinFactNeighborY="-111374">
        <dgm:presLayoutVars>
          <dgm:bulletEnabled val="1"/>
        </dgm:presLayoutVars>
      </dgm:prSet>
      <dgm:spPr/>
      <dgm:t>
        <a:bodyPr/>
        <a:lstStyle/>
        <a:p>
          <a:endParaRPr lang="en-US"/>
        </a:p>
      </dgm:t>
    </dgm:pt>
    <dgm:pt modelId="{E1FFEC48-5EFE-4EA7-A95F-D76DBC496EE5}" type="pres">
      <dgm:prSet presAssocID="{39229E4E-5EC2-4899-A17D-3588571D430D}" presName="aSpace2" presStyleCnt="0"/>
      <dgm:spPr/>
    </dgm:pt>
    <dgm:pt modelId="{CF200D20-691D-453D-B9E7-6A9444E88042}" type="pres">
      <dgm:prSet presAssocID="{5F83BA5A-7386-4D36-813B-4C84B63BB3AD}" presName="childNode" presStyleLbl="node1" presStyleIdx="7" presStyleCnt="10" custScaleY="140116" custLinFactY="-93100" custLinFactNeighborX="-824" custLinFactNeighborY="-100000">
        <dgm:presLayoutVars>
          <dgm:bulletEnabled val="1"/>
        </dgm:presLayoutVars>
      </dgm:prSet>
      <dgm:spPr/>
      <dgm:t>
        <a:bodyPr/>
        <a:lstStyle/>
        <a:p>
          <a:endParaRPr lang="en-US"/>
        </a:p>
      </dgm:t>
    </dgm:pt>
    <dgm:pt modelId="{A6C8234C-3B86-460D-B98D-4CB7A11A4975}" type="pres">
      <dgm:prSet presAssocID="{5F83BA5A-7386-4D36-813B-4C84B63BB3AD}" presName="aSpace2" presStyleCnt="0"/>
      <dgm:spPr/>
    </dgm:pt>
    <dgm:pt modelId="{239301B2-576D-48F4-9C18-B26CF77807D0}" type="pres">
      <dgm:prSet presAssocID="{9B532DBC-29E6-44A3-B2FC-EA6187911DA7}" presName="childNode" presStyleLbl="node1" presStyleIdx="8" presStyleCnt="10" custScaleY="237543" custLinFactY="-84424" custLinFactNeighborX="-1648" custLinFactNeighborY="-100000">
        <dgm:presLayoutVars>
          <dgm:bulletEnabled val="1"/>
        </dgm:presLayoutVars>
      </dgm:prSet>
      <dgm:spPr/>
      <dgm:t>
        <a:bodyPr/>
        <a:lstStyle/>
        <a:p>
          <a:endParaRPr lang="en-US"/>
        </a:p>
      </dgm:t>
    </dgm:pt>
    <dgm:pt modelId="{BB0CF113-C1FB-4CF9-9F4D-52DEA91AD02B}" type="pres">
      <dgm:prSet presAssocID="{9B532DBC-29E6-44A3-B2FC-EA6187911DA7}" presName="aSpace2" presStyleCnt="0"/>
      <dgm:spPr/>
    </dgm:pt>
    <dgm:pt modelId="{DF2EFD52-2A60-4490-AD22-381B1799BB6C}" type="pres">
      <dgm:prSet presAssocID="{00BB4005-F36B-4CA1-8045-AB37E9FD0502}" presName="childNode" presStyleLbl="node1" presStyleIdx="9" presStyleCnt="10">
        <dgm:presLayoutVars>
          <dgm:bulletEnabled val="1"/>
        </dgm:presLayoutVars>
      </dgm:prSet>
      <dgm:spPr/>
      <dgm:t>
        <a:bodyPr/>
        <a:lstStyle/>
        <a:p>
          <a:endParaRPr lang="en-US"/>
        </a:p>
      </dgm:t>
    </dgm:pt>
  </dgm:ptLst>
  <dgm:cxnLst>
    <dgm:cxn modelId="{E13D675E-9A53-4655-BC81-1E7495558620}" type="presOf" srcId="{4CB9E792-C52F-4553-BFF5-E6085123E588}" destId="{66A32B29-25E7-4DF5-8480-050956CE5385}" srcOrd="0" destOrd="0" presId="urn:microsoft.com/office/officeart/2005/8/layout/lProcess2"/>
    <dgm:cxn modelId="{7BBB6CA5-9CFA-4D27-AD0A-62EE3A325553}" type="presOf" srcId="{26A2D621-EFB3-49EF-AC1C-1809F62DE52E}" destId="{F89438DC-4764-46EB-80C6-E7A8B01B5EB0}" srcOrd="0" destOrd="0" presId="urn:microsoft.com/office/officeart/2005/8/layout/lProcess2"/>
    <dgm:cxn modelId="{7CD4263E-3B76-4B8C-9EF3-BF2D1275314C}" srcId="{EF80439C-3932-483C-8252-D47AFE6CC381}" destId="{5F83BA5A-7386-4D36-813B-4C84B63BB3AD}" srcOrd="2" destOrd="0" parTransId="{2E913E10-3318-4683-B066-BD9F803A54FF}" sibTransId="{F5C94C04-470F-47B1-9E7F-2260CFB745B2}"/>
    <dgm:cxn modelId="{9B80661E-9982-4588-89E5-B303CF402E23}" srcId="{A92539A3-B392-4C0D-A1E3-10FCF564E2AC}" destId="{BAD746C8-9A31-4529-9BB7-D68F0A8F74FB}" srcOrd="0" destOrd="0" parTransId="{DC84C917-6922-4096-8109-1BFCBE64A327}" sibTransId="{2843770B-8DAD-4299-9ADD-E4A2552D5C4C}"/>
    <dgm:cxn modelId="{A6CE256B-8CAB-4996-A05B-DE701DD646E0}" srcId="{BAD746C8-9A31-4529-9BB7-D68F0A8F74FB}" destId="{529EBF0F-FA96-4BE5-805B-1DF7B87E3F8A}" srcOrd="4" destOrd="0" parTransId="{8B0165A2-F15F-4428-9E26-D7B3A38CC720}" sibTransId="{5A286266-1585-4C02-B011-A93BB5F4D9E7}"/>
    <dgm:cxn modelId="{52E9D521-3C36-4B5C-8FE6-DBE8CC3D9D09}" type="presOf" srcId="{00BB4005-F36B-4CA1-8045-AB37E9FD0502}" destId="{DF2EFD52-2A60-4490-AD22-381B1799BB6C}" srcOrd="0" destOrd="0" presId="urn:microsoft.com/office/officeart/2005/8/layout/lProcess2"/>
    <dgm:cxn modelId="{6A9C54A0-A005-4C56-9011-F9D73ED99F52}" type="presOf" srcId="{BAD746C8-9A31-4529-9BB7-D68F0A8F74FB}" destId="{90C00993-603E-4349-8E5E-B8F13030AA16}" srcOrd="0" destOrd="0" presId="urn:microsoft.com/office/officeart/2005/8/layout/lProcess2"/>
    <dgm:cxn modelId="{8627D4C8-E9DE-4F9C-924A-B9469F49AB34}" srcId="{EF80439C-3932-483C-8252-D47AFE6CC381}" destId="{39229E4E-5EC2-4899-A17D-3588571D430D}" srcOrd="1" destOrd="0" parTransId="{CC7ED299-E79F-423B-A4B9-4A8BFCF64DFC}" sibTransId="{6A6C135F-24FF-4C40-8939-B7D41486B440}"/>
    <dgm:cxn modelId="{A15DB5A1-CCC4-4FD1-906F-3FB4C1E06A25}" type="presOf" srcId="{529EBF0F-FA96-4BE5-805B-1DF7B87E3F8A}" destId="{555CEB8D-C6E8-4508-B9C0-9EC0ABF18324}" srcOrd="0" destOrd="0" presId="urn:microsoft.com/office/officeart/2005/8/layout/lProcess2"/>
    <dgm:cxn modelId="{29BAA8E7-BD22-4F70-9351-768898286ADB}" type="presOf" srcId="{BAD746C8-9A31-4529-9BB7-D68F0A8F74FB}" destId="{291D2DD0-65F4-42A6-B82B-5BE6086E56E4}" srcOrd="1" destOrd="0" presId="urn:microsoft.com/office/officeart/2005/8/layout/lProcess2"/>
    <dgm:cxn modelId="{0608A3F1-D437-4227-B540-0D6DF0EF0188}" type="presOf" srcId="{39229E4E-5EC2-4899-A17D-3588571D430D}" destId="{6891530F-9A22-4C6D-A014-9A9274E5E699}" srcOrd="0" destOrd="0" presId="urn:microsoft.com/office/officeart/2005/8/layout/lProcess2"/>
    <dgm:cxn modelId="{B725A445-0F3C-4F91-83B2-8E2B24BCBC02}" srcId="{EF80439C-3932-483C-8252-D47AFE6CC381}" destId="{9B532DBC-29E6-44A3-B2FC-EA6187911DA7}" srcOrd="3" destOrd="0" parTransId="{20F7CA80-EBFA-4E89-8BEB-D5D93789535E}" sibTransId="{C3A4F00B-E360-47E0-9D77-93F56DACFCF4}"/>
    <dgm:cxn modelId="{B8F413E8-AF35-49E3-8D8F-75A910AA02AE}" srcId="{BAD746C8-9A31-4529-9BB7-D68F0A8F74FB}" destId="{52AE9873-7DD0-4869-8867-44F45BD99FCD}" srcOrd="1" destOrd="0" parTransId="{A9E74F7A-C08B-4EB6-87A8-4A4647221CF7}" sibTransId="{497C7938-92B8-4A6E-90C6-F1D212301FED}"/>
    <dgm:cxn modelId="{1EFB68A8-4835-4158-94F1-33FD9F465E5C}" type="presOf" srcId="{EF80439C-3932-483C-8252-D47AFE6CC381}" destId="{B72A1DAA-380E-4783-90D2-AADF8BC1984C}" srcOrd="1" destOrd="0" presId="urn:microsoft.com/office/officeart/2005/8/layout/lProcess2"/>
    <dgm:cxn modelId="{6F94B544-4C12-4320-A461-3A06123EF3BC}" srcId="{EF80439C-3932-483C-8252-D47AFE6CC381}" destId="{7351990A-9059-4FFA-BE13-F4F258707565}" srcOrd="0" destOrd="0" parTransId="{403BBC2A-4040-4F6E-BEFB-6CF33E2831E7}" sibTransId="{B28BF967-0968-4C20-B3D4-6C4DDB6AB90E}"/>
    <dgm:cxn modelId="{0EC0F68D-E29B-4524-A522-578F061B5B6F}" srcId="{BAD746C8-9A31-4529-9BB7-D68F0A8F74FB}" destId="{4CB9E792-C52F-4553-BFF5-E6085123E588}" srcOrd="0" destOrd="0" parTransId="{56B5FA91-2ED7-4F88-97A2-34F1BF4D20EB}" sibTransId="{61337EA6-C1F9-419B-93DE-850A1ABFB91F}"/>
    <dgm:cxn modelId="{656BE159-3B07-48A1-83C7-A95564456E42}" type="presOf" srcId="{EF80439C-3932-483C-8252-D47AFE6CC381}" destId="{F348A183-B25A-43AE-A020-ECF207150D6E}" srcOrd="0" destOrd="0" presId="urn:microsoft.com/office/officeart/2005/8/layout/lProcess2"/>
    <dgm:cxn modelId="{6A50BE6D-1AF4-4173-AB85-4F602EF145A6}" srcId="{EF80439C-3932-483C-8252-D47AFE6CC381}" destId="{00BB4005-F36B-4CA1-8045-AB37E9FD0502}" srcOrd="4" destOrd="0" parTransId="{C8B8DE4A-2594-4A91-AAEC-C5FD118CBCB0}" sibTransId="{D52950DD-226B-468A-A2A0-88746CC65FAB}"/>
    <dgm:cxn modelId="{26790C0B-9E55-4A7D-AD2D-E79F8165A0D0}" type="presOf" srcId="{7351990A-9059-4FFA-BE13-F4F258707565}" destId="{677116ED-2AE9-457E-84EE-DAFD23FB02C7}" srcOrd="0" destOrd="0" presId="urn:microsoft.com/office/officeart/2005/8/layout/lProcess2"/>
    <dgm:cxn modelId="{B3EC9BB6-1F3C-4BD0-A071-0E7A048262A1}" type="presOf" srcId="{52AE9873-7DD0-4869-8867-44F45BD99FCD}" destId="{C5B18911-D9F9-4C9B-AA4A-A7A7DA1EAEE6}" srcOrd="0" destOrd="0" presId="urn:microsoft.com/office/officeart/2005/8/layout/lProcess2"/>
    <dgm:cxn modelId="{C53FC65A-AC9E-4D11-925B-A0B9B7AD69E4}" type="presOf" srcId="{A92539A3-B392-4C0D-A1E3-10FCF564E2AC}" destId="{A23CF837-E861-4AC6-9EE6-5569FBEE66DD}" srcOrd="0" destOrd="0" presId="urn:microsoft.com/office/officeart/2005/8/layout/lProcess2"/>
    <dgm:cxn modelId="{45BF7FAD-B698-4930-815F-345BA991239A}" type="presOf" srcId="{9B532DBC-29E6-44A3-B2FC-EA6187911DA7}" destId="{239301B2-576D-48F4-9C18-B26CF77807D0}" srcOrd="0" destOrd="0" presId="urn:microsoft.com/office/officeart/2005/8/layout/lProcess2"/>
    <dgm:cxn modelId="{3FF5BB36-4021-4266-9C0B-0D68E14DEC6D}" srcId="{BAD746C8-9A31-4529-9BB7-D68F0A8F74FB}" destId="{77CD977A-C226-46C5-9D6D-CEE0DE23E755}" srcOrd="2" destOrd="0" parTransId="{8EBB9065-0A23-46A1-8118-4AB7453ED4D5}" sibTransId="{EBDCAA6F-662A-43A1-B491-FAE7501F501B}"/>
    <dgm:cxn modelId="{D9CB6B9E-3587-4181-8C6A-A4AB9D06D1C5}" srcId="{A92539A3-B392-4C0D-A1E3-10FCF564E2AC}" destId="{EF80439C-3932-483C-8252-D47AFE6CC381}" srcOrd="1" destOrd="0" parTransId="{FCDC5119-161B-4509-9A25-71DA40FDA1F8}" sibTransId="{973682E1-5BD5-471D-835D-24ADE6285B9D}"/>
    <dgm:cxn modelId="{10432572-D90C-4486-94F3-453F24208589}" type="presOf" srcId="{5F83BA5A-7386-4D36-813B-4C84B63BB3AD}" destId="{CF200D20-691D-453D-B9E7-6A9444E88042}" srcOrd="0" destOrd="0" presId="urn:microsoft.com/office/officeart/2005/8/layout/lProcess2"/>
    <dgm:cxn modelId="{856C1549-E4FE-4362-8191-E6CE10DDC9F3}" srcId="{BAD746C8-9A31-4529-9BB7-D68F0A8F74FB}" destId="{26A2D621-EFB3-49EF-AC1C-1809F62DE52E}" srcOrd="3" destOrd="0" parTransId="{DEC37C88-7DF3-468E-9537-1C56AF2856FF}" sibTransId="{B59FF9FE-E077-4281-8431-4315AC883C70}"/>
    <dgm:cxn modelId="{B63C0CF8-DAFD-4CA1-8A6F-BCDB3352FBA0}" type="presOf" srcId="{77CD977A-C226-46C5-9D6D-CEE0DE23E755}" destId="{F1751BC8-F687-483A-8ACA-F44BBE685DFA}" srcOrd="0" destOrd="0" presId="urn:microsoft.com/office/officeart/2005/8/layout/lProcess2"/>
    <dgm:cxn modelId="{315B6732-EED5-4C48-9434-9FEFC9E8567A}" type="presParOf" srcId="{A23CF837-E861-4AC6-9EE6-5569FBEE66DD}" destId="{77300647-C391-42B2-A31E-F950B5DE275F}" srcOrd="0" destOrd="0" presId="urn:microsoft.com/office/officeart/2005/8/layout/lProcess2"/>
    <dgm:cxn modelId="{A35D80F9-3890-4852-BBA4-0F44404CF398}" type="presParOf" srcId="{77300647-C391-42B2-A31E-F950B5DE275F}" destId="{90C00993-603E-4349-8E5E-B8F13030AA16}" srcOrd="0" destOrd="0" presId="urn:microsoft.com/office/officeart/2005/8/layout/lProcess2"/>
    <dgm:cxn modelId="{DBA34B18-6E4F-4F19-819D-26F18E5CE79E}" type="presParOf" srcId="{77300647-C391-42B2-A31E-F950B5DE275F}" destId="{291D2DD0-65F4-42A6-B82B-5BE6086E56E4}" srcOrd="1" destOrd="0" presId="urn:microsoft.com/office/officeart/2005/8/layout/lProcess2"/>
    <dgm:cxn modelId="{E92B7C95-A593-423A-B2C2-2940A0DBF1CC}" type="presParOf" srcId="{77300647-C391-42B2-A31E-F950B5DE275F}" destId="{21399A15-42E4-4566-89CD-B71364AA4899}" srcOrd="2" destOrd="0" presId="urn:microsoft.com/office/officeart/2005/8/layout/lProcess2"/>
    <dgm:cxn modelId="{89291F57-C7CA-4C7D-96A5-9425C52E28BF}" type="presParOf" srcId="{21399A15-42E4-4566-89CD-B71364AA4899}" destId="{081B5414-3E9B-4393-9851-3FD91C9FCF03}" srcOrd="0" destOrd="0" presId="urn:microsoft.com/office/officeart/2005/8/layout/lProcess2"/>
    <dgm:cxn modelId="{D84D3A43-2D9D-4A90-A9CA-94598B9BC123}" type="presParOf" srcId="{081B5414-3E9B-4393-9851-3FD91C9FCF03}" destId="{66A32B29-25E7-4DF5-8480-050956CE5385}" srcOrd="0" destOrd="0" presId="urn:microsoft.com/office/officeart/2005/8/layout/lProcess2"/>
    <dgm:cxn modelId="{09E8EC25-726F-42AB-BCB4-D08D8C4F277A}" type="presParOf" srcId="{081B5414-3E9B-4393-9851-3FD91C9FCF03}" destId="{F5F40AAC-7337-494D-AA58-225C3EA2686A}" srcOrd="1" destOrd="0" presId="urn:microsoft.com/office/officeart/2005/8/layout/lProcess2"/>
    <dgm:cxn modelId="{1B266B00-614F-40E8-B6D6-822455A676AD}" type="presParOf" srcId="{081B5414-3E9B-4393-9851-3FD91C9FCF03}" destId="{C5B18911-D9F9-4C9B-AA4A-A7A7DA1EAEE6}" srcOrd="2" destOrd="0" presId="urn:microsoft.com/office/officeart/2005/8/layout/lProcess2"/>
    <dgm:cxn modelId="{18E55CAE-7940-445E-B16C-642BEC926065}" type="presParOf" srcId="{081B5414-3E9B-4393-9851-3FD91C9FCF03}" destId="{68835AEE-DACC-4DFE-8ECC-5101241D4ECF}" srcOrd="3" destOrd="0" presId="urn:microsoft.com/office/officeart/2005/8/layout/lProcess2"/>
    <dgm:cxn modelId="{24DF629C-B1EB-411A-8BFC-D49E87B7355B}" type="presParOf" srcId="{081B5414-3E9B-4393-9851-3FD91C9FCF03}" destId="{F1751BC8-F687-483A-8ACA-F44BBE685DFA}" srcOrd="4" destOrd="0" presId="urn:microsoft.com/office/officeart/2005/8/layout/lProcess2"/>
    <dgm:cxn modelId="{7CDD90E7-1C34-4167-A296-46BE0AFF9630}" type="presParOf" srcId="{081B5414-3E9B-4393-9851-3FD91C9FCF03}" destId="{449BE3FA-2308-4416-9672-D6DB69AEC23A}" srcOrd="5" destOrd="0" presId="urn:microsoft.com/office/officeart/2005/8/layout/lProcess2"/>
    <dgm:cxn modelId="{6CB364A5-757D-4D26-ADE1-5A4B611B5DD9}" type="presParOf" srcId="{081B5414-3E9B-4393-9851-3FD91C9FCF03}" destId="{F89438DC-4764-46EB-80C6-E7A8B01B5EB0}" srcOrd="6" destOrd="0" presId="urn:microsoft.com/office/officeart/2005/8/layout/lProcess2"/>
    <dgm:cxn modelId="{B4A892B3-A3C1-44A0-B653-2A8B682DCA3A}" type="presParOf" srcId="{081B5414-3E9B-4393-9851-3FD91C9FCF03}" destId="{D08F297C-BD2D-4665-B162-A2281C8E9FAB}" srcOrd="7" destOrd="0" presId="urn:microsoft.com/office/officeart/2005/8/layout/lProcess2"/>
    <dgm:cxn modelId="{B95AB6D3-001A-4394-A2D2-42D24E669D1C}" type="presParOf" srcId="{081B5414-3E9B-4393-9851-3FD91C9FCF03}" destId="{555CEB8D-C6E8-4508-B9C0-9EC0ABF18324}" srcOrd="8" destOrd="0" presId="urn:microsoft.com/office/officeart/2005/8/layout/lProcess2"/>
    <dgm:cxn modelId="{9C86B0F8-D8A7-4BEB-9CE1-B3A3761B88A1}" type="presParOf" srcId="{A23CF837-E861-4AC6-9EE6-5569FBEE66DD}" destId="{4A63ED03-5F2C-46E2-8F51-2837ADBC72DF}" srcOrd="1" destOrd="0" presId="urn:microsoft.com/office/officeart/2005/8/layout/lProcess2"/>
    <dgm:cxn modelId="{87757264-C066-43E9-B567-98C45197DF0F}" type="presParOf" srcId="{A23CF837-E861-4AC6-9EE6-5569FBEE66DD}" destId="{5F5DF0A9-F780-46E3-BCF7-47F14BE146F9}" srcOrd="2" destOrd="0" presId="urn:microsoft.com/office/officeart/2005/8/layout/lProcess2"/>
    <dgm:cxn modelId="{A9D057BE-2533-44E7-A5E7-FCE692FE7AF3}" type="presParOf" srcId="{5F5DF0A9-F780-46E3-BCF7-47F14BE146F9}" destId="{F348A183-B25A-43AE-A020-ECF207150D6E}" srcOrd="0" destOrd="0" presId="urn:microsoft.com/office/officeart/2005/8/layout/lProcess2"/>
    <dgm:cxn modelId="{87ABFDD2-5E4B-48A1-A00A-C387EE313D27}" type="presParOf" srcId="{5F5DF0A9-F780-46E3-BCF7-47F14BE146F9}" destId="{B72A1DAA-380E-4783-90D2-AADF8BC1984C}" srcOrd="1" destOrd="0" presId="urn:microsoft.com/office/officeart/2005/8/layout/lProcess2"/>
    <dgm:cxn modelId="{34C540E5-A515-482B-932F-1EADDE8777FA}" type="presParOf" srcId="{5F5DF0A9-F780-46E3-BCF7-47F14BE146F9}" destId="{4631FC8B-6C67-40CA-A593-E7BEA399F197}" srcOrd="2" destOrd="0" presId="urn:microsoft.com/office/officeart/2005/8/layout/lProcess2"/>
    <dgm:cxn modelId="{CF1CB956-8276-48A6-8A58-BAF271BA2A94}" type="presParOf" srcId="{4631FC8B-6C67-40CA-A593-E7BEA399F197}" destId="{9517AF38-1A14-4320-B77C-7245CAC9C6B9}" srcOrd="0" destOrd="0" presId="urn:microsoft.com/office/officeart/2005/8/layout/lProcess2"/>
    <dgm:cxn modelId="{00795802-94B6-459F-B9DB-4339235712DE}" type="presParOf" srcId="{9517AF38-1A14-4320-B77C-7245CAC9C6B9}" destId="{677116ED-2AE9-457E-84EE-DAFD23FB02C7}" srcOrd="0" destOrd="0" presId="urn:microsoft.com/office/officeart/2005/8/layout/lProcess2"/>
    <dgm:cxn modelId="{732B774E-7A4D-4465-8D45-3F08B181BDCE}" type="presParOf" srcId="{9517AF38-1A14-4320-B77C-7245CAC9C6B9}" destId="{1121F59A-99AA-4939-97B9-6C9A5C2AC330}" srcOrd="1" destOrd="0" presId="urn:microsoft.com/office/officeart/2005/8/layout/lProcess2"/>
    <dgm:cxn modelId="{D61F543F-F7B7-4AFD-87C1-7AA0CD937CBF}" type="presParOf" srcId="{9517AF38-1A14-4320-B77C-7245CAC9C6B9}" destId="{6891530F-9A22-4C6D-A014-9A9274E5E699}" srcOrd="2" destOrd="0" presId="urn:microsoft.com/office/officeart/2005/8/layout/lProcess2"/>
    <dgm:cxn modelId="{C03C8523-ED50-4E57-9128-A24901B41F76}" type="presParOf" srcId="{9517AF38-1A14-4320-B77C-7245CAC9C6B9}" destId="{E1FFEC48-5EFE-4EA7-A95F-D76DBC496EE5}" srcOrd="3" destOrd="0" presId="urn:microsoft.com/office/officeart/2005/8/layout/lProcess2"/>
    <dgm:cxn modelId="{4B98A6ED-3246-43FB-AC27-21742CF6909A}" type="presParOf" srcId="{9517AF38-1A14-4320-B77C-7245CAC9C6B9}" destId="{CF200D20-691D-453D-B9E7-6A9444E88042}" srcOrd="4" destOrd="0" presId="urn:microsoft.com/office/officeart/2005/8/layout/lProcess2"/>
    <dgm:cxn modelId="{C770E5DC-9330-454B-8503-979166456745}" type="presParOf" srcId="{9517AF38-1A14-4320-B77C-7245CAC9C6B9}" destId="{A6C8234C-3B86-460D-B98D-4CB7A11A4975}" srcOrd="5" destOrd="0" presId="urn:microsoft.com/office/officeart/2005/8/layout/lProcess2"/>
    <dgm:cxn modelId="{C9E0CBBD-9BF6-4F23-87C1-AA3D42BBBDFB}" type="presParOf" srcId="{9517AF38-1A14-4320-B77C-7245CAC9C6B9}" destId="{239301B2-576D-48F4-9C18-B26CF77807D0}" srcOrd="6" destOrd="0" presId="urn:microsoft.com/office/officeart/2005/8/layout/lProcess2"/>
    <dgm:cxn modelId="{22585008-AC01-48FA-86E7-E6BA7B8DCFAC}" type="presParOf" srcId="{9517AF38-1A14-4320-B77C-7245CAC9C6B9}" destId="{BB0CF113-C1FB-4CF9-9F4D-52DEA91AD02B}" srcOrd="7" destOrd="0" presId="urn:microsoft.com/office/officeart/2005/8/layout/lProcess2"/>
    <dgm:cxn modelId="{DFB587ED-C57A-4D4A-97E0-60FF49DD545F}" type="presParOf" srcId="{9517AF38-1A14-4320-B77C-7245CAC9C6B9}" destId="{DF2EFD52-2A60-4490-AD22-381B1799BB6C}"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EA884E-7CAC-41CA-8AB1-0724AE7F80A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F2E3BE5-A39F-47DA-8965-27A1D0A175C1}">
      <dgm:prSet phldrT="[Text]" custT="1"/>
      <dgm:spPr>
        <a:solidFill>
          <a:schemeClr val="accent6">
            <a:lumMod val="40000"/>
            <a:lumOff val="60000"/>
          </a:schemeClr>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b="1" dirty="0"/>
            <a:t>Win-Win</a:t>
          </a:r>
          <a:r>
            <a:rPr lang="en-US" sz="2800" dirty="0"/>
            <a:t> solutions center around </a:t>
          </a:r>
        </a:p>
      </dgm:t>
    </dgm:pt>
    <dgm:pt modelId="{CCAEB393-C434-47BA-A950-0A366C9C28FB}" type="parTrans" cxnId="{1D7B0A1B-B653-4D03-A3DF-F3E0DAE09137}">
      <dgm:prSet/>
      <dgm:spPr/>
      <dgm:t>
        <a:bodyPr/>
        <a:lstStyle/>
        <a:p>
          <a:endParaRPr lang="en-US"/>
        </a:p>
      </dgm:t>
    </dgm:pt>
    <dgm:pt modelId="{68B3D607-241B-4B50-8322-4070C6AEAD4A}" type="sibTrans" cxnId="{1D7B0A1B-B653-4D03-A3DF-F3E0DAE09137}">
      <dgm:prSet/>
      <dgm:spPr/>
      <dgm:t>
        <a:bodyPr/>
        <a:lstStyle/>
        <a:p>
          <a:endParaRPr lang="en-US"/>
        </a:p>
      </dgm:t>
    </dgm:pt>
    <dgm:pt modelId="{5C1E9D82-CBAA-45B0-980B-388933F1A321}">
      <dgm:prSet phldrT="[Text]" custT="1"/>
      <dgm:spPr>
        <a:solidFill>
          <a:schemeClr val="accent6">
            <a:lumMod val="20000"/>
            <a:lumOff val="80000"/>
          </a:schemeClr>
        </a:solidFill>
        <a:ln>
          <a:solidFill>
            <a:schemeClr val="accent4">
              <a:lumMod val="95000"/>
              <a:lumOff val="5000"/>
            </a:schemeClr>
          </a:solidFill>
        </a:ln>
        <a:scene3d>
          <a:camera prst="orthographicFront"/>
          <a:lightRig rig="threePt" dir="t"/>
        </a:scene3d>
        <a:sp3d>
          <a:bevelT w="114300" prst="artDeco"/>
        </a:sp3d>
      </dgm:spPr>
      <dgm:t>
        <a:bodyPr/>
        <a:lstStyle/>
        <a:p>
          <a:pPr algn="ctr"/>
          <a:r>
            <a:rPr lang="en-US" sz="3000" dirty="0"/>
            <a:t>portfolio success</a:t>
          </a:r>
          <a:endParaRPr lang="en-US" sz="2800" dirty="0"/>
        </a:p>
      </dgm:t>
    </dgm:pt>
    <dgm:pt modelId="{EDF3DB7B-15EF-4516-93E4-E78DD1DDF046}" type="parTrans" cxnId="{91AAF15E-870A-4FB1-937C-A3630B64DB89}">
      <dgm:prSet/>
      <dgm:spPr/>
      <dgm:t>
        <a:bodyPr/>
        <a:lstStyle/>
        <a:p>
          <a:endParaRPr lang="en-US"/>
        </a:p>
      </dgm:t>
    </dgm:pt>
    <dgm:pt modelId="{4A43DC8A-BF7E-4031-B9BF-19C1EC716E1B}" type="sibTrans" cxnId="{91AAF15E-870A-4FB1-937C-A3630B64DB89}">
      <dgm:prSet/>
      <dgm:spPr/>
      <dgm:t>
        <a:bodyPr/>
        <a:lstStyle/>
        <a:p>
          <a:endParaRPr lang="en-US"/>
        </a:p>
      </dgm:t>
    </dgm:pt>
    <dgm:pt modelId="{08AF2EEC-802A-4A30-9BF3-4444A88718AC}" type="pres">
      <dgm:prSet presAssocID="{E2EA884E-7CAC-41CA-8AB1-0724AE7F80A3}" presName="Name0" presStyleCnt="0">
        <dgm:presLayoutVars>
          <dgm:chMax val="2"/>
          <dgm:chPref val="2"/>
          <dgm:animLvl val="lvl"/>
        </dgm:presLayoutVars>
      </dgm:prSet>
      <dgm:spPr/>
      <dgm:t>
        <a:bodyPr/>
        <a:lstStyle/>
        <a:p>
          <a:endParaRPr lang="en-US"/>
        </a:p>
      </dgm:t>
    </dgm:pt>
    <dgm:pt modelId="{2CCC9633-038A-4CFB-8D4A-907E4A6ED271}" type="pres">
      <dgm:prSet presAssocID="{E2EA884E-7CAC-41CA-8AB1-0724AE7F80A3}" presName="LeftText" presStyleLbl="revTx" presStyleIdx="0" presStyleCnt="0">
        <dgm:presLayoutVars>
          <dgm:bulletEnabled val="1"/>
        </dgm:presLayoutVars>
      </dgm:prSet>
      <dgm:spPr/>
      <dgm:t>
        <a:bodyPr/>
        <a:lstStyle/>
        <a:p>
          <a:endParaRPr lang="en-US"/>
        </a:p>
      </dgm:t>
    </dgm:pt>
    <dgm:pt modelId="{9E46CE85-FA8B-42AA-B9C7-D93F3B3D5E67}" type="pres">
      <dgm:prSet presAssocID="{E2EA884E-7CAC-41CA-8AB1-0724AE7F80A3}" presName="LeftNode" presStyleLbl="bgImgPlace1" presStyleIdx="0" presStyleCnt="2" custScaleX="177033" custScaleY="61351" custLinFactNeighborX="8869" custLinFactNeighborY="-401">
        <dgm:presLayoutVars>
          <dgm:chMax val="2"/>
          <dgm:chPref val="2"/>
        </dgm:presLayoutVars>
      </dgm:prSet>
      <dgm:spPr/>
      <dgm:t>
        <a:bodyPr/>
        <a:lstStyle/>
        <a:p>
          <a:endParaRPr lang="en-US"/>
        </a:p>
      </dgm:t>
    </dgm:pt>
    <dgm:pt modelId="{21D5B4E6-7D0D-4C0A-B069-2F254AC2DE16}" type="pres">
      <dgm:prSet presAssocID="{E2EA884E-7CAC-41CA-8AB1-0724AE7F80A3}" presName="RightText" presStyleLbl="revTx" presStyleIdx="0" presStyleCnt="0">
        <dgm:presLayoutVars>
          <dgm:bulletEnabled val="1"/>
        </dgm:presLayoutVars>
      </dgm:prSet>
      <dgm:spPr/>
      <dgm:t>
        <a:bodyPr/>
        <a:lstStyle/>
        <a:p>
          <a:endParaRPr lang="en-US"/>
        </a:p>
      </dgm:t>
    </dgm:pt>
    <dgm:pt modelId="{EBB58655-5D3D-4290-8391-8BD10591AD70}" type="pres">
      <dgm:prSet presAssocID="{E2EA884E-7CAC-41CA-8AB1-0724AE7F80A3}" presName="RightNode" presStyleLbl="bgImgPlace1" presStyleIdx="1" presStyleCnt="2" custScaleX="171924" custScaleY="62065" custLinFactX="21250" custLinFactNeighborX="100000" custLinFactNeighborY="-44">
        <dgm:presLayoutVars>
          <dgm:chMax val="0"/>
          <dgm:chPref val="0"/>
        </dgm:presLayoutVars>
      </dgm:prSet>
      <dgm:spPr/>
      <dgm:t>
        <a:bodyPr/>
        <a:lstStyle/>
        <a:p>
          <a:endParaRPr lang="en-US"/>
        </a:p>
      </dgm:t>
    </dgm:pt>
    <dgm:pt modelId="{636B5F94-866B-4783-8DF0-550B651A1A04}" type="pres">
      <dgm:prSet presAssocID="{E2EA884E-7CAC-41CA-8AB1-0724AE7F80A3}" presName="TopArrow" presStyleLbl="node1" presStyleIdx="0" presStyleCnt="2" custAng="0" custScaleY="92551" custLinFactNeighborX="64957" custLinFactNeighborY="41408"/>
      <dgm:spPr>
        <a:solidFill>
          <a:srgbClr val="92D050"/>
        </a:solidFill>
        <a:scene3d>
          <a:camera prst="orthographicFront"/>
          <a:lightRig rig="threePt" dir="t"/>
        </a:scene3d>
        <a:sp3d>
          <a:bevelT w="114300" prst="artDeco"/>
        </a:sp3d>
      </dgm:spPr>
    </dgm:pt>
    <dgm:pt modelId="{EC1995DC-AE3C-4D52-834D-BDE6A53A143F}" type="pres">
      <dgm:prSet presAssocID="{E2EA884E-7CAC-41CA-8AB1-0724AE7F80A3}" presName="BottomArrow" presStyleLbl="node1" presStyleIdx="1" presStyleCnt="2" custScaleY="89934" custLinFactNeighborX="68783" custLinFactNeighborY="-29201"/>
      <dgm:spPr>
        <a:solidFill>
          <a:srgbClr val="92D050"/>
        </a:solidFill>
        <a:scene3d>
          <a:camera prst="orthographicFront"/>
          <a:lightRig rig="threePt" dir="t"/>
        </a:scene3d>
        <a:sp3d>
          <a:bevelT w="114300" prst="artDeco"/>
        </a:sp3d>
      </dgm:spPr>
    </dgm:pt>
  </dgm:ptLst>
  <dgm:cxnLst>
    <dgm:cxn modelId="{22AB0ACB-A806-4B30-B421-80C568B74B96}" type="presOf" srcId="{DF2E3BE5-A39F-47DA-8965-27A1D0A175C1}" destId="{2CCC9633-038A-4CFB-8D4A-907E4A6ED271}" srcOrd="0" destOrd="0" presId="urn:microsoft.com/office/officeart/2009/layout/ReverseList"/>
    <dgm:cxn modelId="{55119BC0-CD3A-4338-A1C8-1AC2A6209696}" type="presOf" srcId="{E2EA884E-7CAC-41CA-8AB1-0724AE7F80A3}" destId="{08AF2EEC-802A-4A30-9BF3-4444A88718AC}" srcOrd="0" destOrd="0" presId="urn:microsoft.com/office/officeart/2009/layout/ReverseList"/>
    <dgm:cxn modelId="{91AAF15E-870A-4FB1-937C-A3630B64DB89}" srcId="{E2EA884E-7CAC-41CA-8AB1-0724AE7F80A3}" destId="{5C1E9D82-CBAA-45B0-980B-388933F1A321}" srcOrd="1" destOrd="0" parTransId="{EDF3DB7B-15EF-4516-93E4-E78DD1DDF046}" sibTransId="{4A43DC8A-BF7E-4031-B9BF-19C1EC716E1B}"/>
    <dgm:cxn modelId="{1D7B0A1B-B653-4D03-A3DF-F3E0DAE09137}" srcId="{E2EA884E-7CAC-41CA-8AB1-0724AE7F80A3}" destId="{DF2E3BE5-A39F-47DA-8965-27A1D0A175C1}" srcOrd="0" destOrd="0" parTransId="{CCAEB393-C434-47BA-A950-0A366C9C28FB}" sibTransId="{68B3D607-241B-4B50-8322-4070C6AEAD4A}"/>
    <dgm:cxn modelId="{FF44BA96-BF8C-49A9-A50E-A1ED19A453C4}" type="presOf" srcId="{5C1E9D82-CBAA-45B0-980B-388933F1A321}" destId="{21D5B4E6-7D0D-4C0A-B069-2F254AC2DE16}" srcOrd="0" destOrd="0" presId="urn:microsoft.com/office/officeart/2009/layout/ReverseList"/>
    <dgm:cxn modelId="{9A6E4DC6-1C9E-489B-9CED-ACF9CC16BAAA}" type="presOf" srcId="{5C1E9D82-CBAA-45B0-980B-388933F1A321}" destId="{EBB58655-5D3D-4290-8391-8BD10591AD70}" srcOrd="1" destOrd="0" presId="urn:microsoft.com/office/officeart/2009/layout/ReverseList"/>
    <dgm:cxn modelId="{5297D1E6-55B0-413D-937D-D64B86247335}" type="presOf" srcId="{DF2E3BE5-A39F-47DA-8965-27A1D0A175C1}" destId="{9E46CE85-FA8B-42AA-B9C7-D93F3B3D5E67}" srcOrd="1" destOrd="0" presId="urn:microsoft.com/office/officeart/2009/layout/ReverseList"/>
    <dgm:cxn modelId="{F43EC0B4-7DA0-46B0-838B-2A180CC712DD}" type="presParOf" srcId="{08AF2EEC-802A-4A30-9BF3-4444A88718AC}" destId="{2CCC9633-038A-4CFB-8D4A-907E4A6ED271}" srcOrd="0" destOrd="0" presId="urn:microsoft.com/office/officeart/2009/layout/ReverseList"/>
    <dgm:cxn modelId="{3065F277-498A-442B-9CAC-0BD039B65F8A}" type="presParOf" srcId="{08AF2EEC-802A-4A30-9BF3-4444A88718AC}" destId="{9E46CE85-FA8B-42AA-B9C7-D93F3B3D5E67}" srcOrd="1" destOrd="0" presId="urn:microsoft.com/office/officeart/2009/layout/ReverseList"/>
    <dgm:cxn modelId="{450C0550-1B8A-41DA-96C8-40F3F268AB84}" type="presParOf" srcId="{08AF2EEC-802A-4A30-9BF3-4444A88718AC}" destId="{21D5B4E6-7D0D-4C0A-B069-2F254AC2DE16}" srcOrd="2" destOrd="0" presId="urn:microsoft.com/office/officeart/2009/layout/ReverseList"/>
    <dgm:cxn modelId="{3174CC1C-9A1D-4DC2-BC6C-E9087DD56844}" type="presParOf" srcId="{08AF2EEC-802A-4A30-9BF3-4444A88718AC}" destId="{EBB58655-5D3D-4290-8391-8BD10591AD70}" srcOrd="3" destOrd="0" presId="urn:microsoft.com/office/officeart/2009/layout/ReverseList"/>
    <dgm:cxn modelId="{CC07D4C5-D391-47A9-A818-5E6892B63FDE}" type="presParOf" srcId="{08AF2EEC-802A-4A30-9BF3-4444A88718AC}" destId="{636B5F94-866B-4783-8DF0-550B651A1A04}" srcOrd="4" destOrd="0" presId="urn:microsoft.com/office/officeart/2009/layout/ReverseList"/>
    <dgm:cxn modelId="{A5D76C32-BD98-40D0-AB24-ABEE78497682}" type="presParOf" srcId="{08AF2EEC-802A-4A30-9BF3-4444A88718AC}" destId="{EC1995DC-AE3C-4D52-834D-BDE6A53A143F}"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8C9C02-81DE-4A5D-895A-1777B5998D76}" type="doc">
      <dgm:prSet loTypeId="urn:microsoft.com/office/officeart/2005/8/layout/chevron1" loCatId="process" qsTypeId="urn:microsoft.com/office/officeart/2005/8/quickstyle/simple1#2" qsCatId="simple" csTypeId="urn:microsoft.com/office/officeart/2005/8/colors/accent1_2#2" csCatId="accent1" phldr="1"/>
      <dgm:spPr/>
    </dgm:pt>
    <dgm:pt modelId="{164B623F-A133-4400-9A70-C927B8C8A6F9}">
      <dgm:prSet phldrT="[Text]"/>
      <dgm:spPr>
        <a:solidFill>
          <a:schemeClr val="accent5">
            <a:lumMod val="50000"/>
          </a:schemeClr>
        </a:solidFill>
        <a:ln>
          <a:solidFill>
            <a:srgbClr val="002060"/>
          </a:solidFill>
        </a:ln>
        <a:scene3d>
          <a:camera prst="orthographicFront"/>
          <a:lightRig rig="threePt" dir="t"/>
        </a:scene3d>
        <a:sp3d>
          <a:bevelT w="165100" prst="coolSlant"/>
        </a:sp3d>
      </dgm:spPr>
      <dgm:t>
        <a:bodyPr/>
        <a:lstStyle/>
        <a:p>
          <a:r>
            <a:rPr lang="en-US" dirty="0"/>
            <a:t>Case Study</a:t>
          </a:r>
        </a:p>
      </dgm:t>
    </dgm:pt>
    <dgm:pt modelId="{353FBA39-85BB-4147-9C40-0479D2BE4482}" type="parTrans" cxnId="{D29EEBED-3588-445D-9EFD-05ADAB59BEED}">
      <dgm:prSet/>
      <dgm:spPr/>
      <dgm:t>
        <a:bodyPr/>
        <a:lstStyle/>
        <a:p>
          <a:endParaRPr lang="en-US"/>
        </a:p>
      </dgm:t>
    </dgm:pt>
    <dgm:pt modelId="{298004F4-D79E-43FD-A051-1C38FE7B9F57}" type="sibTrans" cxnId="{D29EEBED-3588-445D-9EFD-05ADAB59BEED}">
      <dgm:prSet/>
      <dgm:spPr/>
      <dgm:t>
        <a:bodyPr/>
        <a:lstStyle/>
        <a:p>
          <a:endParaRPr lang="en-US"/>
        </a:p>
      </dgm:t>
    </dgm:pt>
    <dgm:pt modelId="{10E8690C-CFCC-4E4B-AC35-A97F994BB74D}" type="pres">
      <dgm:prSet presAssocID="{7E8C9C02-81DE-4A5D-895A-1777B5998D76}" presName="Name0" presStyleCnt="0">
        <dgm:presLayoutVars>
          <dgm:dir/>
          <dgm:animLvl val="lvl"/>
          <dgm:resizeHandles val="exact"/>
        </dgm:presLayoutVars>
      </dgm:prSet>
      <dgm:spPr/>
    </dgm:pt>
    <dgm:pt modelId="{FA01ABB3-B017-43E7-9C89-07AAB038C6F9}" type="pres">
      <dgm:prSet presAssocID="{164B623F-A133-4400-9A70-C927B8C8A6F9}" presName="parTxOnly" presStyleLbl="node1" presStyleIdx="0" presStyleCnt="1" custScaleX="65218" custScaleY="27174" custLinFactNeighborX="-15021" custLinFactNeighborY="-6986">
        <dgm:presLayoutVars>
          <dgm:chMax val="0"/>
          <dgm:chPref val="0"/>
          <dgm:bulletEnabled val="1"/>
        </dgm:presLayoutVars>
      </dgm:prSet>
      <dgm:spPr/>
      <dgm:t>
        <a:bodyPr/>
        <a:lstStyle/>
        <a:p>
          <a:endParaRPr lang="en-US"/>
        </a:p>
      </dgm:t>
    </dgm:pt>
  </dgm:ptLst>
  <dgm:cxnLst>
    <dgm:cxn modelId="{D29EEBED-3588-445D-9EFD-05ADAB59BEED}" srcId="{7E8C9C02-81DE-4A5D-895A-1777B5998D76}" destId="{164B623F-A133-4400-9A70-C927B8C8A6F9}" srcOrd="0" destOrd="0" parTransId="{353FBA39-85BB-4147-9C40-0479D2BE4482}" sibTransId="{298004F4-D79E-43FD-A051-1C38FE7B9F57}"/>
    <dgm:cxn modelId="{34D7436B-706E-4FCF-92A2-78564C80EAF6}" type="presOf" srcId="{164B623F-A133-4400-9A70-C927B8C8A6F9}" destId="{FA01ABB3-B017-43E7-9C89-07AAB038C6F9}" srcOrd="0" destOrd="0" presId="urn:microsoft.com/office/officeart/2005/8/layout/chevron1"/>
    <dgm:cxn modelId="{988549C6-2D55-4314-8DEF-A1CC6DA40169}" type="presOf" srcId="{7E8C9C02-81DE-4A5D-895A-1777B5998D76}" destId="{10E8690C-CFCC-4E4B-AC35-A97F994BB74D}" srcOrd="0" destOrd="0" presId="urn:microsoft.com/office/officeart/2005/8/layout/chevron1"/>
    <dgm:cxn modelId="{A145F8B8-A4B8-45D1-8AAD-F3B2ECFB022A}" type="presParOf" srcId="{10E8690C-CFCC-4E4B-AC35-A97F994BB74D}" destId="{FA01ABB3-B017-43E7-9C89-07AAB038C6F9}" srcOrd="0"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8C9C02-81DE-4A5D-895A-1777B5998D76}" type="doc">
      <dgm:prSet loTypeId="urn:microsoft.com/office/officeart/2005/8/layout/chevron1" loCatId="process" qsTypeId="urn:microsoft.com/office/officeart/2005/8/quickstyle/simple1#2" qsCatId="simple" csTypeId="urn:microsoft.com/office/officeart/2005/8/colors/accent1_2#2" csCatId="accent1" phldr="1"/>
      <dgm:spPr/>
    </dgm:pt>
    <dgm:pt modelId="{164B623F-A133-4400-9A70-C927B8C8A6F9}">
      <dgm:prSet phldrT="[Text]"/>
      <dgm:spPr>
        <a:solidFill>
          <a:srgbClr val="00B050"/>
        </a:solidFill>
        <a:ln>
          <a:solidFill>
            <a:srgbClr val="002060"/>
          </a:solidFill>
        </a:ln>
        <a:scene3d>
          <a:camera prst="orthographicFront"/>
          <a:lightRig rig="threePt" dir="t"/>
        </a:scene3d>
        <a:sp3d>
          <a:bevelT w="165100" prst="coolSlant"/>
        </a:sp3d>
      </dgm:spPr>
      <dgm:t>
        <a:bodyPr/>
        <a:lstStyle/>
        <a:p>
          <a:r>
            <a:rPr lang="en-US" dirty="0"/>
            <a:t>Case Study</a:t>
          </a:r>
        </a:p>
      </dgm:t>
    </dgm:pt>
    <dgm:pt modelId="{353FBA39-85BB-4147-9C40-0479D2BE4482}" type="parTrans" cxnId="{D29EEBED-3588-445D-9EFD-05ADAB59BEED}">
      <dgm:prSet/>
      <dgm:spPr/>
      <dgm:t>
        <a:bodyPr/>
        <a:lstStyle/>
        <a:p>
          <a:endParaRPr lang="en-US"/>
        </a:p>
      </dgm:t>
    </dgm:pt>
    <dgm:pt modelId="{298004F4-D79E-43FD-A051-1C38FE7B9F57}" type="sibTrans" cxnId="{D29EEBED-3588-445D-9EFD-05ADAB59BEED}">
      <dgm:prSet/>
      <dgm:spPr/>
      <dgm:t>
        <a:bodyPr/>
        <a:lstStyle/>
        <a:p>
          <a:endParaRPr lang="en-US"/>
        </a:p>
      </dgm:t>
    </dgm:pt>
    <dgm:pt modelId="{10E8690C-CFCC-4E4B-AC35-A97F994BB74D}" type="pres">
      <dgm:prSet presAssocID="{7E8C9C02-81DE-4A5D-895A-1777B5998D76}" presName="Name0" presStyleCnt="0">
        <dgm:presLayoutVars>
          <dgm:dir/>
          <dgm:animLvl val="lvl"/>
          <dgm:resizeHandles val="exact"/>
        </dgm:presLayoutVars>
      </dgm:prSet>
      <dgm:spPr/>
    </dgm:pt>
    <dgm:pt modelId="{FA01ABB3-B017-43E7-9C89-07AAB038C6F9}" type="pres">
      <dgm:prSet presAssocID="{164B623F-A133-4400-9A70-C927B8C8A6F9}" presName="parTxOnly" presStyleLbl="node1" presStyleIdx="0" presStyleCnt="1" custScaleX="65218" custScaleY="27174" custLinFactNeighborX="-15021" custLinFactNeighborY="-6986">
        <dgm:presLayoutVars>
          <dgm:chMax val="0"/>
          <dgm:chPref val="0"/>
          <dgm:bulletEnabled val="1"/>
        </dgm:presLayoutVars>
      </dgm:prSet>
      <dgm:spPr/>
      <dgm:t>
        <a:bodyPr/>
        <a:lstStyle/>
        <a:p>
          <a:endParaRPr lang="en-US"/>
        </a:p>
      </dgm:t>
    </dgm:pt>
  </dgm:ptLst>
  <dgm:cxnLst>
    <dgm:cxn modelId="{D29EEBED-3588-445D-9EFD-05ADAB59BEED}" srcId="{7E8C9C02-81DE-4A5D-895A-1777B5998D76}" destId="{164B623F-A133-4400-9A70-C927B8C8A6F9}" srcOrd="0" destOrd="0" parTransId="{353FBA39-85BB-4147-9C40-0479D2BE4482}" sibTransId="{298004F4-D79E-43FD-A051-1C38FE7B9F57}"/>
    <dgm:cxn modelId="{34D7436B-706E-4FCF-92A2-78564C80EAF6}" type="presOf" srcId="{164B623F-A133-4400-9A70-C927B8C8A6F9}" destId="{FA01ABB3-B017-43E7-9C89-07AAB038C6F9}" srcOrd="0" destOrd="0" presId="urn:microsoft.com/office/officeart/2005/8/layout/chevron1"/>
    <dgm:cxn modelId="{988549C6-2D55-4314-8DEF-A1CC6DA40169}" type="presOf" srcId="{7E8C9C02-81DE-4A5D-895A-1777B5998D76}" destId="{10E8690C-CFCC-4E4B-AC35-A97F994BB74D}" srcOrd="0" destOrd="0" presId="urn:microsoft.com/office/officeart/2005/8/layout/chevron1"/>
    <dgm:cxn modelId="{A145F8B8-A4B8-45D1-8AAD-F3B2ECFB022A}" type="presParOf" srcId="{10E8690C-CFCC-4E4B-AC35-A97F994BB74D}" destId="{FA01ABB3-B017-43E7-9C89-07AAB038C6F9}" srcOrd="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1181B-130C-47C3-A997-BB137721BB3C}">
      <dsp:nvSpPr>
        <dsp:cNvPr id="0" name=""/>
        <dsp:cNvSpPr/>
      </dsp:nvSpPr>
      <dsp:spPr>
        <a:xfrm rot="5400000">
          <a:off x="391368" y="1541666"/>
          <a:ext cx="1171972" cy="1950135"/>
        </a:xfrm>
        <a:prstGeom prst="corner">
          <a:avLst>
            <a:gd name="adj1" fmla="val 16120"/>
            <a:gd name="adj2" fmla="val 16110"/>
          </a:avLst>
        </a:prstGeom>
        <a:solidFill>
          <a:srgbClr val="C0000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DF48811B-84C7-4CD4-A1D3-0F814008B10B}">
      <dsp:nvSpPr>
        <dsp:cNvPr id="0" name=""/>
        <dsp:cNvSpPr/>
      </dsp:nvSpPr>
      <dsp:spPr>
        <a:xfrm>
          <a:off x="195737" y="2124336"/>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kern="1200" dirty="0"/>
            <a:t>“I don’t want nursing home insurance</a:t>
          </a:r>
        </a:p>
      </dsp:txBody>
      <dsp:txXfrm>
        <a:off x="195737" y="2124336"/>
        <a:ext cx="1760593" cy="1543263"/>
      </dsp:txXfrm>
    </dsp:sp>
    <dsp:sp modelId="{7DD9E415-1E20-4651-8698-CB125606E404}">
      <dsp:nvSpPr>
        <dsp:cNvPr id="0" name=""/>
        <dsp:cNvSpPr/>
      </dsp:nvSpPr>
      <dsp:spPr>
        <a:xfrm>
          <a:off x="1624143" y="1398094"/>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381F6240-FF04-407A-B480-EFF028F40431}">
      <dsp:nvSpPr>
        <dsp:cNvPr id="0" name=""/>
        <dsp:cNvSpPr/>
      </dsp:nvSpPr>
      <dsp:spPr>
        <a:xfrm rot="5400000">
          <a:off x="2546678" y="1016835"/>
          <a:ext cx="1171972" cy="1950135"/>
        </a:xfrm>
        <a:prstGeom prst="corner">
          <a:avLst>
            <a:gd name="adj1" fmla="val 16120"/>
            <a:gd name="adj2" fmla="val 16110"/>
          </a:avLst>
        </a:prstGeom>
        <a:blipFill rotWithShape="0">
          <a:blip xmlns:r="http://schemas.openxmlformats.org/officeDocument/2006/relationships" r:embed="rId1"/>
          <a:stretch>
            <a:fillRect/>
          </a:stretch>
        </a:blip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E0B2D117-D067-4842-9B07-26E764244763}">
      <dsp:nvSpPr>
        <dsp:cNvPr id="0" name=""/>
        <dsp:cNvSpPr/>
      </dsp:nvSpPr>
      <dsp:spPr>
        <a:xfrm>
          <a:off x="2366320" y="1684802"/>
          <a:ext cx="1909733" cy="1526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kern="1200" dirty="0"/>
            <a:t>“I may not be able to afford it if the price goes up”</a:t>
          </a:r>
        </a:p>
      </dsp:txBody>
      <dsp:txXfrm>
        <a:off x="2366320" y="1684802"/>
        <a:ext cx="1909733" cy="1526256"/>
      </dsp:txXfrm>
    </dsp:sp>
    <dsp:sp modelId="{28CA7A6E-6D3E-4FF3-9C45-41BFAB600C12}">
      <dsp:nvSpPr>
        <dsp:cNvPr id="0" name=""/>
        <dsp:cNvSpPr/>
      </dsp:nvSpPr>
      <dsp:spPr>
        <a:xfrm>
          <a:off x="3779453" y="873264"/>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A55E000D-B08F-4996-B221-FC90587B5586}">
      <dsp:nvSpPr>
        <dsp:cNvPr id="0" name=""/>
        <dsp:cNvSpPr/>
      </dsp:nvSpPr>
      <dsp:spPr>
        <a:xfrm rot="5400000">
          <a:off x="4701988" y="483502"/>
          <a:ext cx="1171972" cy="1950135"/>
        </a:xfrm>
        <a:prstGeom prst="corner">
          <a:avLst>
            <a:gd name="adj1" fmla="val 16120"/>
            <a:gd name="adj2" fmla="val 16110"/>
          </a:avLst>
        </a:prstGeom>
        <a:solidFill>
          <a:srgbClr val="7030A0"/>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1CF7F310-1697-4381-B289-FA2297E16895}">
      <dsp:nvSpPr>
        <dsp:cNvPr id="0" name=""/>
        <dsp:cNvSpPr/>
      </dsp:nvSpPr>
      <dsp:spPr>
        <a:xfrm>
          <a:off x="4506357" y="1066172"/>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kern="1200" dirty="0"/>
            <a:t>“It’s a waste of money if I never use it”</a:t>
          </a:r>
        </a:p>
      </dsp:txBody>
      <dsp:txXfrm>
        <a:off x="4506357" y="1066172"/>
        <a:ext cx="1760593" cy="1543263"/>
      </dsp:txXfrm>
    </dsp:sp>
    <dsp:sp modelId="{E753B479-3522-4ED9-8E73-5EB017EA63B6}">
      <dsp:nvSpPr>
        <dsp:cNvPr id="0" name=""/>
        <dsp:cNvSpPr/>
      </dsp:nvSpPr>
      <dsp:spPr>
        <a:xfrm>
          <a:off x="5934763" y="339931"/>
          <a:ext cx="332187" cy="332187"/>
        </a:xfrm>
        <a:prstGeom prst="triangle">
          <a:avLst>
            <a:gd name="adj" fmla="val 100000"/>
          </a:avLst>
        </a:prstGeom>
        <a:solidFill>
          <a:srgbClr val="CE7B02"/>
        </a:solid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B04BC4ED-4FC3-46BB-9852-97545AB1446A}">
      <dsp:nvSpPr>
        <dsp:cNvPr id="0" name=""/>
        <dsp:cNvSpPr/>
      </dsp:nvSpPr>
      <dsp:spPr>
        <a:xfrm rot="5400000">
          <a:off x="6857299" y="-49831"/>
          <a:ext cx="1171972" cy="1950135"/>
        </a:xfrm>
        <a:prstGeom prst="corner">
          <a:avLst>
            <a:gd name="adj1" fmla="val 16120"/>
            <a:gd name="adj2" fmla="val 16110"/>
          </a:avLst>
        </a:prstGeom>
        <a:blipFill rotWithShape="0">
          <a:blip xmlns:r="http://schemas.openxmlformats.org/officeDocument/2006/relationships" r:embed="rId2"/>
          <a:stretch>
            <a:fillRect/>
          </a:stretch>
        </a:blipFill>
        <a:ln w="25400" cap="flat" cmpd="sng" algn="ctr">
          <a:solidFill>
            <a:schemeClr val="tx1"/>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sp>
    <dsp:sp modelId="{C5CE08F2-C31D-4AE5-8ECD-04FAC9B0C235}">
      <dsp:nvSpPr>
        <dsp:cNvPr id="0" name=""/>
        <dsp:cNvSpPr/>
      </dsp:nvSpPr>
      <dsp:spPr>
        <a:xfrm>
          <a:off x="6661667" y="532838"/>
          <a:ext cx="1760593" cy="1543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ctr" defTabSz="933450">
            <a:lnSpc>
              <a:spcPct val="90000"/>
            </a:lnSpc>
            <a:spcBef>
              <a:spcPct val="0"/>
            </a:spcBef>
            <a:spcAft>
              <a:spcPct val="35000"/>
            </a:spcAft>
          </a:pPr>
          <a:r>
            <a:rPr lang="en-US" sz="2100" kern="1200" dirty="0"/>
            <a:t>“I can afford to pay for care myself”</a:t>
          </a:r>
        </a:p>
      </dsp:txBody>
      <dsp:txXfrm>
        <a:off x="6661667" y="532838"/>
        <a:ext cx="1760593" cy="15432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B3BCAC-6F49-436C-86A0-23F3F87FD518}">
      <dsp:nvSpPr>
        <dsp:cNvPr id="0" name=""/>
        <dsp:cNvSpPr/>
      </dsp:nvSpPr>
      <dsp:spPr>
        <a:xfrm>
          <a:off x="1607" y="1476974"/>
          <a:ext cx="3427660" cy="2056596"/>
        </a:xfrm>
        <a:prstGeom prst="roundRect">
          <a:avLst>
            <a:gd name="adj" fmla="val 10000"/>
          </a:avLst>
        </a:prstGeom>
        <a:solidFill>
          <a:schemeClr val="accent5">
            <a:lumMod val="50000"/>
          </a:schemeClr>
        </a:solidFill>
        <a:ln w="25400" cap="flat" cmpd="sng" algn="ctr">
          <a:solidFill>
            <a:schemeClr val="tx2"/>
          </a:solidFill>
          <a:prstDash val="solid"/>
        </a:ln>
        <a:effectLst>
          <a:outerShdw blurRad="50800" dist="38100" dir="18900000" algn="bl"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Wear the proper hat to match the discussion</a:t>
          </a:r>
        </a:p>
      </dsp:txBody>
      <dsp:txXfrm>
        <a:off x="61843" y="1537210"/>
        <a:ext cx="3307188" cy="1936124"/>
      </dsp:txXfrm>
    </dsp:sp>
    <dsp:sp modelId="{06125087-6AF1-4E66-816A-7C7D98A0B9BC}">
      <dsp:nvSpPr>
        <dsp:cNvPr id="0" name=""/>
        <dsp:cNvSpPr/>
      </dsp:nvSpPr>
      <dsp:spPr>
        <a:xfrm>
          <a:off x="3772033" y="2080243"/>
          <a:ext cx="726663" cy="850059"/>
        </a:xfrm>
        <a:prstGeom prst="rightArrow">
          <a:avLst>
            <a:gd name="adj1" fmla="val 60000"/>
            <a:gd name="adj2" fmla="val 50000"/>
          </a:avLst>
        </a:prstGeom>
        <a:solidFill>
          <a:srgbClr val="886C44"/>
        </a:solidFill>
        <a:ln>
          <a:noFill/>
        </a:ln>
        <a:effectLst/>
        <a:scene3d>
          <a:camera prst="orthographicFront"/>
          <a:lightRig rig="threePt" dir="t"/>
        </a:scene3d>
        <a:sp3d>
          <a:bevelT w="114300" prst="artDeco"/>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a:p>
      </dsp:txBody>
      <dsp:txXfrm>
        <a:off x="3772033" y="2250255"/>
        <a:ext cx="508664" cy="510035"/>
      </dsp:txXfrm>
    </dsp:sp>
    <dsp:sp modelId="{5B7AA9BF-8E85-4989-90A7-DA5AB6020213}">
      <dsp:nvSpPr>
        <dsp:cNvPr id="0" name=""/>
        <dsp:cNvSpPr/>
      </dsp:nvSpPr>
      <dsp:spPr>
        <a:xfrm>
          <a:off x="4800331" y="1476974"/>
          <a:ext cx="3427660" cy="2056596"/>
        </a:xfrm>
        <a:prstGeom prst="roundRect">
          <a:avLst>
            <a:gd name="adj" fmla="val 10000"/>
          </a:avLst>
        </a:prstGeom>
        <a:solidFill>
          <a:srgbClr val="00B050"/>
        </a:solidFill>
        <a:ln w="25400" cap="flat" cmpd="sng" algn="ctr">
          <a:solidFill>
            <a:schemeClr val="tx2"/>
          </a:solidFill>
          <a:prstDash val="solid"/>
        </a:ln>
        <a:effectLst>
          <a:outerShdw blurRad="50800" dist="38100" dir="18900000" algn="bl" rotWithShape="0">
            <a:prstClr val="black">
              <a:alpha val="40000"/>
            </a:prstClr>
          </a:outerShdw>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a:t>Strive for a WIN-WIN solution</a:t>
          </a:r>
        </a:p>
      </dsp:txBody>
      <dsp:txXfrm>
        <a:off x="4860567" y="1537210"/>
        <a:ext cx="3307188" cy="1936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AF5477-9011-4967-8093-FA42F6515B46}" type="slidenum">
              <a:rPr lang="en-US"/>
              <a:pPr>
                <a:defRPr/>
              </a:pPr>
              <a:t>‹#›</a:t>
            </a:fld>
            <a:endParaRPr lang="en-US"/>
          </a:p>
        </p:txBody>
      </p:sp>
    </p:spTree>
    <p:extLst>
      <p:ext uri="{BB962C8B-B14F-4D97-AF65-F5344CB8AC3E}">
        <p14:creationId xmlns:p14="http://schemas.microsoft.com/office/powerpoint/2010/main" val="3087130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charset="-128"/>
                <a:cs typeface="+mn-cs"/>
              </a:defRPr>
            </a:lvl1pPr>
          </a:lstStyle>
          <a:p>
            <a:pPr>
              <a:defRPr/>
            </a:pPr>
            <a:fld id="{E128B43C-3C9E-47B7-AC1E-3B54A4A747D7}" type="slidenum">
              <a:rPr lang="en-US"/>
              <a:pPr>
                <a:defRPr/>
              </a:pPr>
              <a:t>‹#›</a:t>
            </a:fld>
            <a:endParaRPr lang="en-US"/>
          </a:p>
        </p:txBody>
      </p:sp>
    </p:spTree>
    <p:extLst>
      <p:ext uri="{BB962C8B-B14F-4D97-AF65-F5344CB8AC3E}">
        <p14:creationId xmlns:p14="http://schemas.microsoft.com/office/powerpoint/2010/main" val="261954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a:t>
            </a:fld>
            <a:endParaRPr lang="en-US"/>
          </a:p>
        </p:txBody>
      </p:sp>
    </p:spTree>
    <p:extLst>
      <p:ext uri="{BB962C8B-B14F-4D97-AF65-F5344CB8AC3E}">
        <p14:creationId xmlns:p14="http://schemas.microsoft.com/office/powerpoint/2010/main" val="10623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a:solidFill>
                  <a:schemeClr val="tx1"/>
                </a:solidFill>
                <a:effectLst/>
              </a:rPr>
              <a:t>Individuals or couples with low</a:t>
            </a:r>
            <a:r>
              <a:rPr lang="en-US" sz="1400" kern="1200" baseline="0" dirty="0">
                <a:solidFill>
                  <a:schemeClr val="tx1"/>
                </a:solidFill>
                <a:effectLst/>
              </a:rPr>
              <a:t> income and assets may</a:t>
            </a:r>
            <a:r>
              <a:rPr lang="en-US" sz="1400" kern="1200" dirty="0">
                <a:solidFill>
                  <a:schemeClr val="tx1"/>
                </a:solidFill>
                <a:effectLst/>
              </a:rPr>
              <a:t> not likely comprise much if any of your clientele. This tier group relative to your practice are more likely to be the parents, relatives or family friends of clients who have brought these people to you hoping you can assist. </a:t>
            </a:r>
          </a:p>
          <a:p>
            <a:r>
              <a:rPr lang="en-US" sz="1400" kern="1200" dirty="0">
                <a:solidFill>
                  <a:schemeClr val="tx1"/>
                </a:solidFill>
                <a:effectLst/>
              </a:rPr>
              <a:t>These individuals or couples want to</a:t>
            </a:r>
            <a:r>
              <a:rPr lang="en-US" sz="1400" kern="1200" baseline="0" dirty="0">
                <a:solidFill>
                  <a:schemeClr val="tx1"/>
                </a:solidFill>
                <a:effectLst/>
              </a:rPr>
              <a:t> know their options. In all likelihood, these</a:t>
            </a:r>
            <a:r>
              <a:rPr lang="en-US" sz="1400" kern="1200" dirty="0">
                <a:solidFill>
                  <a:schemeClr val="tx1"/>
                </a:solidFill>
                <a:effectLst/>
              </a:rPr>
              <a:t> newly acquired clients can’t afford LTC coverage of any kind. </a:t>
            </a:r>
            <a:r>
              <a:rPr lang="en-US" sz="1400" dirty="0"/>
              <a:t>T</a:t>
            </a:r>
            <a:r>
              <a:rPr lang="en-US" sz="1400" kern="1200" dirty="0">
                <a:solidFill>
                  <a:schemeClr val="tx1"/>
                </a:solidFill>
                <a:effectLst/>
              </a:rPr>
              <a:t>hus</a:t>
            </a:r>
            <a:r>
              <a:rPr lang="en-US" sz="1400" kern="1200" baseline="0" dirty="0">
                <a:solidFill>
                  <a:schemeClr val="tx1"/>
                </a:solidFill>
                <a:effectLst/>
              </a:rPr>
              <a:t>, they </a:t>
            </a:r>
            <a:r>
              <a:rPr lang="en-US" sz="1400" kern="1200" dirty="0">
                <a:solidFill>
                  <a:schemeClr val="tx1"/>
                </a:solidFill>
                <a:effectLst/>
              </a:rPr>
              <a:t>have little choice but to hold their breath and hope nothing happens.</a:t>
            </a:r>
            <a:r>
              <a:rPr lang="en-US" sz="1400" kern="1200" baseline="0" dirty="0">
                <a:solidFill>
                  <a:schemeClr val="tx1"/>
                </a:solidFill>
                <a:effectLst/>
              </a:rPr>
              <a:t> </a:t>
            </a:r>
            <a:r>
              <a:rPr lang="en-US" sz="1400" kern="1200" dirty="0">
                <a:solidFill>
                  <a:schemeClr val="tx1"/>
                </a:solidFill>
                <a:effectLst/>
              </a:rPr>
              <a:t>But you can help them prepare by recommending a good elder care attorney in your circle of influence </a:t>
            </a:r>
            <a:r>
              <a:rPr lang="en-US" sz="1400" dirty="0"/>
              <a:t>if</a:t>
            </a:r>
            <a:r>
              <a:rPr lang="en-US" sz="1400" kern="1200" dirty="0">
                <a:solidFill>
                  <a:schemeClr val="tx1"/>
                </a:solidFill>
                <a:effectLst/>
              </a:rPr>
              <a:t> the time comes to that a Medicaid “rescue” plan is needed due to a LTC need occurring. </a:t>
            </a:r>
          </a:p>
          <a:p>
            <a:r>
              <a:rPr lang="en-US" sz="1400" dirty="0"/>
              <a:t>It will help to clarify Medicaid Planning as there are 2 types. There is Medicaid Estate Planning and there is Medicaid Rescue Planning.</a:t>
            </a:r>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10</a:t>
            </a:fld>
            <a:endParaRPr lang="en-US"/>
          </a:p>
        </p:txBody>
      </p:sp>
    </p:spTree>
    <p:extLst>
      <p:ext uri="{BB962C8B-B14F-4D97-AF65-F5344CB8AC3E}">
        <p14:creationId xmlns:p14="http://schemas.microsoft.com/office/powerpoint/2010/main" val="1495482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500" dirty="0">
                <a:ea typeface="ＭＳ Ｐゴシック" pitchFamily="34" charset="-128"/>
              </a:rPr>
              <a:t>Medicaid Estate Planning is where affluent people hide their assets inside “Medicaid trusts”. Their goal is to be able to qualify for Medicaid to pay for their for LTC services – which will then enable this affluent person to leave all their money to their beneficiaries.</a:t>
            </a:r>
          </a:p>
          <a:p>
            <a:r>
              <a:rPr lang="en-US" sz="1500" dirty="0">
                <a:ea typeface="ＭＳ Ｐゴシック" pitchFamily="34" charset="-128"/>
              </a:rPr>
              <a:t>What this client may not understand is…..</a:t>
            </a:r>
          </a:p>
          <a:p>
            <a:r>
              <a:rPr lang="en-US" sz="1500" dirty="0">
                <a:ea typeface="ＭＳ Ｐゴシック" pitchFamily="34" charset="-128"/>
              </a:rPr>
              <a:t>This planning could cause potential unintended LOSS as there can be substantial cost to this type of planning</a:t>
            </a:r>
          </a:p>
          <a:p>
            <a:pPr marL="342900" indent="-342900">
              <a:buAutoNum type="arabicPeriod"/>
            </a:pPr>
            <a:r>
              <a:rPr lang="en-US" sz="1500" dirty="0">
                <a:ea typeface="ＭＳ Ｐゴシック" pitchFamily="34" charset="-128"/>
              </a:rPr>
              <a:t>Income taxes may be incurred when asset ownership is transferred. Any qualified assets may be taxed as ordinary income in a single tax year.</a:t>
            </a:r>
          </a:p>
          <a:p>
            <a:pPr marL="342900" indent="-342900">
              <a:buAutoNum type="arabicPeriod"/>
            </a:pPr>
            <a:r>
              <a:rPr lang="en-US" sz="1500" dirty="0">
                <a:ea typeface="ＭＳ Ｐゴシック" pitchFamily="34" charset="-128"/>
              </a:rPr>
              <a:t>Loss of the control of assets – assets are put in a Medicaid trust which can limit use of a person’s own money</a:t>
            </a:r>
          </a:p>
          <a:p>
            <a:pPr marL="342900" indent="-342900">
              <a:buAutoNum type="arabicPeriod"/>
            </a:pPr>
            <a:r>
              <a:rPr lang="en-US" sz="1500" dirty="0">
                <a:ea typeface="ＭＳ Ｐゴシック" pitchFamily="34" charset="-128"/>
              </a:rPr>
              <a:t>Loss of care choices. In the majority of communities, nursing home care is often the only choice for care.</a:t>
            </a:r>
          </a:p>
          <a:p>
            <a:endParaRPr lang="en-US" sz="1500" b="1" dirty="0">
              <a:ea typeface="ＭＳ Ｐゴシック" pitchFamily="34" charset="-128"/>
            </a:endParaRPr>
          </a:p>
          <a:p>
            <a:r>
              <a:rPr lang="en-US" sz="1500" dirty="0">
                <a:ea typeface="ＭＳ Ｐゴシック" pitchFamily="34" charset="-128"/>
              </a:rPr>
              <a:t>When you drill down the cost of such a plan, it could very well be less expensive to just purchase LTC coverage so control of assets can be maintained and choice of care is retained</a:t>
            </a:r>
            <a:r>
              <a:rPr lang="en-US" sz="1500" dirty="0">
                <a:solidFill>
                  <a:schemeClr val="tx1"/>
                </a:solidFill>
                <a:ea typeface="ＭＳ Ｐゴシック" pitchFamily="34" charset="-128"/>
              </a:rPr>
              <a:t>.</a:t>
            </a:r>
            <a:endParaRPr lang="en-US" sz="1500" dirty="0">
              <a:solidFill>
                <a:schemeClr val="accent5">
                  <a:lumMod val="25000"/>
                </a:schemeClr>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11</a:t>
            </a:fld>
            <a:endParaRPr lang="en-US"/>
          </a:p>
        </p:txBody>
      </p:sp>
    </p:spTree>
    <p:extLst>
      <p:ext uri="{BB962C8B-B14F-4D97-AF65-F5344CB8AC3E}">
        <p14:creationId xmlns:p14="http://schemas.microsoft.com/office/powerpoint/2010/main" val="4243111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715000" cy="4114800"/>
          </a:xfrm>
        </p:spPr>
        <p:txBody>
          <a:bodyPr>
            <a:normAutofit/>
          </a:bodyPr>
          <a:lstStyle/>
          <a:p>
            <a:r>
              <a:rPr lang="en-US" sz="1400" dirty="0"/>
              <a:t>Medicaid rescue is an entirely different story.  These people have qualifying low net worth and income sources who need a rescue plan when an individual needs LTC. These people are generally of modest means who did not or could not plan.</a:t>
            </a:r>
          </a:p>
          <a:p>
            <a:r>
              <a:rPr lang="en-US" sz="1400" dirty="0"/>
              <a:t>The elder care attorney can help set up a “cost sharing plan” with Medicaid that can help a patient in need get care. It will also keep a spouse financially afloat by preserving some assets and setting up a minimum monthly maintenance allowance, as well as protecting the home, car and other possessions for the spouse. And there will also be a small allowance for the patient.</a:t>
            </a:r>
          </a:p>
          <a:p>
            <a:r>
              <a:rPr lang="en-US" sz="1400" dirty="0"/>
              <a:t>Cost recovery rules vary greatly by state, but when applicable, they </a:t>
            </a:r>
            <a:r>
              <a:rPr lang="en-US" sz="1400" dirty="0" err="1"/>
              <a:t>generallt</a:t>
            </a:r>
            <a:r>
              <a:rPr lang="en-US" sz="1400" dirty="0"/>
              <a:t> take place after the death of the patient AND spouse.</a:t>
            </a:r>
          </a:p>
          <a:p>
            <a:r>
              <a:rPr lang="en-US" sz="1400" dirty="0"/>
              <a:t>Your role will likely be limited to following the lead of the elder care attorney by providing the client the financial products needed, such as a Medicaid compliant annuity.</a:t>
            </a:r>
          </a:p>
          <a:p>
            <a:r>
              <a:rPr lang="en-US" sz="1400" dirty="0"/>
              <a:t>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12</a:t>
            </a:fld>
            <a:endParaRPr lang="en-US"/>
          </a:p>
        </p:txBody>
      </p:sp>
    </p:spTree>
    <p:extLst>
      <p:ext uri="{BB962C8B-B14F-4D97-AF65-F5344CB8AC3E}">
        <p14:creationId xmlns:p14="http://schemas.microsoft.com/office/powerpoint/2010/main" val="224481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Win-Win solutions for Medicaid rescue clients revolve around care and survival. Care is needed</a:t>
            </a:r>
            <a:r>
              <a:rPr lang="en-US" sz="1400" baseline="0" dirty="0"/>
              <a:t> now for the patient. Care expenses will impoverish the individual </a:t>
            </a:r>
            <a:r>
              <a:rPr lang="en-US" sz="1400" baseline="0" dirty="0" err="1"/>
              <a:t>quickly.This</a:t>
            </a:r>
            <a:r>
              <a:rPr lang="en-US" sz="1400" baseline="0" dirty="0"/>
              <a:t> people are likely of modest means and if there is a spouse, he/she could quickly end up financially impoverished. Your role as an advisor is not to take this planning on yourself, but rather, recommend a good Elder Care Attorney to develop a Medicaid Rescue plan for these clients.  The attorney will recommend a product and how ownership should be set up, and you can assist by helping the client purchase the recommended products, which often are Medicaid compliant annuities. </a:t>
            </a:r>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13</a:t>
            </a:fld>
            <a:endParaRPr lang="en-US"/>
          </a:p>
        </p:txBody>
      </p:sp>
    </p:spTree>
    <p:extLst>
      <p:ext uri="{BB962C8B-B14F-4D97-AF65-F5344CB8AC3E}">
        <p14:creationId xmlns:p14="http://schemas.microsoft.com/office/powerpoint/2010/main" val="75576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648200"/>
          </a:xfrm>
        </p:spPr>
        <p:txBody>
          <a:bodyPr/>
          <a:lstStyle/>
          <a:p>
            <a:r>
              <a:rPr lang="en-US" sz="1400" kern="1200" dirty="0">
                <a:solidFill>
                  <a:schemeClr val="tx1"/>
                </a:solidFill>
                <a:effectLst/>
              </a:rPr>
              <a:t>These are the clients we most often associate with the purchase of LTC coverage. The goal for this group of clients is to protect income and assets from devastating depletion due to LTC expenses. It’s important when speaking with this group to open the conversation by avoiding the phrase “long-term care” since that term is so often associated with “nursing homes”. Instead, direct the discussion towards providing funds that can “keep you in your home as long as possible should you need help”. Since the highest percentage of claims begin with home health care (according </a:t>
            </a:r>
            <a:r>
              <a:rPr lang="en-US" sz="1400" dirty="0"/>
              <a:t>to  the American Association of Long Term Care Insurance – AALTCI Sourcebook 2015-2016), </a:t>
            </a:r>
            <a:r>
              <a:rPr lang="en-US" sz="1400" kern="1200" dirty="0">
                <a:solidFill>
                  <a:schemeClr val="tx1"/>
                </a:solidFill>
                <a:effectLst/>
              </a:rPr>
              <a:t>this approach is valid and may resonate better with clients.  </a:t>
            </a:r>
          </a:p>
          <a:p>
            <a:r>
              <a:rPr lang="en-US" sz="1400" kern="1200" dirty="0">
                <a:solidFill>
                  <a:schemeClr val="tx1"/>
                </a:solidFill>
                <a:effectLst/>
              </a:rPr>
              <a:t>Insuring the risk of LTC expenses provides this group with;</a:t>
            </a:r>
          </a:p>
          <a:p>
            <a:pPr lvl="0"/>
            <a:r>
              <a:rPr lang="en-US" sz="1400" kern="1200" dirty="0">
                <a:solidFill>
                  <a:schemeClr val="tx1"/>
                </a:solidFill>
                <a:effectLst/>
              </a:rPr>
              <a:t>1. More likelihood of being able to receive care at home by a paid provider</a:t>
            </a:r>
          </a:p>
          <a:p>
            <a:pPr lvl="0"/>
            <a:r>
              <a:rPr lang="en-US" sz="1400" kern="1200" dirty="0">
                <a:solidFill>
                  <a:schemeClr val="tx1"/>
                </a:solidFill>
                <a:effectLst/>
              </a:rPr>
              <a:t>2. A better chance at being able to sustain the lifestyle of a surviving spouse</a:t>
            </a:r>
          </a:p>
          <a:p>
            <a:pPr lvl="0"/>
            <a:r>
              <a:rPr lang="en-US" sz="1400" kern="1200" dirty="0">
                <a:solidFill>
                  <a:schemeClr val="tx1"/>
                </a:solidFill>
                <a:effectLst/>
              </a:rPr>
              <a:t>3. Protection that can help preserve assets for loved ones</a:t>
            </a:r>
          </a:p>
          <a:p>
            <a:pPr lvl="0"/>
            <a:r>
              <a:rPr lang="en-US" sz="1400" dirty="0"/>
              <a:t>4.</a:t>
            </a:r>
            <a:r>
              <a:rPr lang="en-US" sz="1400" kern="1200" dirty="0">
                <a:solidFill>
                  <a:schemeClr val="tx1"/>
                </a:solidFill>
                <a:effectLst/>
              </a:rPr>
              <a:t> and help avoid Medicaid and the loss of choices that comes with it.</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14</a:t>
            </a:fld>
            <a:endParaRPr lang="en-US"/>
          </a:p>
        </p:txBody>
      </p:sp>
    </p:spTree>
    <p:extLst>
      <p:ext uri="{BB962C8B-B14F-4D97-AF65-F5344CB8AC3E}">
        <p14:creationId xmlns:p14="http://schemas.microsoft.com/office/powerpoint/2010/main" val="1495318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6019800" cy="4495800"/>
          </a:xfrm>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Arial" charset="0"/>
                <a:ea typeface="ＭＳ Ｐゴシック" charset="-128"/>
                <a:cs typeface="ＭＳ Ｐゴシック" charset="-128"/>
              </a:rPr>
              <a:t>Insurance</a:t>
            </a:r>
            <a:r>
              <a:rPr lang="en-US" sz="1400" kern="1200" baseline="0" dirty="0">
                <a:solidFill>
                  <a:schemeClr val="tx1"/>
                </a:solidFill>
                <a:effectLst/>
                <a:latin typeface="Arial" charset="0"/>
                <a:ea typeface="ＭＳ Ｐゴシック" charset="-128"/>
                <a:cs typeface="ＭＳ Ｐゴシック" charset="-128"/>
              </a:rPr>
              <a:t> solutions will be dictated by budget or assets available to reposition to fund the policy. With this group, the WIN-WIN solutions revolve around no loss of premium dollars and retaining care</a:t>
            </a:r>
            <a:r>
              <a:rPr lang="en-US" sz="1400" kern="1200" dirty="0">
                <a:solidFill>
                  <a:schemeClr val="tx1"/>
                </a:solidFill>
                <a:effectLst/>
                <a:latin typeface="Arial" charset="0"/>
                <a:ea typeface="ＭＳ Ｐゴシック" charset="-128"/>
                <a:cs typeface="ＭＳ Ｐゴシック" charset="-128"/>
              </a:rPr>
              <a:t> choices</a:t>
            </a:r>
            <a:r>
              <a:rPr lang="en-US" sz="1400" kern="1200" baseline="0" dirty="0">
                <a:solidFill>
                  <a:schemeClr val="tx1"/>
                </a:solidFill>
                <a:effectLst/>
                <a:latin typeface="Arial" charset="0"/>
                <a:ea typeface="ＭＳ Ｐゴシック" charset="-128"/>
                <a:cs typeface="ＭＳ Ｐゴシック" charset="-128"/>
              </a:rPr>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Solutions will be dictated by the client’s budget or assets available to reposition. Other financial needs may also guide the client to a specific solution such as having a specific need for life insurance now that could be used later for LTC coverage. Other people may prefer LTC specific coverage without a loss of premium dollars if not used.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baseline="0" dirty="0">
                <a:solidFill>
                  <a:schemeClr val="tx1"/>
                </a:solidFill>
                <a:effectLst/>
                <a:latin typeface="Arial" charset="0"/>
                <a:ea typeface="ＭＳ Ｐゴシック" charset="-128"/>
                <a:cs typeface="ＭＳ Ｐゴシック" charset="-128"/>
              </a:rPr>
              <a:t>This group may</a:t>
            </a:r>
            <a:r>
              <a:rPr lang="en-US" sz="1400" kern="1200" dirty="0">
                <a:solidFill>
                  <a:schemeClr val="tx1"/>
                </a:solidFill>
                <a:effectLst/>
                <a:latin typeface="Arial" charset="0"/>
                <a:ea typeface="ＭＳ Ｐゴシック" charset="-128"/>
                <a:cs typeface="ＭＳ Ｐゴシック" charset="-128"/>
              </a:rPr>
              <a:t> be the most interested of the groups buyin</a:t>
            </a:r>
            <a:r>
              <a:rPr lang="en-US" sz="1400" dirty="0"/>
              <a:t>g LTC coverage to be able to pay a family member to provide care.</a:t>
            </a:r>
            <a:endParaRPr lang="en-US" sz="14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15</a:t>
            </a:fld>
            <a:endParaRPr lang="en-US"/>
          </a:p>
        </p:txBody>
      </p:sp>
    </p:spTree>
    <p:extLst>
      <p:ext uri="{BB962C8B-B14F-4D97-AF65-F5344CB8AC3E}">
        <p14:creationId xmlns:p14="http://schemas.microsoft.com/office/powerpoint/2010/main" val="4000462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343400"/>
            <a:ext cx="5943600" cy="4114800"/>
          </a:xfrm>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Arial" charset="0"/>
                <a:ea typeface="ＭＳ Ｐゴシック" charset="-128"/>
                <a:cs typeface="ＭＳ Ｐゴシック" charset="-128"/>
              </a:rPr>
              <a:t>Life insurance with a LTC rider can provide coverage using guaranteed premium products, and will pay a benefit whether the insured uses LTC benefits or not since LTC benefits are simply an acceleration of the death benefit. Any amount not used for LTC is paid to the beneficiary as a death benefit. This solution is a good fit for people who need life insurance now, but like the idea of owning a policy that can provide LTC benefits if needed. Whether for younger clients needing family protection, or older clients looking to protect/enhance wealth from LTC expenses, this solution can help. It is also a good solution for people who</a:t>
            </a:r>
            <a:r>
              <a:rPr lang="en-US" sz="1400" kern="1200" baseline="0" dirty="0">
                <a:solidFill>
                  <a:schemeClr val="tx1"/>
                </a:solidFill>
                <a:effectLst/>
                <a:latin typeface="Arial" charset="0"/>
                <a:ea typeface="ＭＳ Ｐゴシック" charset="-128"/>
                <a:cs typeface="ＭＳ Ｐゴシック" charset="-128"/>
              </a:rPr>
              <a:t> fear they won’t use the policy since there is life insurance leverage with an appealing rate of return on the death benefit if little or never used.</a:t>
            </a:r>
            <a:endParaRPr lang="en-US" sz="14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latin typeface="Arial" charset="0"/>
                <a:ea typeface="ＭＳ Ｐゴシック" charset="-128"/>
                <a:cs typeface="ＭＳ Ｐゴシック" charset="-128"/>
              </a:rPr>
              <a:t>Clients who have assets to reposition, or have the ability to make larger premium payments and pay up a policy in short period of time may want to consider a linked benefit LTC policy. Premiums are guaranteed, and these policies have features and benefit choices more consistent with traditional LTC policies, but without the “use it or lose it” risk. This policy is not for people with a life insurance need, but purely with LTC concerns. The death benefit will always be equal to or more than premiums paid.</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16</a:t>
            </a:fld>
            <a:endParaRPr lang="en-US"/>
          </a:p>
        </p:txBody>
      </p:sp>
    </p:spTree>
    <p:extLst>
      <p:ext uri="{BB962C8B-B14F-4D97-AF65-F5344CB8AC3E}">
        <p14:creationId xmlns:p14="http://schemas.microsoft.com/office/powerpoint/2010/main" val="1968752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19800" cy="4572000"/>
          </a:xfrm>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rPr>
              <a:t>Clients</a:t>
            </a:r>
            <a:r>
              <a:rPr lang="en-US" sz="1400" kern="1200" baseline="0" dirty="0">
                <a:solidFill>
                  <a:schemeClr val="tx1"/>
                </a:solidFill>
                <a:effectLst/>
              </a:rPr>
              <a:t> who are no longer life insurable but are still LTC insurable may find a solution with an annuity with a LTC rider. The LTC benefit base is usually a multiple of the cash value at claim time – typically double or triple the cash value. The cash value is paid first, but once that is depleted, the extension of benefits takes over and pays LTC benefits until the benefit base is exhausted or at the insured’s death. This solution may also be a more tax efficient choice </a:t>
            </a:r>
            <a:r>
              <a:rPr lang="en-US" sz="1400" dirty="0"/>
              <a:t>if</a:t>
            </a:r>
            <a:r>
              <a:rPr lang="en-US" sz="1400" kern="1200" baseline="0" dirty="0">
                <a:solidFill>
                  <a:schemeClr val="tx1"/>
                </a:solidFill>
                <a:effectLst/>
              </a:rPr>
              <a:t> the asset to reposition is an old annuity with a very large gain.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kern="1200" dirty="0">
                <a:solidFill>
                  <a:schemeClr val="tx1"/>
                </a:solidFill>
                <a:effectLst/>
              </a:rPr>
              <a:t>Clients with little assets available to reposition may find annual premiums for a traditional LTC insurance (LTCi) policy a good path to pursue. While LTCi policies are initially less expensive than other solutions, they do not have guaranteed premiums and have a “use it or lose it” stigma with some clients. However, a</a:t>
            </a:r>
            <a:r>
              <a:rPr lang="en-US" sz="1400" kern="1200" baseline="0" dirty="0">
                <a:solidFill>
                  <a:schemeClr val="tx1"/>
                </a:solidFill>
                <a:effectLst/>
              </a:rPr>
              <a:t> return of premium (ROP) feature can be added at a significant cost that will return any premium not used as LTC benefits to a named beneficiary. This ROP feature is not for the policy owner if a change of heart takes place – it is intended only as a way to return unused premium to a beneficiary thus dealing with the “use it or lose it” objection.</a:t>
            </a:r>
            <a:endParaRPr lang="en-US" sz="1400" kern="1200" dirty="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17</a:t>
            </a:fld>
            <a:endParaRPr lang="en-US"/>
          </a:p>
        </p:txBody>
      </p:sp>
    </p:spTree>
    <p:extLst>
      <p:ext uri="{BB962C8B-B14F-4D97-AF65-F5344CB8AC3E}">
        <p14:creationId xmlns:p14="http://schemas.microsoft.com/office/powerpoint/2010/main" val="2049083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172200" cy="4419600"/>
          </a:xfrm>
        </p:spPr>
        <p:txBody>
          <a:bodyPr>
            <a:normAutofit/>
          </a:bodyPr>
          <a:lstStyle/>
          <a:p>
            <a:pPr>
              <a:defRPr/>
            </a:pPr>
            <a:r>
              <a:rPr lang="en-US" sz="1400" dirty="0"/>
              <a:t>This case study is on a 60 year old female. She has an annuity currently worth $100,000 with a cost basis of $68,000. Her total tax bracket is 30%.  Between her other investments and retirement income she’ll receive, she has plenty to maintain her expenses in retirement, but she doesn’t have any LTC coverage in place. She likes the idea of using her annuity to fund life insurance with a LTC rider. Should she need LTC, the death benefit will be accelerated to provides a LTC benefit tax free. Should she never need LTC, the death benefit will be left to loved ones. Should she pass away  during the policy funding process, not only will the beneficiaries receive the death benefit, but they will also receive any remaining annuity payments.</a:t>
            </a:r>
          </a:p>
          <a:p>
            <a:pPr>
              <a:defRPr/>
            </a:pPr>
            <a:r>
              <a:rPr lang="en-US" sz="1400" dirty="0"/>
              <a:t>She will take income over a 10 year term certain period, generating $10,952 annually. After taxes, the remaining $9,707 will be used to fund a 10 pay  no-lapse guarantee universal life insurance policy with a death benefit of $247,298. If LTC is needed, a monthly tax free LTC benefit of $4,946 will be available totaling $59,352 per year. The benefit will last at least 4 years and 2 months. Should all the death benefit be exhausted for LTC, a residual death benefit of $24,729 will be  paid to the beneficiary (not available in all states, see company and state contract). </a:t>
            </a:r>
          </a:p>
          <a:p>
            <a:pPr>
              <a:defRPr/>
            </a:pPr>
            <a:r>
              <a:rPr lang="en-US" sz="1400" dirty="0"/>
              <a:t>This idea can work with any Nationwide LTC solution.</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18</a:t>
            </a:fld>
            <a:endParaRPr lang="en-US"/>
          </a:p>
        </p:txBody>
      </p:sp>
    </p:spTree>
    <p:extLst>
      <p:ext uri="{BB962C8B-B14F-4D97-AF65-F5344CB8AC3E}">
        <p14:creationId xmlns:p14="http://schemas.microsoft.com/office/powerpoint/2010/main" val="297652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172200" cy="4495800"/>
          </a:xfrm>
        </p:spPr>
        <p:txBody>
          <a:bodyPr/>
          <a:lstStyle/>
          <a:p>
            <a:pPr algn="just"/>
            <a:r>
              <a:rPr lang="en-US" sz="1320" dirty="0">
                <a:latin typeface="Arial Narrow" pitchFamily="34" charset="0"/>
                <a:cs typeface="Arial" pitchFamily="34" charset="0"/>
              </a:rPr>
              <a:t>For our next hypothetical case study, we have a healthy 60-year-old female who has ample benefits and income to fund her retirement, and assumes that if she ever needs long-term care, it won’t be for a very long time. She has $100,000 in a CD she doesn’t need for retirement income.</a:t>
            </a:r>
          </a:p>
          <a:p>
            <a:pPr algn="just"/>
            <a:r>
              <a:rPr lang="en-US" sz="1320" dirty="0">
                <a:latin typeface="Arial Narrow" pitchFamily="34" charset="0"/>
                <a:cs typeface="Arial" pitchFamily="34" charset="0"/>
              </a:rPr>
              <a:t>She assumes she can self-insure for long-term care by leaving the asset in a CD earning a total average return of 3 % a year. If you were to assume she did not need LTC for another 28 years, when she is 88-years old she would have $228,793, assuming ordinary income tax on interest was paid out of pocket. However, if the funds were in stocks or mutual funds, and no tax management occurred, capital gains taxes would have to be paid along the way. If annuities were used instead, the annuities would grow tax-deferred; however, taxes on the gain over the cost basis of the annuity would be owed when withdrawn, annuitized or inherited.</a:t>
            </a:r>
          </a:p>
          <a:p>
            <a:pPr algn="just"/>
            <a:r>
              <a:rPr lang="en-US" sz="1320" dirty="0">
                <a:latin typeface="Arial Narrow" pitchFamily="34" charset="0"/>
                <a:cs typeface="Arial" pitchFamily="34" charset="0"/>
              </a:rPr>
              <a:t>However, if she uses a linked benefit LTC policy to fund her potential LTC costs, the amount for LTC would be $427,977 from day one, and even at age 88, or 28 years from now, she would have more  than double for LTC expenses than the CD would have earned. In fact, it would take 52 years, when she was 112 years old,  for the CD to equal the amount of the CareMatters policy for purposes of LTC funding (assuming tax on interest was paid out of pocket, longer if not).</a:t>
            </a:r>
          </a:p>
          <a:p>
            <a:pPr algn="just"/>
            <a:r>
              <a:rPr lang="en-US" sz="1320" dirty="0">
                <a:latin typeface="Arial Narrow" pitchFamily="34" charset="0"/>
                <a:cs typeface="Arial" pitchFamily="34" charset="0"/>
              </a:rPr>
              <a:t>The idea is that by insuring the risk of needing LTC care, this policy would protect her other assets from potential depletion by LTC expenses, especially if care was needed in the near future when the CD was not worth much more than $100,000. </a:t>
            </a:r>
          </a:p>
          <a:p>
            <a:pPr algn="just"/>
            <a:r>
              <a:rPr lang="en-US" sz="1320" dirty="0">
                <a:latin typeface="Arial Narrow" pitchFamily="34" charset="0"/>
                <a:cs typeface="Arial" pitchFamily="34" charset="0"/>
              </a:rPr>
              <a:t>Keep in mind this approach can also be used to fund a life insurance policy with the LTC rider.</a:t>
            </a:r>
          </a:p>
          <a:p>
            <a:pPr algn="just"/>
            <a:endParaRPr lang="en-US" sz="1320" dirty="0">
              <a:latin typeface="Arial Narrow" panose="020B0606020202030204" pitchFamily="34" charset="0"/>
            </a:endParaRPr>
          </a:p>
          <a:p>
            <a:pPr algn="just"/>
            <a:endParaRPr lang="en-US" sz="1320" dirty="0">
              <a:latin typeface="Arial Narrow" panose="020B0606020202030204" pitchFamily="34" charset="0"/>
            </a:endParaRPr>
          </a:p>
          <a:p>
            <a:pPr algn="just"/>
            <a:endParaRPr lang="en-US" sz="1320" dirty="0">
              <a:latin typeface="Arial Narrow" panose="020B0606020202030204" pitchFamily="34" charset="0"/>
            </a:endParaRPr>
          </a:p>
          <a:p>
            <a:endParaRPr lang="en-US" sz="1320" dirty="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19</a:t>
            </a:fld>
            <a:endParaRPr lang="en-US"/>
          </a:p>
        </p:txBody>
      </p:sp>
    </p:spTree>
    <p:extLst>
      <p:ext uri="{BB962C8B-B14F-4D97-AF65-F5344CB8AC3E}">
        <p14:creationId xmlns:p14="http://schemas.microsoft.com/office/powerpoint/2010/main" val="34379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Leave</a:t>
            </a:r>
            <a:r>
              <a:rPr lang="en-US" baseline="0" dirty="0"/>
              <a:t> up for audience to read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a:t>
            </a:fld>
            <a:endParaRPr lang="en-US"/>
          </a:p>
        </p:txBody>
      </p:sp>
    </p:spTree>
    <p:extLst>
      <p:ext uri="{BB962C8B-B14F-4D97-AF65-F5344CB8AC3E}">
        <p14:creationId xmlns:p14="http://schemas.microsoft.com/office/powerpoint/2010/main" val="1721576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lstStyle/>
          <a:p>
            <a:r>
              <a:rPr lang="en-US" sz="1600" dirty="0"/>
              <a:t>This group of clients tend to be the toughest group to discuss LTC with and generally fall into an asset bracket of $1.5 million to $4 million net worth for singles and $3 million to $8 million for couples. </a:t>
            </a:r>
          </a:p>
          <a:p>
            <a:r>
              <a:rPr lang="en-US" sz="1600" dirty="0"/>
              <a:t>This client group can generally can afford better health care, and are likely to deny a need for LTC due to their good health. But studies show that the longer you live the more likely you will need LTC. </a:t>
            </a:r>
          </a:p>
          <a:p>
            <a:r>
              <a:rPr lang="en-US" sz="1600" dirty="0"/>
              <a:t>Many of these clients not only hope they will never need care, but believe if they do, they can afford to pay for care out of their own pocket. Thus, a “traditional” LTC discussion will not go far with this group of people.</a:t>
            </a:r>
          </a:p>
          <a:p>
            <a:r>
              <a:rPr lang="en-US" sz="1600" dirty="0"/>
              <a:t>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20</a:t>
            </a:fld>
            <a:endParaRPr lang="en-US"/>
          </a:p>
        </p:txBody>
      </p:sp>
    </p:spTree>
    <p:extLst>
      <p:ext uri="{BB962C8B-B14F-4D97-AF65-F5344CB8AC3E}">
        <p14:creationId xmlns:p14="http://schemas.microsoft.com/office/powerpoint/2010/main" val="1000577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572000"/>
          </a:xfrm>
        </p:spPr>
        <p:txBody>
          <a:bodyPr>
            <a:normAutofit/>
          </a:bodyPr>
          <a:lstStyle/>
          <a:p>
            <a:r>
              <a:rPr lang="en-US" sz="1600" dirty="0"/>
              <a:t>These clients have likely lived through the Dot Com crash of 2000, the 2008 crash blamed on the real estate and banking industry debacle, and perhaps even the market crash referred to as “</a:t>
            </a:r>
            <a:r>
              <a:rPr lang="en-US" sz="1600"/>
              <a:t>Black Monday” </a:t>
            </a:r>
            <a:r>
              <a:rPr lang="en-US" sz="1600" dirty="0"/>
              <a:t>on Oct. 19, 1987.</a:t>
            </a:r>
          </a:p>
          <a:p>
            <a:r>
              <a:rPr lang="en-US" sz="1600" dirty="0"/>
              <a:t>This tier group of clients may better respond to a discussion about </a:t>
            </a:r>
            <a:r>
              <a:rPr lang="en-US" sz="1600" i="1" dirty="0"/>
              <a:t>“insuring the portfolio against an unexpected LTC event at a time when the market and account values are down”.</a:t>
            </a:r>
            <a:r>
              <a:rPr lang="en-US" sz="1600" dirty="0"/>
              <a:t> </a:t>
            </a:r>
          </a:p>
          <a:p>
            <a:r>
              <a:rPr lang="en-US" sz="1600" dirty="0"/>
              <a:t>And while one cannot predict how and when an account will recover from such events, one thing is most likely true </a:t>
            </a:r>
            <a:r>
              <a:rPr lang="en-US" sz="1600" i="1" dirty="0"/>
              <a:t>–  it’s hard to build an account value back up when you are withdrawing substantial amounts of money from the account</a:t>
            </a:r>
            <a:r>
              <a:rPr lang="en-US" sz="1600" dirty="0"/>
              <a:t>. Thus, while these people can likely afford to self-insure their potential LTC expenses, there is no guarantee such an event will come at a time that is convenient to the market performance of the portfolio.</a:t>
            </a:r>
          </a:p>
          <a:p>
            <a:pPr>
              <a:spcAft>
                <a:spcPts val="600"/>
              </a:spcAft>
            </a:pPr>
            <a:r>
              <a:rPr lang="en-US" sz="1600" dirty="0">
                <a:solidFill>
                  <a:schemeClr val="tx1"/>
                </a:solidFill>
                <a:ea typeface="ＭＳ Ｐゴシック" pitchFamily="34" charset="-128"/>
              </a:rPr>
              <a:t>And remind the client that is it your job to discuss ways help protect and grow their assets, not to sit and watch thei</a:t>
            </a:r>
            <a:r>
              <a:rPr lang="en-US" sz="1600" dirty="0">
                <a:ea typeface="ＭＳ Ｐゴシック" pitchFamily="34" charset="-128"/>
              </a:rPr>
              <a:t>r assets</a:t>
            </a:r>
            <a:r>
              <a:rPr lang="en-US" sz="1600" dirty="0">
                <a:solidFill>
                  <a:schemeClr val="tx1"/>
                </a:solidFill>
                <a:ea typeface="ＭＳ Ｐゴシック" pitchFamily="34" charset="-128"/>
              </a:rPr>
              <a:t> decline. </a:t>
            </a:r>
          </a:p>
          <a:p>
            <a:pPr>
              <a:spcAft>
                <a:spcPts val="600"/>
              </a:spcAft>
              <a:buFont typeface="Arial" panose="020B0604020202020204" pitchFamily="34" charset="0"/>
              <a:buChar char="•"/>
            </a:pPr>
            <a:endParaRPr lang="en-US" sz="1600" dirty="0">
              <a:solidFill>
                <a:schemeClr val="tx1"/>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21</a:t>
            </a:fld>
            <a:endParaRPr lang="en-US"/>
          </a:p>
        </p:txBody>
      </p:sp>
    </p:spTree>
    <p:extLst>
      <p:ext uri="{BB962C8B-B14F-4D97-AF65-F5344CB8AC3E}">
        <p14:creationId xmlns:p14="http://schemas.microsoft.com/office/powerpoint/2010/main" val="35781185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570413"/>
            <a:ext cx="5943600" cy="4114800"/>
          </a:xfrm>
        </p:spPr>
        <p:txBody>
          <a:bodyPr/>
          <a:lstStyle/>
          <a:p>
            <a:r>
              <a:rPr lang="en-US" sz="1600" dirty="0">
                <a:solidFill>
                  <a:schemeClr val="tx1"/>
                </a:solidFill>
                <a:latin typeface="Arial" panose="020B0604020202020204" pitchFamily="34" charset="0"/>
                <a:ea typeface="ＭＳ Ｐゴシック" pitchFamily="34" charset="-128"/>
                <a:cs typeface="Arial" panose="020B0604020202020204" pitchFamily="34" charset="0"/>
              </a:rPr>
              <a:t>For these affluent clients, win-win solutions</a:t>
            </a:r>
            <a:r>
              <a:rPr lang="en-US" sz="1600" baseline="0" dirty="0">
                <a:solidFill>
                  <a:schemeClr val="tx1"/>
                </a:solidFill>
                <a:latin typeface="Arial" panose="020B0604020202020204" pitchFamily="34" charset="0"/>
                <a:ea typeface="ＭＳ Ｐゴシック" pitchFamily="34" charset="-128"/>
                <a:cs typeface="Arial" panose="020B0604020202020204" pitchFamily="34" charset="0"/>
              </a:rPr>
              <a:t> revolve around portfolio success</a:t>
            </a:r>
            <a:endParaRPr lang="en-US" sz="1600" dirty="0">
              <a:solidFill>
                <a:schemeClr val="tx1"/>
              </a:solidFill>
              <a:latin typeface="Arial" panose="020B0604020202020204" pitchFamily="34" charset="0"/>
              <a:ea typeface="ＭＳ Ｐゴシック" pitchFamily="34" charset="-128"/>
              <a:cs typeface="Arial" panose="020B0604020202020204" pitchFamily="34" charset="0"/>
            </a:endParaRPr>
          </a:p>
          <a:p>
            <a:r>
              <a:rPr lang="en-US" sz="1600" dirty="0">
                <a:solidFill>
                  <a:schemeClr val="tx1"/>
                </a:solidFill>
                <a:latin typeface="Arial" panose="020B0604020202020204" pitchFamily="34" charset="0"/>
                <a:ea typeface="ＭＳ Ｐゴシック" pitchFamily="34" charset="-128"/>
                <a:cs typeface="Arial" panose="020B0604020202020204" pitchFamily="34" charset="0"/>
              </a:rPr>
              <a:t>Think “SELF-ASSURE” instead of “self-insure”. </a:t>
            </a:r>
            <a:endParaRPr lang="en-US" sz="1600" kern="0" dirty="0">
              <a:solidFill>
                <a:schemeClr val="tx1"/>
              </a:solidFill>
              <a:latin typeface="Arial" panose="020B0604020202020204" pitchFamily="34" charset="0"/>
              <a:ea typeface="ＭＳ Ｐゴシック" pitchFamily="34" charset="-128"/>
              <a:cs typeface="Arial" panose="020B0604020202020204" pitchFamily="34" charset="0"/>
            </a:endParaRPr>
          </a:p>
          <a:p>
            <a:r>
              <a:rPr lang="en-US" sz="1600" dirty="0">
                <a:latin typeface="Arial" panose="020B0604020202020204" pitchFamily="34" charset="0"/>
                <a:cs typeface="Arial" panose="020B0604020202020204" pitchFamily="34" charset="0"/>
              </a:rPr>
              <a:t>It all comes down to how to “self-insure” in the most efficient manner. Agree with your client that they can afford to self-insure, but then add that there is more than one way to self-insure and you would like to show them a more cost efficient way to do it.  </a:t>
            </a:r>
          </a:p>
          <a:p>
            <a:r>
              <a:rPr lang="en-US" sz="1600" kern="0" dirty="0">
                <a:latin typeface="Arial" panose="020B0604020202020204" pitchFamily="34" charset="0"/>
                <a:ea typeface="ＭＳ Ｐゴシック" pitchFamily="34" charset="-128"/>
                <a:cs typeface="Arial" panose="020B0604020202020204" pitchFamily="34" charset="0"/>
              </a:rPr>
              <a:t>Solutions will be dictated by </a:t>
            </a:r>
            <a:r>
              <a:rPr lang="en-US" sz="1600" kern="0" dirty="0">
                <a:solidFill>
                  <a:schemeClr val="accent5">
                    <a:lumMod val="10000"/>
                  </a:schemeClr>
                </a:solidFill>
                <a:latin typeface="Arial" panose="020B0604020202020204" pitchFamily="34" charset="0"/>
                <a:ea typeface="ＭＳ Ｐゴシック" pitchFamily="34" charset="-128"/>
                <a:cs typeface="Arial" panose="020B0604020202020204" pitchFamily="34" charset="0"/>
              </a:rPr>
              <a:t>assets or income available and other financial needs the client may have. The client may need </a:t>
            </a:r>
            <a:r>
              <a:rPr lang="en-US" sz="1600" kern="0" dirty="0">
                <a:latin typeface="Arial" panose="020B0604020202020204" pitchFamily="34" charset="0"/>
                <a:ea typeface="ＭＳ Ｐゴシック" pitchFamily="34" charset="-128"/>
                <a:cs typeface="Arial" panose="020B0604020202020204" pitchFamily="34" charset="0"/>
              </a:rPr>
              <a:t>more life insurance coverage needed now with a need for LTC funding later. Or the client may be in a position where  LTC specific coverage may be more appropriate.</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22</a:t>
            </a:fld>
            <a:endParaRPr lang="en-US"/>
          </a:p>
        </p:txBody>
      </p:sp>
    </p:spTree>
    <p:extLst>
      <p:ext uri="{BB962C8B-B14F-4D97-AF65-F5344CB8AC3E}">
        <p14:creationId xmlns:p14="http://schemas.microsoft.com/office/powerpoint/2010/main" val="1925278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248400" cy="4495800"/>
          </a:xfrm>
        </p:spPr>
        <p:txBody>
          <a:bodyPr>
            <a:normAutofit fontScale="92500" lnSpcReduction="10000"/>
          </a:bodyPr>
          <a:lstStyle/>
          <a:p>
            <a:pPr>
              <a:defRPr/>
            </a:pPr>
            <a:r>
              <a:rPr lang="en-US" sz="1600" dirty="0">
                <a:latin typeface="Arial" pitchFamily="34" charset="0"/>
                <a:cs typeface="Arial" pitchFamily="34" charset="0"/>
              </a:rPr>
              <a:t>Let’s take a look at our policy example again and how it would play out in a self-insure scenario with a linked benefit LTC policy.</a:t>
            </a:r>
          </a:p>
          <a:p>
            <a:pPr>
              <a:defRPr/>
            </a:pPr>
            <a:r>
              <a:rPr lang="en-US" sz="1600" dirty="0">
                <a:latin typeface="Arial" pitchFamily="34" charset="0"/>
                <a:cs typeface="Arial" pitchFamily="34" charset="0"/>
              </a:rPr>
              <a:t> A person intending to self-insure might consider placing the $</a:t>
            </a:r>
            <a:r>
              <a:rPr lang="en-US" sz="1600" dirty="0" err="1">
                <a:latin typeface="Arial" pitchFamily="34" charset="0"/>
                <a:cs typeface="Arial" pitchFamily="34" charset="0"/>
              </a:rPr>
              <a:t>100K</a:t>
            </a:r>
            <a:r>
              <a:rPr lang="en-US" sz="1600" dirty="0">
                <a:latin typeface="Arial" pitchFamily="34" charset="0"/>
                <a:cs typeface="Arial" pitchFamily="34" charset="0"/>
              </a:rPr>
              <a:t> in a secure Money Market Account or other liquid investment. Upon needing LTC, they  would spend that $</a:t>
            </a:r>
            <a:r>
              <a:rPr lang="en-US" sz="1600" dirty="0" err="1">
                <a:latin typeface="Arial" pitchFamily="34" charset="0"/>
                <a:cs typeface="Arial" pitchFamily="34" charset="0"/>
              </a:rPr>
              <a:t>100K</a:t>
            </a:r>
            <a:r>
              <a:rPr lang="en-US" sz="1600" dirty="0">
                <a:latin typeface="Arial" pitchFamily="34" charset="0"/>
                <a:cs typeface="Arial" pitchFamily="34" charset="0"/>
              </a:rPr>
              <a:t> (plus interest) on LTC expenses and have total flexibility to pay for any care they want or other needs they may have.  If still alive and needing care when that $</a:t>
            </a:r>
            <a:r>
              <a:rPr lang="en-US" sz="1600" dirty="0" err="1">
                <a:latin typeface="Arial" pitchFamily="34" charset="0"/>
                <a:cs typeface="Arial" pitchFamily="34" charset="0"/>
              </a:rPr>
              <a:t>100K</a:t>
            </a:r>
            <a:r>
              <a:rPr lang="en-US" sz="1600" dirty="0">
                <a:latin typeface="Arial" pitchFamily="34" charset="0"/>
                <a:cs typeface="Arial" pitchFamily="34" charset="0"/>
              </a:rPr>
              <a:t> (plus interest) of savings is gone, they would have to tap other personal resources to continue paying LTC bills.</a:t>
            </a:r>
          </a:p>
          <a:p>
            <a:pPr>
              <a:defRPr/>
            </a:pPr>
            <a:r>
              <a:rPr lang="en-US" sz="1600" dirty="0">
                <a:latin typeface="Arial" pitchFamily="34" charset="0"/>
                <a:cs typeface="Arial" pitchFamily="34" charset="0"/>
              </a:rPr>
              <a:t>However, a cash indemnity policy with no restriction on how LTC benefits will be different. This same person places $</a:t>
            </a:r>
            <a:r>
              <a:rPr lang="en-US" sz="1600" dirty="0" err="1">
                <a:latin typeface="Arial" pitchFamily="34" charset="0"/>
                <a:cs typeface="Arial" pitchFamily="34" charset="0"/>
              </a:rPr>
              <a:t>100K</a:t>
            </a:r>
            <a:r>
              <a:rPr lang="en-US" sz="1600" dirty="0">
                <a:latin typeface="Arial" pitchFamily="34" charset="0"/>
                <a:cs typeface="Arial" pitchFamily="34" charset="0"/>
              </a:rPr>
              <a:t> into the policy. In theory, upon needing care, the first $</a:t>
            </a:r>
            <a:r>
              <a:rPr lang="en-US" sz="1600" dirty="0" err="1">
                <a:latin typeface="Arial" pitchFamily="34" charset="0"/>
                <a:cs typeface="Arial" pitchFamily="34" charset="0"/>
              </a:rPr>
              <a:t>100K</a:t>
            </a:r>
            <a:r>
              <a:rPr lang="en-US" sz="1600" dirty="0">
                <a:latin typeface="Arial" pitchFamily="34" charset="0"/>
                <a:cs typeface="Arial" pitchFamily="34" charset="0"/>
              </a:rPr>
              <a:t> of benefits would essentially be coming from their own premium dollar money. But once that $</a:t>
            </a:r>
            <a:r>
              <a:rPr lang="en-US" sz="1600" dirty="0" err="1">
                <a:latin typeface="Arial" pitchFamily="34" charset="0"/>
                <a:cs typeface="Arial" pitchFamily="34" charset="0"/>
              </a:rPr>
              <a:t>100K</a:t>
            </a:r>
            <a:r>
              <a:rPr lang="en-US" sz="1600" dirty="0">
                <a:latin typeface="Arial" pitchFamily="34" charset="0"/>
                <a:cs typeface="Arial" pitchFamily="34" charset="0"/>
              </a:rPr>
              <a:t> is used up, the policy offers up to $441,257 in additional benefits available to pay for LTC expenses. And since the policy pays benefits by cash indemnity, they essentially maintain the flexibility of care choices. In addition, there is a guaranteed $36,083 of death benefit for heirs. By self-assuring as stop loss for up to $441,257 is created, where the self- insure plan would have no such insurance protection.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23</a:t>
            </a:fld>
            <a:endParaRPr lang="en-US"/>
          </a:p>
        </p:txBody>
      </p:sp>
    </p:spTree>
    <p:extLst>
      <p:ext uri="{BB962C8B-B14F-4D97-AF65-F5344CB8AC3E}">
        <p14:creationId xmlns:p14="http://schemas.microsoft.com/office/powerpoint/2010/main" val="3006041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334644"/>
            <a:ext cx="6172200" cy="4428355"/>
          </a:xfrm>
        </p:spPr>
        <p:txBody>
          <a:bodyPr>
            <a:normAutofit fontScale="92500" lnSpcReduction="20000"/>
          </a:bodyPr>
          <a:lstStyle/>
          <a:p>
            <a:r>
              <a:rPr lang="en-US" sz="1600" dirty="0"/>
              <a:t>Many affluent people who qualify for Social Security benefits may not need the funds for living expenses in retirement. After analyzing an individual's situation, it may pay to use Social Security benefits to pay for LTC coverage using life insurance with a LTC Rider. Using the client’s tax bracket as guidance, you can see here an example of the rate of return that can be achieved with a guaranteed life insurance policy whether the client ever needs LTC benefits or not.</a:t>
            </a:r>
          </a:p>
          <a:p>
            <a:r>
              <a:rPr lang="en-US" sz="1600" dirty="0">
                <a:ea typeface="ＭＳ Ｐゴシック" pitchFamily="34" charset="-128"/>
              </a:rPr>
              <a:t>Our hypothetical male is age 66, preferred NT, and receives maximum Social Security benefits. </a:t>
            </a:r>
            <a:r>
              <a:rPr lang="en-US" sz="1600" dirty="0">
                <a:solidFill>
                  <a:schemeClr val="accent5">
                    <a:lumMod val="10000"/>
                  </a:schemeClr>
                </a:solidFill>
                <a:ea typeface="ＭＳ Ｐゴシック" pitchFamily="34" charset="-128"/>
              </a:rPr>
              <a:t>He will purchase a no-lapse guaranteed universal life insurance policy using $20,000 a year for 15 years to fund his LTC coverage with the addition of a LTC rider. The death benefit is </a:t>
            </a:r>
            <a:r>
              <a:rPr lang="en-US" sz="1600" b="1" dirty="0">
                <a:solidFill>
                  <a:schemeClr val="accent5">
                    <a:lumMod val="10000"/>
                  </a:schemeClr>
                </a:solidFill>
                <a:ea typeface="ＭＳ Ｐゴシック" pitchFamily="34" charset="-128"/>
              </a:rPr>
              <a:t>$547,860 </a:t>
            </a:r>
            <a:r>
              <a:rPr lang="en-US" sz="1600" dirty="0">
                <a:solidFill>
                  <a:schemeClr val="accent5">
                    <a:lumMod val="10000"/>
                  </a:schemeClr>
                </a:solidFill>
                <a:ea typeface="ＭＳ Ｐゴシック" pitchFamily="34" charset="-128"/>
              </a:rPr>
              <a:t>with a LTC Rider for the same amount. This policy will p</a:t>
            </a:r>
            <a:r>
              <a:rPr lang="en-US" sz="1600" dirty="0">
                <a:ea typeface="ＭＳ Ｐゴシック" pitchFamily="34" charset="-128"/>
              </a:rPr>
              <a:t>rovides $10,957 per month in LTC benefits for 50 months. Any amount not used for LTC will be paid as a tax free death benefit to beneficiary. If all is used for LTC, beneficiaries receive $54,786 (assuming a 10% residual death benefit with no withdrawals or loans. Residual death benefits may not be available in all states). For clients resistant to purchasing LTC coverage du to fear it is a “waste of money”, this strategy shows a good rate of return on proceeds collected whether as LTC benefits or death benefit. Life expectancy for this person is age 82 based on the single life tables. If death occurs at age 82, he would have had to earn 9.27% every year in a taxable investment to net what the tax-free death benefit would pay.</a:t>
            </a:r>
          </a:p>
          <a:p>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24</a:t>
            </a:fld>
            <a:endParaRPr lang="en-US"/>
          </a:p>
        </p:txBody>
      </p:sp>
    </p:spTree>
    <p:extLst>
      <p:ext uri="{BB962C8B-B14F-4D97-AF65-F5344CB8AC3E}">
        <p14:creationId xmlns:p14="http://schemas.microsoft.com/office/powerpoint/2010/main" val="4112417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This group of clients generally fall into an asset bracket of $5 million or more for singles $10 million to $8 million for couples. </a:t>
            </a:r>
          </a:p>
          <a:p>
            <a:r>
              <a:rPr lang="en-US" sz="1600" dirty="0"/>
              <a:t>Just like the affluent, this client group can generally can afford better health care, and are also more likely to deny a need for LTC due to their good health. </a:t>
            </a:r>
          </a:p>
          <a:p>
            <a:r>
              <a:rPr lang="en-US" sz="1600" dirty="0"/>
              <a:t>And because of their wealth, many of these clients not only hope they will never need care, but believe if they do, paying for LTC out of pocket is something easily afforded.. So again, a “traditional” LTC discussion will not go far with this group of people.</a:t>
            </a:r>
          </a:p>
          <a:p>
            <a:r>
              <a:rPr lang="en-US" sz="1600" dirty="0"/>
              <a:t> </a:t>
            </a:r>
          </a:p>
          <a:p>
            <a:endParaRPr lang="en-US" sz="1600" dirty="0"/>
          </a:p>
          <a:p>
            <a:r>
              <a:rPr lang="en-US" sz="1600" dirty="0"/>
              <a:t>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25</a:t>
            </a:fld>
            <a:endParaRPr lang="en-US"/>
          </a:p>
        </p:txBody>
      </p:sp>
    </p:spTree>
    <p:extLst>
      <p:ext uri="{BB962C8B-B14F-4D97-AF65-F5344CB8AC3E}">
        <p14:creationId xmlns:p14="http://schemas.microsoft.com/office/powerpoint/2010/main" val="1810311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But this group of people has a different risk to discuss – the cost of “getting lucky”. Your conversation with this client is to show them how self-insuring places them in the unique position (compared to people of less wealth) of their estate potentially being taxed on the money set aside for LTC expenses if they pass away needing little or none of said funds. </a:t>
            </a:r>
          </a:p>
          <a:p>
            <a:r>
              <a:rPr lang="en-US" sz="1600" dirty="0"/>
              <a:t>Win-win solutions center around making money instead of losing money, and protecting assets from estate taxes.</a:t>
            </a:r>
          </a:p>
          <a:p>
            <a:r>
              <a:rPr lang="en-US" sz="1600" dirty="0"/>
              <a:t>Let’s start by looking at the potential effects of how self-insuring LTC may not be the best solution for many high net worth people.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26</a:t>
            </a:fld>
            <a:endParaRPr lang="en-US"/>
          </a:p>
        </p:txBody>
      </p:sp>
    </p:spTree>
    <p:extLst>
      <p:ext uri="{BB962C8B-B14F-4D97-AF65-F5344CB8AC3E}">
        <p14:creationId xmlns:p14="http://schemas.microsoft.com/office/powerpoint/2010/main" val="3069830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399"/>
            <a:ext cx="6019800" cy="4419601"/>
          </a:xfrm>
        </p:spPr>
        <p:txBody>
          <a:bodyPr>
            <a:normAutofit/>
          </a:bodyPr>
          <a:lstStyle/>
          <a:p>
            <a:pPr eaLnBrk="1" hangingPunct="1"/>
            <a:r>
              <a:rPr lang="en-US" sz="1600" dirty="0">
                <a:ea typeface="ＭＳ Ｐゴシック"/>
                <a:cs typeface="ＭＳ Ｐゴシック"/>
              </a:rPr>
              <a:t>In order for the client to self-insure, they must have available assets that are liquid and accessible inside their estate in case they run into a LTC situation that needs funding. Let’s assume this client sets aside $1,000,000 for this purpose.  According to </a:t>
            </a:r>
            <a:r>
              <a:rPr lang="en-US" sz="1600" dirty="0"/>
              <a:t>U.S. Dept. of Health and Human Services, LongTermCare.gov, Jan 2017,  the </a:t>
            </a:r>
            <a:r>
              <a:rPr lang="en-US" sz="1600" dirty="0">
                <a:ea typeface="ＭＳ Ｐゴシック"/>
                <a:cs typeface="ＭＳ Ｐゴシック"/>
              </a:rPr>
              <a:t>chances of needing some type of  LTC is approximately 70% if you 65  or older. But what is “some”? No one knows – it could be 1 day, 1 week, 1 month, 1 year, 10 years?????  If the client actually needs LTC and spends through most or all of the $1,000,000 paying for LTC costs, then the “self-insure” plan worked well enough.  However, any remaining funds not used could be subject to estate tax. Assuming a 2017 estate tax rate of 40%, that could mean a tax of up to $400,000 if the $1,000,000 was never needed. Thus the “cost” to be lucky enough never need care could amount to as much as $400,000 in  estate taxes in this particular case.</a:t>
            </a:r>
          </a:p>
          <a:p>
            <a:pPr eaLnBrk="1" hangingPunct="1"/>
            <a:endParaRPr lang="en-US" sz="1600" dirty="0">
              <a:ea typeface="ＭＳ Ｐゴシック"/>
              <a:cs typeface="ＭＳ Ｐゴシック"/>
            </a:endParaRPr>
          </a:p>
          <a:p>
            <a:pPr eaLnBrk="1" hangingPunct="1"/>
            <a:endParaRPr lang="en-US" sz="1600" dirty="0">
              <a:ea typeface="ＭＳ Ｐゴシック"/>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27</a:t>
            </a:fld>
            <a:endParaRPr lang="en-US"/>
          </a:p>
        </p:txBody>
      </p:sp>
    </p:spTree>
    <p:extLst>
      <p:ext uri="{BB962C8B-B14F-4D97-AF65-F5344CB8AC3E}">
        <p14:creationId xmlns:p14="http://schemas.microsoft.com/office/powerpoint/2010/main" val="2359701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248400" cy="4800600"/>
          </a:xfrm>
        </p:spPr>
        <p:txBody>
          <a:bodyPr>
            <a:normAutofit lnSpcReduction="10000"/>
          </a:bodyPr>
          <a:lstStyle/>
          <a:p>
            <a:pPr eaLnBrk="1" hangingPunct="1">
              <a:lnSpc>
                <a:spcPct val="90000"/>
              </a:lnSpc>
            </a:pPr>
            <a:r>
              <a:rPr lang="en-US" sz="1250" dirty="0">
                <a:latin typeface="Arial Narrow" pitchFamily="34" charset="0"/>
                <a:ea typeface="ＭＳ Ｐゴシック"/>
                <a:cs typeface="ＭＳ Ｐゴシック"/>
              </a:rPr>
              <a:t>A LTC rider can work inside an irrevocable life insurance trust if the rider is indemnity.  An indemnity plan pays the LTC benefit directly to the owner of the policy. In this case it is the trust/trustee. The life insurance policy is essentially funding the trust with cash via payment of an accelerated death benefit. Keep in mind, the LTC benefit reduces the final death benefit dollar for dollar, but the total cumulative payout would remain the total death benefit amount. The insured (grantor) must never have the LTC benefit directly in hand nor can they have claims against the trust for such monies. So the big question is – how do you get the money out of the trust without creating incidents of ownership? That is where a collateralized arm’s length loan comes in. </a:t>
            </a:r>
          </a:p>
          <a:p>
            <a:pPr eaLnBrk="1" hangingPunct="1">
              <a:lnSpc>
                <a:spcPct val="90000"/>
              </a:lnSpc>
            </a:pPr>
            <a:r>
              <a:rPr lang="en-US" sz="1250" dirty="0">
                <a:latin typeface="Arial Narrow" pitchFamily="34" charset="0"/>
              </a:rPr>
              <a:t>The trust is made “defective” for the purpose of being able to access funds from the trust using arm's length fully collateralized loan provisions. The loan is secured by property pledged by the Grantor/Insured.  It is essentially an exchange of assets, dollars for the loan obligation – backed by the collateral. The loan must be legitimate with collateral pledged, interest charged, and an agreement to fully pay back the debt. Collateral can be anything that covers the debt; a house, artwork, coin collections, etc., as long as the asset has a legitimate fair market value. The interest rate charged should be at least equal to the interest charged on the life insurance policy (although in this concept there will be no loan taken against the policy itself). In most cases, the loan interest is allowed to accrue. Ideally, the loan interest should be paid back prior to the death of the Grantor/Insured to avoid income taxation on the interest paid to the trust. Some plans call for the repayment of interest on a periodic basis to hedge against the risk of all interest being taxable at death, though this will impact the overall accrual of debt. </a:t>
            </a:r>
            <a:r>
              <a:rPr lang="en-US" sz="1250" dirty="0">
                <a:latin typeface="Arial Narrow" pitchFamily="34" charset="0"/>
                <a:ea typeface="ＭＳ Ｐゴシック"/>
                <a:cs typeface="ＭＳ Ｐゴシック"/>
              </a:rPr>
              <a:t>At death of the Grantor/Insured, the loan and accrued interest is deductible from estate assets. Remember, estate taxes are not figured until the estate has repaid all debt. So in this case, both the loan and the accrued loan interest are considered debts that can be deducted. If the interest is paid back prior to death, it will be tax free to the trust. If paid after death, the interest will be considered income to the trust and be taxed. </a:t>
            </a:r>
          </a:p>
          <a:p>
            <a:pPr eaLnBrk="1" hangingPunct="1">
              <a:lnSpc>
                <a:spcPct val="90000"/>
              </a:lnSpc>
            </a:pPr>
            <a:r>
              <a:rPr lang="en-US" sz="1250" dirty="0">
                <a:latin typeface="Arial Narrow" pitchFamily="34" charset="0"/>
                <a:ea typeface="ＭＳ Ｐゴシック"/>
                <a:cs typeface="ＭＳ Ｐゴシック"/>
              </a:rPr>
              <a:t>A reimbursement plan will not work in a trust because bills for the long-term care of the insured are submitted to the insurance company by the trust (which owns the policy). The insurance company then pays the bill to the nursing home or care provider on the behalf of the insured or reimburses the trust for expenses paid for the benefit of the insured. This chain of events provides a direct monetary benefit from the trust to the insured and destroys the integrity of the trust.</a:t>
            </a:r>
          </a:p>
          <a:p>
            <a:endParaRPr lang="en-US" dirty="0">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28</a:t>
            </a:fld>
            <a:endParaRPr lang="en-US"/>
          </a:p>
        </p:txBody>
      </p:sp>
    </p:spTree>
    <p:extLst>
      <p:ext uri="{BB962C8B-B14F-4D97-AF65-F5344CB8AC3E}">
        <p14:creationId xmlns:p14="http://schemas.microsoft.com/office/powerpoint/2010/main" val="3060402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43400"/>
            <a:ext cx="6096000" cy="4114800"/>
          </a:xfrm>
        </p:spPr>
        <p:txBody>
          <a:bodyPr>
            <a:normAutofit/>
          </a:bodyPr>
          <a:lstStyle/>
          <a:p>
            <a:pPr eaLnBrk="1" hangingPunct="1"/>
            <a:r>
              <a:rPr lang="en-US" sz="1600" dirty="0">
                <a:ea typeface="ＭＳ Ｐゴシック"/>
                <a:cs typeface="ＭＳ Ｐゴシック"/>
              </a:rPr>
              <a:t>Now, let’s look at a hypothetical example. We have a client named Jane with a $5 million dollar tax liability. Assuming the state of issue allows a dial down of the LTC amount, a $1 million LTC rider will be added. If that is not possible, you can write two policies – one for $4 million dollars with no LTC rider, and one for $1 million with a LTC rider.</a:t>
            </a:r>
          </a:p>
          <a:p>
            <a:pPr eaLnBrk="1" hangingPunct="1"/>
            <a:endParaRPr lang="en-US" sz="1600" dirty="0">
              <a:ea typeface="ＭＳ Ｐゴシック"/>
              <a:cs typeface="ＭＳ Ｐゴシック"/>
            </a:endParaRPr>
          </a:p>
          <a:p>
            <a:pPr eaLnBrk="1" hangingPunct="1"/>
            <a:r>
              <a:rPr lang="en-US" sz="1600" dirty="0">
                <a:ea typeface="ＭＳ Ｐゴシック"/>
                <a:cs typeface="ＭＳ Ｐゴシック"/>
              </a:rPr>
              <a:t>Assume the following loan provisions:</a:t>
            </a:r>
          </a:p>
          <a:p>
            <a:pPr eaLnBrk="1" hangingPunct="1"/>
            <a:r>
              <a:rPr lang="en-US" sz="1600" dirty="0">
                <a:ea typeface="ＭＳ Ｐゴシック"/>
                <a:cs typeface="ＭＳ Ｐゴシック"/>
              </a:rPr>
              <a:t>Collateral is the vacation home</a:t>
            </a:r>
          </a:p>
          <a:p>
            <a:pPr eaLnBrk="1" hangingPunct="1"/>
            <a:r>
              <a:rPr lang="en-US" sz="1600" dirty="0">
                <a:ea typeface="ＭＳ Ｐゴシック"/>
                <a:cs typeface="ＭＳ Ｐゴシック"/>
              </a:rPr>
              <a:t>Interest rate is 7%</a:t>
            </a:r>
          </a:p>
          <a:p>
            <a:pPr eaLnBrk="1" hangingPunct="1"/>
            <a:r>
              <a:rPr lang="en-US" sz="1600" dirty="0">
                <a:ea typeface="ＭＳ Ｐゴシック"/>
                <a:cs typeface="ＭＳ Ｐゴシック"/>
              </a:rPr>
              <a:t>Loan is paid back just prior to death</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29</a:t>
            </a:fld>
            <a:endParaRPr lang="en-US"/>
          </a:p>
        </p:txBody>
      </p:sp>
    </p:spTree>
    <p:extLst>
      <p:ext uri="{BB962C8B-B14F-4D97-AF65-F5344CB8AC3E}">
        <p14:creationId xmlns:p14="http://schemas.microsoft.com/office/powerpoint/2010/main" val="3469267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Leave</a:t>
            </a:r>
            <a:r>
              <a:rPr lang="en-US" baseline="0" dirty="0"/>
              <a:t> up for audience to read</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a:t>
            </a:fld>
            <a:endParaRPr lang="en-US"/>
          </a:p>
        </p:txBody>
      </p:sp>
    </p:spTree>
    <p:extLst>
      <p:ext uri="{BB962C8B-B14F-4D97-AF65-F5344CB8AC3E}">
        <p14:creationId xmlns:p14="http://schemas.microsoft.com/office/powerpoint/2010/main" val="26411987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3400"/>
            <a:ext cx="6172200" cy="4419600"/>
          </a:xfrm>
        </p:spPr>
        <p:txBody>
          <a:bodyPr>
            <a:normAutofit/>
          </a:bodyPr>
          <a:lstStyle/>
          <a:p>
            <a:r>
              <a:rPr lang="en-US" dirty="0"/>
              <a:t>When the insured is in need of LTC services, the trust will file a claim, and after the claim is approved and the applicable elimination period met, the trust as owner of the contract, will start receiving the full tax-free monthly benefits. With most companies, no bills or receipts will need to be submitted to receive </a:t>
            </a:r>
            <a:r>
              <a:rPr lang="en-US"/>
              <a:t>monthly indemnity </a:t>
            </a:r>
            <a:r>
              <a:rPr lang="en-US" dirty="0"/>
              <a:t>LTC benefits. At that point, the collateralized arm's length loans provisions maybe enacted. The trust may loan money to the insured to help defray LTC costs. We will make the assumption that  7% interest is charged on the loan. If the insured dies 8 years and 4 months after going on claim (just as the LTC benefits are exhausted) the estate has a debt to the trust of the loan amount of $1 million plus any accrued loan interest. The result is that the estate is further reduced by the total amount of the loan and accrued loan interest that is due to the trust. The trust will receive the remaining death benefit of $4 million from the insurance company as well as the loan principal of $1 million repaid by the grantor’s estate. This will result in the death benefit plus repaid loan principal equaling $5 million dollars, the original death benefit amount planned for. Also added to trust assets will be the accrued loan interest of approximately $352,000 repaid by the grantor’s estate</a:t>
            </a:r>
            <a:r>
              <a:rPr lang="en-US" dirty="0">
                <a:latin typeface="Arial" panose="020B0604020202020204" pitchFamily="34" charset="0"/>
                <a:cs typeface="Arial" panose="020B0604020202020204" pitchFamily="34" charset="0"/>
              </a:rPr>
              <a:t>. If repaid  prior to death, the entire amount of interest will be income tax free to the trust due to the grantor trust status. Any amount of loan interest repaid after death will be income taxable to the trust as grantor trust status no longer exists. </a:t>
            </a:r>
          </a:p>
          <a:p>
            <a:r>
              <a:rPr lang="en-US" dirty="0">
                <a:latin typeface="Arial" panose="020B0604020202020204" pitchFamily="34" charset="0"/>
                <a:ea typeface="ＭＳ Ｐゴシック"/>
                <a:cs typeface="Arial" panose="020B0604020202020204" pitchFamily="34" charset="0"/>
              </a:rPr>
              <a:t>The final result - </a:t>
            </a:r>
            <a:r>
              <a:rPr lang="en-US" b="1" dirty="0">
                <a:latin typeface="Arial" panose="020B0604020202020204" pitchFamily="34" charset="0"/>
                <a:ea typeface="ＭＳ Ｐゴシック"/>
                <a:cs typeface="Arial" panose="020B0604020202020204" pitchFamily="34" charset="0"/>
              </a:rPr>
              <a:t>$5,352,000 in the trust</a:t>
            </a:r>
            <a:r>
              <a:rPr lang="en-US" dirty="0">
                <a:latin typeface="Arial" panose="020B0604020202020204" pitchFamily="34" charset="0"/>
                <a:ea typeface="ＭＳ Ｐゴシック"/>
                <a:cs typeface="Arial" panose="020B0604020202020204" pitchFamily="34" charset="0"/>
              </a:rPr>
              <a:t>. There may be less assets left in the estate to be taxed, and more assets held in the trust.</a:t>
            </a:r>
          </a:p>
          <a:p>
            <a:r>
              <a:rPr lang="en-US" dirty="0">
                <a:latin typeface="Arial" panose="020B0604020202020204" pitchFamily="34" charset="0"/>
                <a:ea typeface="ＭＳ Ｐゴシック"/>
                <a:cs typeface="Arial" panose="020B0604020202020204" pitchFamily="34" charset="0"/>
              </a:rPr>
              <a:t>What if no LTC was ever needed? The cost of the rider may be offset by the tax savings of not leaving assets in the estate that might be subject to estates tax because  LTC was never needed</a:t>
            </a:r>
            <a:r>
              <a:rPr lang="en-US" dirty="0">
                <a:latin typeface="Times" pitchFamily="18" charset="0"/>
                <a:ea typeface="ＭＳ Ｐゴシック"/>
                <a:cs typeface="ＭＳ Ｐゴシック"/>
              </a:rPr>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30</a:t>
            </a:fld>
            <a:endParaRPr lang="en-US"/>
          </a:p>
        </p:txBody>
      </p:sp>
    </p:spTree>
    <p:extLst>
      <p:ext uri="{BB962C8B-B14F-4D97-AF65-F5344CB8AC3E}">
        <p14:creationId xmlns:p14="http://schemas.microsoft.com/office/powerpoint/2010/main" val="2458888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49689"/>
            <a:ext cx="6096000" cy="4435523"/>
          </a:xfrm>
        </p:spPr>
        <p:txBody>
          <a:bodyPr>
            <a:normAutofit/>
          </a:bodyPr>
          <a:lstStyle/>
          <a:p>
            <a:r>
              <a:rPr lang="en-US" sz="1600" b="1" dirty="0"/>
              <a:t>Let’s look at a </a:t>
            </a:r>
            <a:r>
              <a:rPr lang="en-US" sz="1600" dirty="0"/>
              <a:t>hypothetical example of a client named Allyson that is a 55 year old female non-smoker, and qualified for a couple rate. She had planned to self-insure by putting a nice sum of money in something safe like a CD or  a money market account where it would be secure from volatility.  Allyson’s advisor suggests she consider a cash indemnity linked benefit policy as an alternative.  That way she can avoid having the funds subject to estate tax if she is “lucky”  enough to need little or no LTC. \</a:t>
            </a:r>
          </a:p>
          <a:p>
            <a:r>
              <a:rPr lang="en-US" sz="1600" dirty="0"/>
              <a:t>She will gift $199,536 to her ULIT (ILIT) by using part of her lifetime exemption. The trust will purchase, own and be the beneficiary of an indemnity linked benefit LTC policy that provides a six year benefit of $1,080,000 in total LTC benefits. There is a guaranteed death benefit of $360,000 if LTC is never needed and a guaranteed minimum death benefit of $72,000 if LTC is needed. The trust will include loan provisions needed for this concept using an 8% interest rate. </a:t>
            </a:r>
          </a:p>
          <a:p>
            <a:endParaRPr lang="en-US" sz="16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31</a:t>
            </a:fld>
            <a:endParaRPr lang="en-US"/>
          </a:p>
        </p:txBody>
      </p:sp>
    </p:spTree>
    <p:extLst>
      <p:ext uri="{BB962C8B-B14F-4D97-AF65-F5344CB8AC3E}">
        <p14:creationId xmlns:p14="http://schemas.microsoft.com/office/powerpoint/2010/main" val="38250590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191000"/>
            <a:ext cx="6172200" cy="4648200"/>
          </a:xfrm>
        </p:spPr>
        <p:txBody>
          <a:bodyPr>
            <a:normAutofit fontScale="77500" lnSpcReduction="20000"/>
          </a:bodyPr>
          <a:lstStyle/>
          <a:p>
            <a:pPr algn="just"/>
            <a:r>
              <a:rPr lang="en-US" sz="1900" dirty="0">
                <a:latin typeface="Arial Narrow" panose="020B0606020202030204" pitchFamily="34" charset="0"/>
              </a:rPr>
              <a:t>Upon going on LTC claim, the grantor borrows funds from the ILIT/ULIT over a 6 year period of time equaling $1,080,000. While the monthly LTC benefit amount paid to the trust will be $15,000 per month, it may be wise to borrow funds in a manner that doesn’t align exactly with the payment of LTC benefits to the trust. Please consult an attorney for proper lending process within the ULIT. Interest on this loan will accrue to a total of $309,582. At grantor’s death, the minimum death benefit is paid to the trust equaling $72,000.</a:t>
            </a:r>
            <a:endParaRPr lang="en-US" sz="1900" b="1" dirty="0">
              <a:latin typeface="Arial Narrow" panose="020B0606020202030204" pitchFamily="34" charset="0"/>
            </a:endParaRPr>
          </a:p>
          <a:p>
            <a:pPr algn="just"/>
            <a:r>
              <a:rPr lang="en-US" sz="1900" dirty="0">
                <a:latin typeface="Arial Narrow" panose="020B0606020202030204" pitchFamily="34" charset="0"/>
              </a:rPr>
              <a:t>The principal can be repaid after death with no tax consequences.  However, if the loan interest is repaid just prior to death, the $309,582 interest payment is moved from the estate to the trust and is spared from estate taxes, (and possible income taxes) saving the beneficiaries </a:t>
            </a:r>
            <a:r>
              <a:rPr lang="en-US" sz="1900" b="1" dirty="0">
                <a:latin typeface="Arial Narrow" panose="020B0606020202030204" pitchFamily="34" charset="0"/>
              </a:rPr>
              <a:t>$123,833</a:t>
            </a:r>
            <a:r>
              <a:rPr lang="en-US" sz="1900" dirty="0">
                <a:latin typeface="Arial Narrow" panose="020B0606020202030204" pitchFamily="34" charset="0"/>
              </a:rPr>
              <a:t>. In addition, when you add the death benefit of </a:t>
            </a:r>
            <a:r>
              <a:rPr lang="en-US" sz="1900" b="1" dirty="0">
                <a:latin typeface="Arial Narrow" panose="020B0606020202030204" pitchFamily="34" charset="0"/>
              </a:rPr>
              <a:t>$72,000</a:t>
            </a:r>
            <a:r>
              <a:rPr lang="en-US" sz="1900" dirty="0">
                <a:latin typeface="Arial Narrow" panose="020B0606020202030204" pitchFamily="34" charset="0"/>
              </a:rPr>
              <a:t> to the $123,833 in tax savings, the beneficiaries net an extra </a:t>
            </a:r>
            <a:r>
              <a:rPr lang="en-US" sz="1900" b="1" dirty="0">
                <a:latin typeface="Arial Narrow" panose="020B0606020202030204" pitchFamily="34" charset="0"/>
              </a:rPr>
              <a:t>$195,833</a:t>
            </a:r>
            <a:r>
              <a:rPr lang="en-US" sz="1900" dirty="0">
                <a:latin typeface="Arial Narrow" panose="020B0606020202030204" pitchFamily="34" charset="0"/>
              </a:rPr>
              <a:t>. The original cost of the policy was </a:t>
            </a:r>
            <a:r>
              <a:rPr lang="en-US" sz="1900" b="1" dirty="0">
                <a:latin typeface="Arial Narrow" panose="020B0606020202030204" pitchFamily="34" charset="0"/>
              </a:rPr>
              <a:t>$199,536.</a:t>
            </a:r>
            <a:r>
              <a:rPr lang="en-US" sz="1900" dirty="0">
                <a:latin typeface="Arial Narrow" panose="020B0606020202030204" pitchFamily="34" charset="0"/>
              </a:rPr>
              <a:t> The policy paid out $1,080,000 in LTC benefits – borrowed from, now repaid to and residing tax free in the trust for the beneficiaries. Thus, the potential net cost of purchasing a policy paying an amount of 1,080,000 in LTC benefits and helping to protect the inheritance to the beneficiaries by that same amount was only </a:t>
            </a:r>
            <a:r>
              <a:rPr lang="en-US" sz="1900" b="1" dirty="0">
                <a:latin typeface="Arial Narrow" panose="020B0606020202030204" pitchFamily="34" charset="0"/>
              </a:rPr>
              <a:t>$3,704.</a:t>
            </a:r>
          </a:p>
          <a:p>
            <a:pPr algn="just"/>
            <a:r>
              <a:rPr lang="en-US" sz="1900" dirty="0">
                <a:latin typeface="Arial Narrow" panose="020B0606020202030204" pitchFamily="34" charset="0"/>
              </a:rPr>
              <a:t>While every situation is different, and must be individually considered, a financial advisor may want to consider to effective use of an indemnity Linked Benefit policy to enhance the amount of inheritance a client could potentially leave to loved ones. </a:t>
            </a:r>
          </a:p>
          <a:p>
            <a:endParaRPr lang="en-US" sz="1700" dirty="0"/>
          </a:p>
          <a:p>
            <a:r>
              <a:rPr lang="en-US" sz="1700" b="1" dirty="0"/>
              <a:t> </a:t>
            </a:r>
            <a:endParaRPr lang="en-US" sz="1700" dirty="0"/>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32</a:t>
            </a:fld>
            <a:endParaRPr lang="en-US"/>
          </a:p>
        </p:txBody>
      </p:sp>
    </p:spTree>
    <p:extLst>
      <p:ext uri="{BB962C8B-B14F-4D97-AF65-F5344CB8AC3E}">
        <p14:creationId xmlns:p14="http://schemas.microsoft.com/office/powerpoint/2010/main" val="257093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How to fund the LTC coverage is also important. Clients may appreciate being able to reposition an asset instead of making an “expenditure” when possible. This chart provides some options for funding, and where these options may fit best in a client profile.</a:t>
            </a:r>
          </a:p>
          <a:p>
            <a:pPr eaLnBrk="1" fontAlgn="t" hangingPunct="1"/>
            <a:r>
              <a:rPr lang="en-US" sz="1200" dirty="0"/>
              <a:t>CDs that are maturing, a recent inheritance, bonds that have matured or that have been called as well as any excess annual liquidity are all funding options for clients of any age.</a:t>
            </a:r>
          </a:p>
          <a:p>
            <a:pPr eaLnBrk="1" fontAlgn="auto" hangingPunct="1"/>
            <a:r>
              <a:rPr lang="en-US" sz="1200" dirty="0"/>
              <a:t>Peak earners with excess income, generally from ages 40-67 are good prospects as well as anyone with proceeds from selling a business that will not be re-invested.</a:t>
            </a:r>
          </a:p>
          <a:p>
            <a:pPr eaLnBrk="1" fontAlgn="t" hangingPunct="1"/>
            <a:r>
              <a:rPr lang="en-US" sz="1200" dirty="0"/>
              <a:t>For pre-retirees and retirees, income from assets or non-qualified annuities not needed for retirement income may supply funding for a LTC solution. This group of clients may also have funds from the sale of downsizing or selling home, or they may have a low yielding asset they would like to make better use of.</a:t>
            </a:r>
          </a:p>
          <a:p>
            <a:pPr eaLnBrk="1" fontAlgn="t" hangingPunct="1"/>
            <a:r>
              <a:rPr lang="en-US" sz="1200" dirty="0"/>
              <a:t>And for retirees with Social Security benefits not needed for retirement income, this monthly benefit could be repurposed for LTC coverage.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33</a:t>
            </a:fld>
            <a:endParaRPr lang="en-US"/>
          </a:p>
        </p:txBody>
      </p:sp>
    </p:spTree>
    <p:extLst>
      <p:ext uri="{BB962C8B-B14F-4D97-AF65-F5344CB8AC3E}">
        <p14:creationId xmlns:p14="http://schemas.microsoft.com/office/powerpoint/2010/main" val="1488326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867400" cy="4114800"/>
          </a:xfrm>
        </p:spPr>
        <p:txBody>
          <a:bodyPr>
            <a:normAutofit/>
          </a:bodyPr>
          <a:lstStyle/>
          <a:p>
            <a:r>
              <a:rPr lang="en-US" sz="1400" dirty="0">
                <a:solidFill>
                  <a:schemeClr val="accent4">
                    <a:lumMod val="75000"/>
                    <a:lumOff val="25000"/>
                  </a:schemeClr>
                </a:solidFill>
                <a:ea typeface="ＭＳ Ｐゴシック" pitchFamily="34" charset="-128"/>
              </a:rPr>
              <a:t>To summarize what we have discussed today, here are your key points to remember when discussing LTC with clients.</a:t>
            </a:r>
          </a:p>
          <a:p>
            <a:pPr>
              <a:buFont typeface="Arial" panose="020B0604020202020204" pitchFamily="34" charset="0"/>
              <a:buChar char="•"/>
            </a:pPr>
            <a:r>
              <a:rPr lang="en-US" sz="1400" dirty="0">
                <a:solidFill>
                  <a:schemeClr val="accent4">
                    <a:lumMod val="75000"/>
                    <a:lumOff val="25000"/>
                  </a:schemeClr>
                </a:solidFill>
                <a:ea typeface="ＭＳ Ｐゴシック" pitchFamily="34" charset="-128"/>
              </a:rPr>
              <a:t> Classify your client base into the 4 wealth tiers we discussed today</a:t>
            </a:r>
          </a:p>
          <a:p>
            <a:pPr>
              <a:buFont typeface="Arial" panose="020B0604020202020204" pitchFamily="34" charset="0"/>
              <a:buChar char="•"/>
            </a:pPr>
            <a:r>
              <a:rPr lang="en-US" sz="1400" dirty="0">
                <a:solidFill>
                  <a:schemeClr val="accent4">
                    <a:lumMod val="75000"/>
                    <a:lumOff val="25000"/>
                  </a:schemeClr>
                </a:solidFill>
                <a:ea typeface="ＭＳ Ｐゴシック" pitchFamily="34" charset="-128"/>
              </a:rPr>
              <a:t> Make sure the LTC conversations you have with a client matches the client wealth profile</a:t>
            </a:r>
          </a:p>
          <a:p>
            <a:pPr>
              <a:buFont typeface="Arial" panose="020B0604020202020204" pitchFamily="34" charset="0"/>
              <a:buChar char="•"/>
            </a:pPr>
            <a:r>
              <a:rPr lang="en-US" sz="1400" dirty="0">
                <a:solidFill>
                  <a:schemeClr val="accent4">
                    <a:lumMod val="75000"/>
                    <a:lumOff val="25000"/>
                  </a:schemeClr>
                </a:solidFill>
                <a:ea typeface="ＭＳ Ｐゴシック" pitchFamily="34" charset="-128"/>
              </a:rPr>
              <a:t> Avoid statistics with clients – they generally don’t work. Keep the conversation focused on the concerns specific to the client’s wealth tier</a:t>
            </a:r>
          </a:p>
          <a:p>
            <a:pPr>
              <a:buFont typeface="Arial" panose="020B0604020202020204" pitchFamily="34" charset="0"/>
              <a:buChar char="•"/>
            </a:pPr>
            <a:r>
              <a:rPr lang="en-US" sz="1400" dirty="0">
                <a:solidFill>
                  <a:schemeClr val="accent4">
                    <a:lumMod val="75000"/>
                    <a:lumOff val="25000"/>
                  </a:schemeClr>
                </a:solidFill>
                <a:ea typeface="ＭＳ Ｐゴシック" pitchFamily="34" charset="-128"/>
              </a:rPr>
              <a:t> Strive for a WIN-WIN solution for client. No one wants to think they will need LTC, so keep them focused on a solutions that pays out whether care is needed or not.</a:t>
            </a:r>
          </a:p>
          <a:p>
            <a:pPr>
              <a:buFont typeface="Arial" panose="020B0604020202020204" pitchFamily="34" charset="0"/>
              <a:buChar char="•"/>
            </a:pPr>
            <a:r>
              <a:rPr lang="en-US" sz="1400" dirty="0">
                <a:solidFill>
                  <a:schemeClr val="accent4">
                    <a:lumMod val="75000"/>
                    <a:lumOff val="25000"/>
                  </a:schemeClr>
                </a:solidFill>
                <a:ea typeface="ＭＳ Ｐゴシック" pitchFamily="34" charset="-128"/>
              </a:rPr>
              <a:t> Look for assets to reposition for easier funding. It is often easier for a client to take a big financial step when the cost to do so is using an asset already in the portfolio.</a:t>
            </a:r>
            <a:endParaRPr lang="en-US" sz="14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34</a:t>
            </a:fld>
            <a:endParaRPr lang="en-US"/>
          </a:p>
        </p:txBody>
      </p:sp>
    </p:spTree>
    <p:extLst>
      <p:ext uri="{BB962C8B-B14F-4D97-AF65-F5344CB8AC3E}">
        <p14:creationId xmlns:p14="http://schemas.microsoft.com/office/powerpoint/2010/main" val="2125635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35</a:t>
            </a:fld>
            <a:endParaRPr lang="en-US"/>
          </a:p>
        </p:txBody>
      </p:sp>
    </p:spTree>
    <p:extLst>
      <p:ext uri="{BB962C8B-B14F-4D97-AF65-F5344CB8AC3E}">
        <p14:creationId xmlns:p14="http://schemas.microsoft.com/office/powerpoint/2010/main" val="50148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338D1F8-1274-403D-A976-D730B165AFA0}" type="slidenum">
              <a:rPr lang="en-US" smtClean="0">
                <a:latin typeface="Arial" charset="0"/>
                <a:ea typeface="ＭＳ Ｐゴシック" pitchFamily="34" charset="-128"/>
              </a:rPr>
              <a:pPr/>
              <a:t>4</a:t>
            </a:fld>
            <a:endParaRPr lang="en-US">
              <a:latin typeface="Arial" charset="0"/>
              <a:ea typeface="ＭＳ Ｐゴシック"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p:spPr>
        <p:txBody>
          <a:bodyPr/>
          <a:lstStyle/>
          <a:p>
            <a:pPr eaLnBrk="1" hangingPunct="1"/>
            <a:r>
              <a:rPr lang="en-US" dirty="0">
                <a:ea typeface="ＭＳ Ｐゴシック" pitchFamily="34" charset="-128"/>
              </a:rPr>
              <a:t>Read slide</a:t>
            </a:r>
          </a:p>
        </p:txBody>
      </p:sp>
    </p:spTree>
    <p:extLst>
      <p:ext uri="{BB962C8B-B14F-4D97-AF65-F5344CB8AC3E}">
        <p14:creationId xmlns:p14="http://schemas.microsoft.com/office/powerpoint/2010/main" val="308736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600" dirty="0">
                <a:latin typeface="Arial" pitchFamily="34" charset="0"/>
                <a:ea typeface="ＭＳ Ｐゴシック" pitchFamily="34" charset="-128"/>
                <a:cs typeface="Arial" pitchFamily="34" charset="0"/>
              </a:rPr>
              <a:t>America continues to  be under-insured for long-term care (LTC). T</a:t>
            </a:r>
            <a:r>
              <a:rPr lang="en-US" sz="1600" baseline="0" dirty="0">
                <a:latin typeface="Arial" pitchFamily="34" charset="0"/>
                <a:ea typeface="ＭＳ Ｐゴシック" pitchFamily="34" charset="-128"/>
                <a:cs typeface="Arial" pitchFamily="34" charset="0"/>
              </a:rPr>
              <a:t>here is a 70% chance and individual will need long-term care services at some time in their life, and a 91% chance at least one member of a couple will need LTC services. Yet only </a:t>
            </a:r>
            <a:r>
              <a:rPr lang="en-US" sz="1600" dirty="0">
                <a:latin typeface="Arial" pitchFamily="34" charset="0"/>
                <a:ea typeface="ＭＳ Ｐゴシック" pitchFamily="34" charset="-128"/>
                <a:cs typeface="Arial" pitchFamily="34" charset="0"/>
              </a:rPr>
              <a:t>10% of Americans have LTC coverage.  </a:t>
            </a:r>
          </a:p>
          <a:p>
            <a:pPr eaLnBrk="1" hangingPunct="1"/>
            <a:endParaRPr lang="en-US" sz="1600" dirty="0">
              <a:latin typeface="Arial" pitchFamily="34" charset="0"/>
              <a:ea typeface="ＭＳ Ｐゴシック" pitchFamily="34" charset="-128"/>
              <a:cs typeface="Arial" pitchFamily="34" charset="0"/>
            </a:endParaRPr>
          </a:p>
          <a:p>
            <a:pPr eaLnBrk="1" hangingPunct="1"/>
            <a:r>
              <a:rPr lang="en-US" sz="1600" dirty="0">
                <a:latin typeface="Arial" pitchFamily="34" charset="0"/>
                <a:ea typeface="ＭＳ Ｐゴシック" pitchFamily="34" charset="-128"/>
                <a:cs typeface="Arial" pitchFamily="34" charset="0"/>
              </a:rPr>
              <a:t>But statistics don’t work with clients… so what will?</a:t>
            </a:r>
          </a:p>
          <a:p>
            <a:pPr eaLnBrk="1" hangingPunct="1"/>
            <a:endParaRPr lang="en-US" sz="1600" dirty="0">
              <a:latin typeface="Arial" pitchFamily="34" charset="0"/>
              <a:ea typeface="ＭＳ Ｐゴシック" pitchFamily="34" charset="-128"/>
              <a:cs typeface="Arial" pitchFamily="34" charset="0"/>
            </a:endParaRPr>
          </a:p>
          <a:p>
            <a:pPr eaLnBrk="1" hangingPunct="1"/>
            <a:endParaRPr lang="en-US" sz="1600" dirty="0">
              <a:latin typeface="Times New Roman" pitchFamily="18" charset="0"/>
              <a:ea typeface="ＭＳ Ｐゴシック" pitchFamily="34" charset="-128"/>
              <a:cs typeface="Times New Roman" pitchFamily="18" charset="0"/>
            </a:endParaRPr>
          </a:p>
          <a:p>
            <a:endParaRPr lang="en-US" sz="1600" dirty="0">
              <a:latin typeface="Arial" pitchFamily="34" charset="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5</a:t>
            </a:fld>
            <a:endParaRPr lang="en-US"/>
          </a:p>
        </p:txBody>
      </p:sp>
    </p:spTree>
    <p:extLst>
      <p:ext uri="{BB962C8B-B14F-4D97-AF65-F5344CB8AC3E}">
        <p14:creationId xmlns:p14="http://schemas.microsoft.com/office/powerpoint/2010/main" val="1047313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342605"/>
            <a:ext cx="6248400" cy="4342607"/>
          </a:xfrm>
        </p:spPr>
        <p:txBody>
          <a:bodyPr>
            <a:normAutofit lnSpcReduction="10000"/>
          </a:bodyPr>
          <a:lstStyle/>
          <a:p>
            <a:r>
              <a:rPr lang="en-US" sz="1400" dirty="0">
                <a:latin typeface="Arial" pitchFamily="34" charset="0"/>
                <a:ea typeface="ＭＳ Ｐゴシック" pitchFamily="34" charset="-128"/>
                <a:cs typeface="Arial" pitchFamily="34" charset="0"/>
              </a:rPr>
              <a:t>First, let’s look at what prevents people from purchasing LTC coverage. People have perceptions and </a:t>
            </a:r>
            <a:r>
              <a:rPr lang="en-US" sz="1400" dirty="0" err="1">
                <a:latin typeface="Arial" pitchFamily="34" charset="0"/>
                <a:ea typeface="ＭＳ Ｐゴシック" pitchFamily="34" charset="-128"/>
                <a:cs typeface="Arial" pitchFamily="34" charset="0"/>
              </a:rPr>
              <a:t>feasr</a:t>
            </a:r>
            <a:r>
              <a:rPr lang="en-US" sz="1400" dirty="0">
                <a:latin typeface="Arial" pitchFamily="34" charset="0"/>
                <a:ea typeface="ＭＳ Ｐゴシック" pitchFamily="34" charset="-128"/>
                <a:cs typeface="Arial" pitchFamily="34" charset="0"/>
              </a:rPr>
              <a:t> that prevent them from thinking positively about purchasing  LTC  coverage and from taking action.  </a:t>
            </a:r>
          </a:p>
          <a:p>
            <a:r>
              <a:rPr lang="en-US" sz="1400" dirty="0">
                <a:latin typeface="Arial" pitchFamily="34" charset="0"/>
                <a:ea typeface="ＭＳ Ｐゴシック" pitchFamily="34" charset="-128"/>
                <a:cs typeface="Arial" pitchFamily="34" charset="0"/>
              </a:rPr>
              <a:t>Many people associate LTC  coverage with “nursing homes”. That alone can turn them off on having a discussion. Other people worry about continued price hikes, and don’t want to purchase a product they have no guarantee will remain what they see as reasonable in cost.</a:t>
            </a:r>
            <a:endParaRPr lang="en-US" sz="1400" dirty="0"/>
          </a:p>
          <a:p>
            <a:r>
              <a:rPr lang="en-US" sz="1400" dirty="0">
                <a:latin typeface="Arial" pitchFamily="34" charset="0"/>
                <a:ea typeface="ＭＳ Ｐゴシック" pitchFamily="34" charset="-128"/>
                <a:cs typeface="Arial" pitchFamily="34" charset="0"/>
              </a:rPr>
              <a:t>Others don’t think they will be the one to need LTC and if they do, family will take care of them. So they feel LTC coverage is a waste of money, family will provide care and so forth.</a:t>
            </a:r>
          </a:p>
          <a:p>
            <a:r>
              <a:rPr lang="en-US" sz="1400" dirty="0">
                <a:latin typeface="Arial" pitchFamily="34" charset="0"/>
                <a:ea typeface="ＭＳ Ｐゴシック" pitchFamily="34" charset="-128"/>
                <a:cs typeface="Arial" pitchFamily="34" charset="0"/>
              </a:rPr>
              <a:t>And then there are the more affluent people who feel that if they need care, they can pay for LTC themselves</a:t>
            </a:r>
          </a:p>
          <a:p>
            <a:r>
              <a:rPr lang="en-US" sz="1400" dirty="0">
                <a:latin typeface="Arial" pitchFamily="34" charset="0"/>
                <a:ea typeface="ＭＳ Ｐゴシック" pitchFamily="34" charset="-128"/>
                <a:cs typeface="Arial" pitchFamily="34" charset="0"/>
              </a:rPr>
              <a:t>But many of the worries people have are often centered around the financial aspects. Like home or auto insurance, there has to be a loss before benefits are paid. They worry they won’t get any return if all goes well -  and that they have to” lose to win”, because they have to be in need of care for the policy to pay, and that is not always easy to think about.</a:t>
            </a:r>
          </a:p>
          <a:p>
            <a:r>
              <a:rPr lang="en-US" sz="1400" dirty="0">
                <a:latin typeface="Arial" pitchFamily="34" charset="0"/>
                <a:ea typeface="ＭＳ Ｐゴシック" pitchFamily="34" charset="-128"/>
                <a:cs typeface="Arial" pitchFamily="34" charset="0"/>
              </a:rPr>
              <a:t>So….. What do we need to know to help get clients over the hurdles and towards a purchase of LTC coverage? </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6</a:t>
            </a:fld>
            <a:endParaRPr lang="en-US"/>
          </a:p>
        </p:txBody>
      </p:sp>
    </p:spTree>
    <p:extLst>
      <p:ext uri="{BB962C8B-B14F-4D97-AF65-F5344CB8AC3E}">
        <p14:creationId xmlns:p14="http://schemas.microsoft.com/office/powerpoint/2010/main" val="417497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When customizing your approach to LTC discussions, there</a:t>
            </a:r>
            <a:r>
              <a:rPr lang="en-US" sz="1600" baseline="0" dirty="0"/>
              <a:t> are 2 main things to remember. First, wear the proper hat to match to match the person you will be having the discussion with. Second, strive for a win-win solution for your client. We will now discuss these steps in more detail.</a:t>
            </a:r>
            <a:endParaRPr lang="en-US" sz="1600"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7</a:t>
            </a:fld>
            <a:endParaRPr lang="en-US"/>
          </a:p>
        </p:txBody>
      </p:sp>
    </p:spTree>
    <p:extLst>
      <p:ext uri="{BB962C8B-B14F-4D97-AF65-F5344CB8AC3E}">
        <p14:creationId xmlns:p14="http://schemas.microsoft.com/office/powerpoint/2010/main" val="2914295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000" dirty="0">
                <a:ea typeface="ＭＳ Ｐゴシック" pitchFamily="34" charset="-128"/>
              </a:rPr>
              <a:t>You wouldn’t wear a baseball cap to ride a motorcycle! </a:t>
            </a:r>
          </a:p>
          <a:p>
            <a:r>
              <a:rPr lang="en-US" sz="2000" dirty="0">
                <a:ea typeface="ＭＳ Ｐゴシック" pitchFamily="34" charset="-128"/>
              </a:rPr>
              <a:t>In similar fashion, LTC discussions you have with middle-class clients will likely not resonate with high net worth clients.</a:t>
            </a:r>
          </a:p>
          <a:p>
            <a:endParaRPr lang="en-US" sz="2000" dirty="0">
              <a:ea typeface="ＭＳ Ｐゴシック" pitchFamily="34" charset="-128"/>
            </a:endParaRPr>
          </a:p>
          <a:p>
            <a:r>
              <a:rPr lang="en-US" sz="2000" dirty="0">
                <a:ea typeface="ＭＳ Ｐゴシック" pitchFamily="34" charset="-128"/>
              </a:rPr>
              <a:t>What would the response be when saying the following to a high net worth client:</a:t>
            </a:r>
          </a:p>
          <a:p>
            <a:r>
              <a:rPr lang="en-US" sz="2000" dirty="0">
                <a:ea typeface="ＭＳ Ｐゴシック" pitchFamily="34" charset="-128"/>
              </a:rPr>
              <a:t>“Imagine being in your 70”s or 80’s and trying to lift your husband to bath and dress him….”</a:t>
            </a:r>
          </a:p>
          <a:p>
            <a:pPr lvl="1"/>
            <a:r>
              <a:rPr lang="en-US" sz="2000" dirty="0">
                <a:ea typeface="ＭＳ Ｐゴシック" pitchFamily="34" charset="-128"/>
              </a:rPr>
              <a:t>Potential response: “I wouldn’t, I would hire someone for that!”</a:t>
            </a:r>
          </a:p>
          <a:p>
            <a:r>
              <a:rPr lang="en-US" sz="2000" dirty="0">
                <a:ea typeface="ＭＳ Ｐゴシック" pitchFamily="34" charset="-128"/>
              </a:rPr>
              <a:t>“You want to make sure there is enough income and assets left to support the one of you that is left behind……”</a:t>
            </a:r>
          </a:p>
          <a:p>
            <a:pPr lvl="1"/>
            <a:r>
              <a:rPr lang="en-US" sz="2000" dirty="0">
                <a:ea typeface="ＭＳ Ｐゴシック" pitchFamily="34" charset="-128"/>
              </a:rPr>
              <a:t>Potential response: “We have over 10 million dollars, I think we’re fine”</a:t>
            </a:r>
          </a:p>
          <a:p>
            <a:pPr algn="ctr"/>
            <a:endParaRPr lang="en-US" sz="2000" dirty="0">
              <a:ea typeface="ＭＳ Ｐゴシック" pitchFamily="34" charset="-128"/>
            </a:endParaRPr>
          </a:p>
          <a:p>
            <a:r>
              <a:rPr lang="en-US" sz="2000" dirty="0">
                <a:ea typeface="ＭＳ Ｐゴシック" pitchFamily="34" charset="-128"/>
              </a:rPr>
              <a:t>These type of discussions get you NO WHERE with affluent or ultra-high net worth clients</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8</a:t>
            </a:fld>
            <a:endParaRPr lang="en-US"/>
          </a:p>
        </p:txBody>
      </p:sp>
    </p:spTree>
    <p:extLst>
      <p:ext uri="{BB962C8B-B14F-4D97-AF65-F5344CB8AC3E}">
        <p14:creationId xmlns:p14="http://schemas.microsoft.com/office/powerpoint/2010/main" val="207740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a:effectLst/>
              </a:rPr>
              <a:t>In order to </a:t>
            </a:r>
            <a:r>
              <a:rPr lang="en-US" sz="1400" dirty="0"/>
              <a:t>help avoid and/or conquer objections to LTC coverage, it helps to classify your clients into wealth tiers. Each wealth tier merits a unique discussion, as there are planning advantages that differ with the wealth tiers as well as unique consequences specific to each tier group who plans poorly or </a:t>
            </a:r>
            <a:r>
              <a:rPr lang="en-US" sz="1400" kern="1200" dirty="0">
                <a:effectLst/>
              </a:rPr>
              <a:t>chooses to ignore the opportunity to insure the risk of LTC expenses. For purposes of LTC discussions, clients can be divided into the following 4 tier groups:</a:t>
            </a:r>
          </a:p>
          <a:p>
            <a:r>
              <a:rPr lang="en-US" sz="1400" kern="1200" dirty="0">
                <a:effectLst/>
              </a:rPr>
              <a:t>Medicaid likely</a:t>
            </a:r>
          </a:p>
          <a:p>
            <a:pPr lvl="0"/>
            <a:r>
              <a:rPr lang="en-US" sz="1400" kern="1200" dirty="0">
                <a:effectLst/>
              </a:rPr>
              <a:t>Middle Class</a:t>
            </a:r>
          </a:p>
          <a:p>
            <a:pPr lvl="0"/>
            <a:r>
              <a:rPr lang="en-US" sz="1400" kern="1200" dirty="0">
                <a:effectLst/>
              </a:rPr>
              <a:t>Affluent – with no estate tax liability concerns</a:t>
            </a:r>
          </a:p>
          <a:p>
            <a:pPr lvl="0"/>
            <a:r>
              <a:rPr lang="en-US" sz="1400" kern="1200" dirty="0">
                <a:effectLst/>
              </a:rPr>
              <a:t>High net worth – with estate tax liability concerns</a:t>
            </a:r>
          </a:p>
          <a:p>
            <a:r>
              <a:rPr lang="en-US" sz="1400" kern="1200" dirty="0">
                <a:effectLst/>
              </a:rPr>
              <a:t> </a:t>
            </a:r>
          </a:p>
          <a:p>
            <a:r>
              <a:rPr lang="en-US" sz="1400" kern="1200" dirty="0">
                <a:effectLst/>
              </a:rPr>
              <a:t>By breaking discussions down into LTC tier groups, </a:t>
            </a:r>
            <a:r>
              <a:rPr lang="en-US" sz="1400" kern="1200" dirty="0">
                <a:solidFill>
                  <a:schemeClr val="tx1"/>
                </a:solidFill>
                <a:effectLst/>
              </a:rPr>
              <a:t>you have a better opportunity to showcase the advantages of LTC planning that are specific to each group.</a:t>
            </a:r>
          </a:p>
          <a:p>
            <a:endParaRPr lang="en-US" dirty="0"/>
          </a:p>
        </p:txBody>
      </p:sp>
      <p:sp>
        <p:nvSpPr>
          <p:cNvPr id="4" name="Slide Number Placeholder 3"/>
          <p:cNvSpPr>
            <a:spLocks noGrp="1"/>
          </p:cNvSpPr>
          <p:nvPr>
            <p:ph type="sldNum" sz="quarter" idx="10"/>
          </p:nvPr>
        </p:nvSpPr>
        <p:spPr/>
        <p:txBody>
          <a:bodyPr/>
          <a:lstStyle/>
          <a:p>
            <a:pPr>
              <a:defRPr/>
            </a:pPr>
            <a:fld id="{E128B43C-3C9E-47B7-AC1E-3B54A4A747D7}" type="slidenum">
              <a:rPr lang="en-US" smtClean="0"/>
              <a:pPr>
                <a:defRPr/>
              </a:pPr>
              <a:t>9</a:t>
            </a:fld>
            <a:endParaRPr lang="en-US"/>
          </a:p>
        </p:txBody>
      </p:sp>
    </p:spTree>
    <p:extLst>
      <p:ext uri="{BB962C8B-B14F-4D97-AF65-F5344CB8AC3E}">
        <p14:creationId xmlns:p14="http://schemas.microsoft.com/office/powerpoint/2010/main" val="2894260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NFM-13436AO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914400" y="2362200"/>
            <a:ext cx="4724400" cy="1905000"/>
          </a:xfrm>
          <a:prstGeom prst="rect">
            <a:avLst/>
          </a:prstGeom>
        </p:spPr>
        <p:txBody>
          <a:bodyPr vert="horz" lIns="0" tIns="0" rIns="0" bIns="0" anchor="ctr" anchorCtr="0"/>
          <a:lstStyle>
            <a:lvl1pPr indent="0" algn="l">
              <a:defRPr sz="3800" b="0" i="0" cap="none" baseline="0">
                <a:solidFill>
                  <a:srgbClr val="82D7CB"/>
                </a:solidFill>
                <a:latin typeface="Arial"/>
                <a:cs typeface="Arial"/>
              </a:defRPr>
            </a:lvl1pPr>
          </a:lstStyle>
          <a:p>
            <a:r>
              <a:rPr lang="en-US" dirty="0"/>
              <a:t>Click to edit Master title style</a:t>
            </a:r>
          </a:p>
        </p:txBody>
      </p:sp>
      <p:sp>
        <p:nvSpPr>
          <p:cNvPr id="3" name="Text Placeholder 2"/>
          <p:cNvSpPr>
            <a:spLocks noGrp="1"/>
          </p:cNvSpPr>
          <p:nvPr>
            <p:ph type="body" idx="1"/>
          </p:nvPr>
        </p:nvSpPr>
        <p:spPr>
          <a:xfrm>
            <a:off x="914400" y="4572000"/>
            <a:ext cx="4800600" cy="444500"/>
          </a:xfrm>
          <a:prstGeom prst="rect">
            <a:avLst/>
          </a:prstGeom>
        </p:spPr>
        <p:txBody>
          <a:bodyPr vert="horz" anchor="b"/>
          <a:lstStyle>
            <a:lvl1pPr marL="0" indent="0">
              <a:buNone/>
              <a:defRPr sz="2400" baseline="-30000">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a:p>
            <a:pPr lvl="1"/>
            <a:r>
              <a:rPr lang="en-US" dirty="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533400" y="228600"/>
            <a:ext cx="7391400" cy="1096962"/>
          </a:xfrm>
          <a:prstGeom prst="rect">
            <a:avLst/>
          </a:prstGeom>
        </p:spPr>
        <p:txBody>
          <a:bodyPr vert="horz" anchor="b" anchorCtr="0"/>
          <a:lstStyle>
            <a:lvl1pPr algn="l">
              <a:defRPr sz="4000">
                <a:solidFill>
                  <a:srgbClr val="092744"/>
                </a:solidFill>
              </a:defRPr>
            </a:lvl1pPr>
          </a:lstStyle>
          <a:p>
            <a:r>
              <a:rPr lang="en-US" dirty="0"/>
              <a:t>Click to edit Master title style</a:t>
            </a:r>
          </a:p>
        </p:txBody>
      </p:sp>
      <p:sp>
        <p:nvSpPr>
          <p:cNvPr id="7" name="Content Placeholder 2"/>
          <p:cNvSpPr>
            <a:spLocks noGrp="1"/>
          </p:cNvSpPr>
          <p:nvPr>
            <p:ph idx="1"/>
          </p:nvPr>
        </p:nvSpPr>
        <p:spPr>
          <a:xfrm>
            <a:off x="838200" y="2031999"/>
            <a:ext cx="7467600" cy="4068763"/>
          </a:xfrm>
          <a:prstGeom prst="rect">
            <a:avLst/>
          </a:prstGeom>
        </p:spPr>
        <p:txBody>
          <a:bodyPr vert="horz"/>
          <a:lstStyle>
            <a:lvl1pPr>
              <a:defRPr sz="2000">
                <a:solidFill>
                  <a:schemeClr val="accent4">
                    <a:lumMod val="65000"/>
                    <a:lumOff val="35000"/>
                  </a:schemeClr>
                </a:solidFill>
              </a:defRPr>
            </a:lvl1pPr>
            <a:lvl2pPr>
              <a:defRPr sz="1800">
                <a:solidFill>
                  <a:schemeClr val="accent4">
                    <a:lumMod val="65000"/>
                    <a:lumOff val="35000"/>
                  </a:schemeClr>
                </a:solidFill>
              </a:defRPr>
            </a:lvl2pPr>
            <a:lvl3pPr>
              <a:defRPr sz="1600">
                <a:solidFill>
                  <a:schemeClr val="accent4">
                    <a:lumMod val="65000"/>
                    <a:lumOff val="35000"/>
                  </a:schemeClr>
                </a:solidFill>
              </a:defRPr>
            </a:lvl3pPr>
            <a:lvl4pPr>
              <a:defRPr sz="1400">
                <a:solidFill>
                  <a:schemeClr val="accent4">
                    <a:lumMod val="65000"/>
                    <a:lumOff val="35000"/>
                  </a:schemeClr>
                </a:solidFill>
              </a:defRPr>
            </a:lvl4pPr>
            <a:lvl5pPr>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title"/>
          </p:nvPr>
        </p:nvSpPr>
        <p:spPr>
          <a:xfrm>
            <a:off x="880533" y="467519"/>
            <a:ext cx="7391400" cy="715962"/>
          </a:xfrm>
          <a:prstGeom prst="rect">
            <a:avLst/>
          </a:prstGeom>
        </p:spPr>
        <p:txBody>
          <a:bodyPr vert="horz"/>
          <a:lstStyle>
            <a:lvl1pPr algn="l">
              <a:defRPr sz="4000">
                <a:solidFill>
                  <a:srgbClr val="092744"/>
                </a:solidFill>
              </a:defRPr>
            </a:lvl1pPr>
          </a:lstStyle>
          <a:p>
            <a:r>
              <a:rPr lang="en-US" dirty="0"/>
              <a:t>Click to edit Master title style</a:t>
            </a:r>
          </a:p>
        </p:txBody>
      </p:sp>
      <p:sp>
        <p:nvSpPr>
          <p:cNvPr id="8" name="Content Placeholder 2"/>
          <p:cNvSpPr>
            <a:spLocks noGrp="1"/>
          </p:cNvSpPr>
          <p:nvPr>
            <p:ph idx="1"/>
          </p:nvPr>
        </p:nvSpPr>
        <p:spPr>
          <a:xfrm>
            <a:off x="838200" y="1625600"/>
            <a:ext cx="7467600" cy="4068763"/>
          </a:xfrm>
          <a:prstGeom prst="rect">
            <a:avLst/>
          </a:prstGeom>
        </p:spPr>
        <p:txBody>
          <a:bodyPr vert="horz"/>
          <a:lstStyle>
            <a:lvl1pPr>
              <a:buFontTx/>
              <a:buNone/>
              <a:defRPr sz="2000">
                <a:solidFill>
                  <a:srgbClr val="578999"/>
                </a:solidFill>
              </a:defRPr>
            </a:lvl1pPr>
            <a:lvl2pPr marL="742950" indent="-285750">
              <a:buFont typeface="Arial" panose="020B0604020202020204" pitchFamily="34" charset="0"/>
              <a:buChar char="•"/>
              <a:defRPr sz="1800">
                <a:solidFill>
                  <a:schemeClr val="accent4">
                    <a:lumMod val="65000"/>
                    <a:lumOff val="35000"/>
                  </a:schemeClr>
                </a:solidFill>
              </a:defRPr>
            </a:lvl2pPr>
            <a:lvl3pPr marL="1200150" indent="-285750">
              <a:buFont typeface="Arial" panose="020B0604020202020204" pitchFamily="34" charset="0"/>
              <a:buChar char="‒"/>
              <a:defRPr sz="1600">
                <a:solidFill>
                  <a:schemeClr val="accent4">
                    <a:lumMod val="65000"/>
                    <a:lumOff val="35000"/>
                  </a:schemeClr>
                </a:solidFill>
              </a:defRPr>
            </a:lvl3pPr>
            <a:lvl4pPr marL="1657350" indent="-285750">
              <a:buFont typeface="Courier New" panose="02070309020205020404" pitchFamily="49" charset="0"/>
              <a:buChar char="o"/>
              <a:defRPr sz="1400">
                <a:solidFill>
                  <a:schemeClr val="accent4">
                    <a:lumMod val="65000"/>
                    <a:lumOff val="35000"/>
                  </a:schemeClr>
                </a:solidFill>
              </a:defRPr>
            </a:lvl4pPr>
            <a:lvl5pPr marL="2114550" indent="-285750">
              <a:buFont typeface="Wingdings" panose="05000000000000000000" pitchFamily="2" charset="2"/>
              <a:buChar char="Ø"/>
              <a:defRPr sz="1400">
                <a:solidFill>
                  <a:schemeClr val="accent4">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171"/>
            <a:ext cx="9144000" cy="6858000"/>
          </a:xfrm>
          <a:prstGeom prst="rect">
            <a:avLst/>
          </a:prstGeom>
        </p:spPr>
      </p:pic>
      <p:sp>
        <p:nvSpPr>
          <p:cNvPr id="8" name="Title 1"/>
          <p:cNvSpPr>
            <a:spLocks noGrp="1"/>
          </p:cNvSpPr>
          <p:nvPr>
            <p:ph type="title"/>
          </p:nvPr>
        </p:nvSpPr>
        <p:spPr>
          <a:xfrm>
            <a:off x="914400" y="808038"/>
            <a:ext cx="7391400" cy="715962"/>
          </a:xfrm>
          <a:prstGeom prst="rect">
            <a:avLst/>
          </a:prstGeom>
        </p:spPr>
        <p:txBody>
          <a:bodyPr vert="horz"/>
          <a:lstStyle>
            <a:lvl1pPr algn="l">
              <a:defRPr sz="4000">
                <a:solidFill>
                  <a:schemeClr val="bg1"/>
                </a:solidFill>
              </a:defRPr>
            </a:lvl1pPr>
          </a:lstStyle>
          <a:p>
            <a:r>
              <a:rPr lang="en-US" dirty="0"/>
              <a:t>Click to edit Master title style</a:t>
            </a:r>
          </a:p>
        </p:txBody>
      </p:sp>
      <p:sp>
        <p:nvSpPr>
          <p:cNvPr id="9" name="Content Placeholder 2"/>
          <p:cNvSpPr>
            <a:spLocks noGrp="1"/>
          </p:cNvSpPr>
          <p:nvPr>
            <p:ph idx="1"/>
          </p:nvPr>
        </p:nvSpPr>
        <p:spPr>
          <a:xfrm>
            <a:off x="914400" y="1600200"/>
            <a:ext cx="7467600" cy="4068763"/>
          </a:xfrm>
          <a:prstGeom prst="rect">
            <a:avLst/>
          </a:prstGeom>
        </p:spPr>
        <p:txBody>
          <a:bodyPr vert="horz"/>
          <a:lstStyle>
            <a:lvl1pPr>
              <a:buFontTx/>
              <a:buNone/>
              <a:defRPr sz="2000">
                <a:solidFill>
                  <a:schemeClr val="bg1"/>
                </a:solidFill>
              </a:defRPr>
            </a:lvl1pPr>
            <a:lvl2pPr>
              <a:buFontTx/>
              <a:buNone/>
              <a:defRPr sz="1800">
                <a:solidFill>
                  <a:schemeClr val="bg1"/>
                </a:solidFill>
              </a:defRPr>
            </a:lvl2pPr>
            <a:lvl3pPr>
              <a:buFontTx/>
              <a:buNone/>
              <a:defRPr sz="1600">
                <a:solidFill>
                  <a:schemeClr val="bg1"/>
                </a:solidFill>
              </a:defRPr>
            </a:lvl3pPr>
            <a:lvl4pPr>
              <a:buFontTx/>
              <a:buNone/>
              <a:defRPr sz="1400">
                <a:solidFill>
                  <a:schemeClr val="bg1"/>
                </a:solidFill>
              </a:defRPr>
            </a:lvl4pPr>
            <a:lvl5pPr>
              <a:buFontTx/>
              <a:buNone/>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ChangeArrowheads="1"/>
          </p:cNvSpPr>
          <p:nvPr/>
        </p:nvSpPr>
        <p:spPr bwMode="auto">
          <a:xfrm>
            <a:off x="8458200" y="6400800"/>
            <a:ext cx="457200" cy="320675"/>
          </a:xfrm>
          <a:prstGeom prst="rect">
            <a:avLst/>
          </a:prstGeom>
          <a:noFill/>
          <a:ln w="9525">
            <a:noFill/>
            <a:miter lim="800000"/>
            <a:headEnd/>
            <a:tailEnd/>
          </a:ln>
          <a:effectLst/>
        </p:spPr>
        <p:txBody>
          <a:bodyPr lIns="0" anchor="ctr"/>
          <a:lstStyle/>
          <a:p>
            <a:pPr algn="r">
              <a:defRPr/>
            </a:pPr>
            <a:fld id="{4EE4F73A-6E6D-4F73-AC2E-F51E5C035D1B}" type="slidenum">
              <a:rPr lang="en-US" sz="800">
                <a:solidFill>
                  <a:schemeClr val="bg2"/>
                </a:solidFill>
                <a:latin typeface="Arial" pitchFamily="34" charset="0"/>
                <a:ea typeface="ＭＳ Ｐゴシック" charset="-128"/>
              </a:rPr>
              <a:pPr algn="r">
                <a:defRPr/>
              </a:pPr>
              <a:t>‹#›</a:t>
            </a:fld>
            <a:endParaRPr lang="en-US" sz="800">
              <a:solidFill>
                <a:schemeClr val="bg2"/>
              </a:solidFill>
              <a:latin typeface="Arial" pitchFamily="34" charset="0"/>
              <a:ea typeface="ＭＳ Ｐゴシック" charset="-128"/>
              <a:cs typeface="Arial"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hf sldNum="0"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jpe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6.jpeg"/><Relationship Id="rId7" Type="http://schemas.openxmlformats.org/officeDocument/2006/relationships/diagramColors" Target="../diagrams/colors8.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chart" Target="../charts/chart4.xml"/><Relationship Id="rId9" Type="http://schemas.microsoft.com/office/2007/relationships/diagramDrawing" Target="../diagrams/drawing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147" name="Rectangle 3"/>
          <p:cNvSpPr txBox="1">
            <a:spLocks noChangeArrowheads="1"/>
          </p:cNvSpPr>
          <p:nvPr/>
        </p:nvSpPr>
        <p:spPr bwMode="auto">
          <a:xfrm>
            <a:off x="457200" y="4572000"/>
            <a:ext cx="5638800" cy="609600"/>
          </a:xfrm>
          <a:prstGeom prst="rect">
            <a:avLst/>
          </a:prstGeom>
          <a:noFill/>
          <a:ln w="9525">
            <a:noFill/>
            <a:miter lim="800000"/>
            <a:headEnd/>
            <a:tailEnd/>
          </a:ln>
        </p:spPr>
        <p:txBody>
          <a:bodyPr lIns="0" tIns="0" rIns="0" bIns="0" anchor="t" anchorCtr="0"/>
          <a:lstStyle/>
          <a:p>
            <a:pPr>
              <a:lnSpc>
                <a:spcPts val="1375"/>
              </a:lnSpc>
              <a:spcAft>
                <a:spcPts val="300"/>
              </a:spcAft>
            </a:pPr>
            <a:r>
              <a:rPr lang="en-US" sz="1400" dirty="0">
                <a:solidFill>
                  <a:srgbClr val="FFFFFF"/>
                </a:solidFill>
              </a:rPr>
              <a:t>Brought to you by the</a:t>
            </a:r>
          </a:p>
          <a:p>
            <a:pPr>
              <a:lnSpc>
                <a:spcPct val="90000"/>
              </a:lnSpc>
            </a:pPr>
            <a:r>
              <a:rPr lang="en-US" dirty="0">
                <a:solidFill>
                  <a:srgbClr val="FFFFFF"/>
                </a:solidFill>
                <a:cs typeface="Arial" charset="0"/>
              </a:rPr>
              <a:t>Advanced Consulting Group of </a:t>
            </a:r>
            <a:r>
              <a:rPr lang="en-US" dirty="0">
                <a:solidFill>
                  <a:srgbClr val="FFFFFF"/>
                </a:solidFill>
              </a:rPr>
              <a:t>Nationwide</a:t>
            </a:r>
            <a:r>
              <a:rPr lang="en-US" sz="1200" baseline="60000" dirty="0">
                <a:solidFill>
                  <a:srgbClr val="FFFFFF"/>
                </a:solidFill>
                <a:cs typeface="Arial" charset="0"/>
              </a:rPr>
              <a:t>®</a:t>
            </a:r>
            <a:r>
              <a:rPr lang="en-US" dirty="0">
                <a:solidFill>
                  <a:srgbClr val="FFFFFF"/>
                </a:solidFill>
                <a:cs typeface="Arial" charset="0"/>
              </a:rPr>
              <a:t> </a:t>
            </a:r>
          </a:p>
        </p:txBody>
      </p:sp>
      <p:sp>
        <p:nvSpPr>
          <p:cNvPr id="2" name="Title 1"/>
          <p:cNvSpPr>
            <a:spLocks noGrp="1"/>
          </p:cNvSpPr>
          <p:nvPr>
            <p:ph type="title"/>
          </p:nvPr>
        </p:nvSpPr>
        <p:spPr>
          <a:xfrm>
            <a:off x="457200" y="2362200"/>
            <a:ext cx="5791200" cy="1905000"/>
          </a:xfrm>
        </p:spPr>
        <p:txBody>
          <a:bodyPr/>
          <a:lstStyle/>
          <a:p>
            <a:r>
              <a:rPr lang="en-US" dirty="0"/>
              <a:t>The four tiers of LTC risk</a:t>
            </a:r>
            <a:br>
              <a:rPr lang="en-US" dirty="0"/>
            </a:br>
            <a:r>
              <a:rPr lang="en-US" sz="2400" dirty="0"/>
              <a:t>Classify and conquer objections to </a:t>
            </a:r>
            <a:br>
              <a:rPr lang="en-US" sz="2400" dirty="0"/>
            </a:br>
            <a:r>
              <a:rPr lang="en-US" sz="2400" dirty="0"/>
              <a:t>LTC coverage </a:t>
            </a:r>
            <a:endParaRPr lang="en-US" sz="3600" dirty="0"/>
          </a:p>
        </p:txBody>
      </p:sp>
      <p:sp>
        <p:nvSpPr>
          <p:cNvPr id="5" name="TextBox 4"/>
          <p:cNvSpPr txBox="1"/>
          <p:nvPr/>
        </p:nvSpPr>
        <p:spPr>
          <a:xfrm>
            <a:off x="457200" y="6243935"/>
            <a:ext cx="5867400" cy="461665"/>
          </a:xfrm>
          <a:prstGeom prst="rect">
            <a:avLst/>
          </a:prstGeom>
          <a:noFill/>
        </p:spPr>
        <p:txBody>
          <a:bodyPr wrap="square" lIns="0" tIns="0" rIns="0" bIns="0" rtlCol="0">
            <a:spAutoFit/>
          </a:bodyPr>
          <a:lstStyle/>
          <a:p>
            <a:r>
              <a:rPr lang="en-US" sz="1000" dirty="0">
                <a:solidFill>
                  <a:schemeClr val="bg1"/>
                </a:solidFill>
              </a:rPr>
              <a:t>Nationwide, the Nationwide N and Eagle, Nationwide is on your side and other marks displayed in this presentation are service marks of Nationwide Mutual Insurance Company or its affiliates, unless otherwise disclosed. © 2017 Nationwide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bwMode="auto">
          <a:xfrm>
            <a:off x="914400" y="476250"/>
            <a:ext cx="7528560" cy="71596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a:solidFill>
                  <a:srgbClr val="092744"/>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ctr"/>
            <a:r>
              <a:rPr lang="en-US" sz="4400" kern="0" dirty="0">
                <a:solidFill>
                  <a:schemeClr val="tx1"/>
                </a:solidFill>
                <a:ea typeface="ＭＳ Ｐゴシック" pitchFamily="34" charset="-128"/>
              </a:rPr>
              <a:t>Medicaid Clients</a:t>
            </a:r>
          </a:p>
        </p:txBody>
      </p:sp>
      <p:sp>
        <p:nvSpPr>
          <p:cNvPr id="5" name="Content Placeholder 10"/>
          <p:cNvSpPr txBox="1">
            <a:spLocks/>
          </p:cNvSpPr>
          <p:nvPr/>
        </p:nvSpPr>
        <p:spPr bwMode="auto">
          <a:xfrm>
            <a:off x="533400" y="1828800"/>
            <a:ext cx="8290560" cy="4398963"/>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accent4">
                    <a:lumMod val="65000"/>
                    <a:lumOff val="35000"/>
                  </a:schemeClr>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1800">
                <a:solidFill>
                  <a:schemeClr val="accent4">
                    <a:lumMod val="65000"/>
                    <a:lumOff val="35000"/>
                  </a:schemeClr>
                </a:solidFill>
                <a:latin typeface="+mn-lt"/>
                <a:ea typeface="ＭＳ Ｐゴシック" charset="-128"/>
                <a:cs typeface="ＭＳ Ｐゴシック"/>
              </a:defRPr>
            </a:lvl2pPr>
            <a:lvl3pPr marL="1143000" indent="-228600" algn="l" rtl="0" eaLnBrk="0" fontAlgn="base" hangingPunct="0">
              <a:spcBef>
                <a:spcPct val="20000"/>
              </a:spcBef>
              <a:spcAft>
                <a:spcPct val="0"/>
              </a:spcAft>
              <a:buChar char="•"/>
              <a:defRPr sz="1600">
                <a:solidFill>
                  <a:schemeClr val="accent4">
                    <a:lumMod val="65000"/>
                    <a:lumOff val="35000"/>
                  </a:schemeClr>
                </a:solidFill>
                <a:latin typeface="+mn-lt"/>
                <a:ea typeface="ＭＳ Ｐゴシック" charset="-128"/>
                <a:cs typeface="ＭＳ Ｐゴシック"/>
              </a:defRPr>
            </a:lvl3pPr>
            <a:lvl4pPr marL="1600200" indent="-228600" algn="l" rtl="0" eaLnBrk="0" fontAlgn="base" hangingPunct="0">
              <a:spcBef>
                <a:spcPct val="20000"/>
              </a:spcBef>
              <a:spcAft>
                <a:spcPct val="0"/>
              </a:spcAft>
              <a:buChar char="–"/>
              <a:defRPr sz="1400">
                <a:solidFill>
                  <a:schemeClr val="accent4">
                    <a:lumMod val="65000"/>
                    <a:lumOff val="35000"/>
                  </a:schemeClr>
                </a:solidFill>
                <a:latin typeface="+mn-lt"/>
                <a:ea typeface="ＭＳ Ｐゴシック" charset="-128"/>
                <a:cs typeface="ＭＳ Ｐゴシック"/>
              </a:defRPr>
            </a:lvl4pPr>
            <a:lvl5pPr marL="2057400" indent="-228600" algn="l" rtl="0" eaLnBrk="0" fontAlgn="base" hangingPunct="0">
              <a:spcBef>
                <a:spcPct val="20000"/>
              </a:spcBef>
              <a:spcAft>
                <a:spcPct val="0"/>
              </a:spcAft>
              <a:buChar char="»"/>
              <a:defRPr sz="1400">
                <a:solidFill>
                  <a:schemeClr val="accent4">
                    <a:lumMod val="65000"/>
                    <a:lumOff val="35000"/>
                  </a:schemeClr>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400" kern="0" dirty="0">
                <a:solidFill>
                  <a:schemeClr val="tx1"/>
                </a:solidFill>
                <a:ea typeface="ＭＳ Ｐゴシック" pitchFamily="34" charset="-128"/>
              </a:rPr>
              <a:t>Low income/asset clients </a:t>
            </a:r>
          </a:p>
          <a:p>
            <a:pPr lvl="1">
              <a:buFont typeface="Arial" panose="020B0604020202020204" pitchFamily="34" charset="0"/>
              <a:buChar char="̶"/>
            </a:pPr>
            <a:r>
              <a:rPr lang="en-US" sz="2000" kern="0" dirty="0">
                <a:solidFill>
                  <a:schemeClr val="accent5">
                    <a:lumMod val="25000"/>
                  </a:schemeClr>
                </a:solidFill>
                <a:ea typeface="ＭＳ Ｐゴシック" pitchFamily="34" charset="-128"/>
              </a:rPr>
              <a:t>May be a client referral of a family member or friend</a:t>
            </a:r>
          </a:p>
          <a:p>
            <a:pPr>
              <a:buFont typeface="Arial" panose="020B0604020202020204" pitchFamily="34" charset="0"/>
              <a:buChar char="•"/>
            </a:pPr>
            <a:endParaRPr lang="en-US" sz="2400" kern="0" dirty="0">
              <a:solidFill>
                <a:schemeClr val="tx1"/>
              </a:solidFill>
              <a:ea typeface="ＭＳ Ｐゴシック" pitchFamily="34" charset="-128"/>
            </a:endParaRPr>
          </a:p>
          <a:p>
            <a:pPr>
              <a:buFont typeface="Arial" panose="020B0604020202020204" pitchFamily="34" charset="0"/>
              <a:buChar char="•"/>
            </a:pPr>
            <a:r>
              <a:rPr lang="en-US" sz="2400" kern="0" dirty="0">
                <a:solidFill>
                  <a:schemeClr val="tx1"/>
                </a:solidFill>
                <a:ea typeface="ＭＳ Ｐゴシック" pitchFamily="34" charset="-128"/>
              </a:rPr>
              <a:t>They want to know their options</a:t>
            </a:r>
          </a:p>
          <a:p>
            <a:pPr lvl="1">
              <a:buFont typeface="Arial" panose="020B0604020202020204" pitchFamily="34" charset="0"/>
              <a:buChar char="̶"/>
            </a:pPr>
            <a:r>
              <a:rPr lang="en-US" sz="2000" kern="0" dirty="0">
                <a:solidFill>
                  <a:schemeClr val="accent5">
                    <a:lumMod val="25000"/>
                  </a:schemeClr>
                </a:solidFill>
                <a:ea typeface="ＭＳ Ｐゴシック" pitchFamily="34" charset="-128"/>
              </a:rPr>
              <a:t>Likely can't afford LTC coverage</a:t>
            </a:r>
          </a:p>
          <a:p>
            <a:pPr lvl="2">
              <a:buFont typeface="Courier New" panose="02070309020205020404" pitchFamily="49" charset="0"/>
              <a:buChar char="o"/>
            </a:pPr>
            <a:r>
              <a:rPr lang="en-US" sz="2000" kern="0" dirty="0">
                <a:solidFill>
                  <a:schemeClr val="accent5">
                    <a:lumMod val="25000"/>
                  </a:schemeClr>
                </a:solidFill>
                <a:ea typeface="ＭＳ Ｐゴシック" pitchFamily="34" charset="-128"/>
              </a:rPr>
              <a:t>“Hold your breath” and hope nothing happens</a:t>
            </a:r>
          </a:p>
          <a:p>
            <a:pPr lvl="2">
              <a:buFont typeface="Courier New" panose="02070309020205020404" pitchFamily="49" charset="0"/>
              <a:buChar char="o"/>
            </a:pPr>
            <a:r>
              <a:rPr lang="en-US" sz="2000" kern="0" dirty="0">
                <a:solidFill>
                  <a:schemeClr val="accent5">
                    <a:lumMod val="25000"/>
                  </a:schemeClr>
                </a:solidFill>
                <a:ea typeface="ＭＳ Ｐゴシック" pitchFamily="34" charset="-128"/>
              </a:rPr>
              <a:t>Refer a good Elder Care Attorney for when the time comes</a:t>
            </a:r>
          </a:p>
          <a:p>
            <a:pPr lvl="1">
              <a:buFont typeface="Arial" panose="020B0604020202020204" pitchFamily="34" charset="0"/>
              <a:buChar char="̶"/>
            </a:pPr>
            <a:endParaRPr lang="en-US" sz="2000" kern="0" dirty="0">
              <a:solidFill>
                <a:schemeClr val="accent5">
                  <a:lumMod val="25000"/>
                </a:schemeClr>
              </a:solidFill>
              <a:ea typeface="ＭＳ Ｐゴシック" pitchFamily="34" charset="-128"/>
            </a:endParaRPr>
          </a:p>
          <a:p>
            <a:pPr>
              <a:buFont typeface="Arial" panose="020B0604020202020204" pitchFamily="34" charset="0"/>
              <a:buChar char="•"/>
            </a:pPr>
            <a:r>
              <a:rPr lang="en-US" sz="2400" kern="0" dirty="0">
                <a:solidFill>
                  <a:schemeClr val="tx1"/>
                </a:solidFill>
                <a:ea typeface="ＭＳ Ｐゴシック" pitchFamily="34" charset="-128"/>
              </a:rPr>
              <a:t>2 types of Medicaid Planning</a:t>
            </a:r>
          </a:p>
          <a:p>
            <a:pPr lvl="1">
              <a:buFont typeface="Arial" panose="020B0604020202020204" pitchFamily="34" charset="0"/>
              <a:buChar char="̶"/>
            </a:pPr>
            <a:r>
              <a:rPr lang="en-US" sz="2000" kern="0" dirty="0">
                <a:solidFill>
                  <a:schemeClr val="accent5">
                    <a:lumMod val="25000"/>
                  </a:schemeClr>
                </a:solidFill>
                <a:ea typeface="ＭＳ Ｐゴシック" pitchFamily="34" charset="-128"/>
              </a:rPr>
              <a:t>Medicaid Estate Planning </a:t>
            </a:r>
          </a:p>
          <a:p>
            <a:pPr lvl="1">
              <a:buFont typeface="Arial" panose="020B0604020202020204" pitchFamily="34" charset="0"/>
              <a:buChar char="̶"/>
            </a:pPr>
            <a:r>
              <a:rPr lang="en-US" sz="2000" kern="0" dirty="0">
                <a:solidFill>
                  <a:schemeClr val="accent5">
                    <a:lumMod val="25000"/>
                  </a:schemeClr>
                </a:solidFill>
                <a:ea typeface="ＭＳ Ｐゴシック" pitchFamily="34" charset="-128"/>
              </a:rPr>
              <a:t>Medicaid Rescue Planning</a:t>
            </a:r>
          </a:p>
          <a:p>
            <a:pPr lvl="1">
              <a:buFont typeface="Arial" panose="020B0604020202020204" pitchFamily="34" charset="0"/>
              <a:buChar char="̶"/>
            </a:pPr>
            <a:endParaRPr lang="en-US" sz="2000" kern="0" dirty="0">
              <a:solidFill>
                <a:schemeClr val="accent5">
                  <a:lumMod val="25000"/>
                </a:schemeClr>
              </a:solidFill>
              <a:ea typeface="ＭＳ Ｐゴシック" pitchFamily="34" charset="-128"/>
            </a:endParaRPr>
          </a:p>
          <a:p>
            <a:pPr>
              <a:buFont typeface="Arial" panose="020B0604020202020204" pitchFamily="34" charset="0"/>
              <a:buChar char="•"/>
            </a:pPr>
            <a:endParaRPr lang="en-US" sz="2400" kern="0" dirty="0">
              <a:solidFill>
                <a:schemeClr val="accent4">
                  <a:lumMod val="50000"/>
                  <a:lumOff val="50000"/>
                </a:schemeClr>
              </a:solidFill>
              <a:ea typeface="ＭＳ Ｐゴシック" pitchFamily="34" charset="-128"/>
            </a:endParaRPr>
          </a:p>
        </p:txBody>
      </p:sp>
      <p:sp>
        <p:nvSpPr>
          <p:cNvPr id="2" name="Oval 1"/>
          <p:cNvSpPr/>
          <p:nvPr/>
        </p:nvSpPr>
        <p:spPr>
          <a:xfrm>
            <a:off x="533400" y="334962"/>
            <a:ext cx="838200" cy="838200"/>
          </a:xfrm>
          <a:prstGeom prst="ellipse">
            <a:avLst/>
          </a:prstGeom>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1</a:t>
            </a:r>
          </a:p>
        </p:txBody>
      </p:sp>
      <p:sp>
        <p:nvSpPr>
          <p:cNvPr id="8"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7723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33337" y="122238"/>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Medicaid Estate Planning</a:t>
            </a:r>
          </a:p>
        </p:txBody>
      </p:sp>
      <p:sp>
        <p:nvSpPr>
          <p:cNvPr id="8196" name="Content Placeholder 10"/>
          <p:cNvSpPr>
            <a:spLocks noGrp="1"/>
          </p:cNvSpPr>
          <p:nvPr>
            <p:ph idx="1"/>
          </p:nvPr>
        </p:nvSpPr>
        <p:spPr bwMode="auto">
          <a:xfrm>
            <a:off x="309562" y="1364059"/>
            <a:ext cx="8210550" cy="5109765"/>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Affluent people hiding assets inside “Medicaid trusts”</a:t>
            </a:r>
          </a:p>
          <a:p>
            <a:pPr marL="457200" lvl="1" indent="0">
              <a:buNone/>
            </a:pPr>
            <a:r>
              <a:rPr lang="en-US" sz="2200" dirty="0">
                <a:solidFill>
                  <a:schemeClr val="accent5">
                    <a:lumMod val="25000"/>
                  </a:schemeClr>
                </a:solidFill>
                <a:ea typeface="ＭＳ Ｐゴシック" pitchFamily="34" charset="-128"/>
              </a:rPr>
              <a:t>…… so they will qualify for LTC services paid by Medicaid </a:t>
            </a:r>
          </a:p>
          <a:p>
            <a:pPr marL="457200" lvl="1" indent="0">
              <a:buNone/>
            </a:pPr>
            <a:r>
              <a:rPr lang="en-US" sz="2200" dirty="0">
                <a:solidFill>
                  <a:schemeClr val="accent5">
                    <a:lumMod val="25000"/>
                  </a:schemeClr>
                </a:solidFill>
                <a:ea typeface="ＭＳ Ｐゴシック" pitchFamily="34" charset="-128"/>
              </a:rPr>
              <a:t>…… and leave all their money to beneficiaries</a:t>
            </a:r>
          </a:p>
          <a:p>
            <a:pPr>
              <a:buFont typeface="Arial" panose="020B0604020202020204" pitchFamily="34" charset="0"/>
              <a:buChar char="•"/>
            </a:pPr>
            <a:r>
              <a:rPr lang="en-US" sz="2400" dirty="0">
                <a:solidFill>
                  <a:schemeClr val="tx1"/>
                </a:solidFill>
                <a:ea typeface="ＭＳ Ｐゴシック" pitchFamily="34" charset="-128"/>
              </a:rPr>
              <a:t>What this client may not understand is…..</a:t>
            </a:r>
          </a:p>
          <a:p>
            <a:pPr lvl="1">
              <a:buFont typeface="Arial" panose="020B0604020202020204" pitchFamily="34" charset="0"/>
              <a:buChar char="̶"/>
            </a:pPr>
            <a:r>
              <a:rPr lang="en-US" sz="2200" dirty="0">
                <a:solidFill>
                  <a:schemeClr val="accent5">
                    <a:lumMod val="25000"/>
                  </a:schemeClr>
                </a:solidFill>
                <a:ea typeface="ＭＳ Ｐゴシック" pitchFamily="34" charset="-128"/>
              </a:rPr>
              <a:t>This planning could cause potential unintended LOSS….</a:t>
            </a:r>
          </a:p>
          <a:p>
            <a:pPr lvl="2">
              <a:spcBef>
                <a:spcPts val="300"/>
              </a:spcBef>
              <a:buFont typeface="Courier New" panose="02070309020205020404" pitchFamily="49" charset="0"/>
              <a:buChar char="o"/>
            </a:pPr>
            <a:r>
              <a:rPr lang="en-US" sz="2000" dirty="0">
                <a:solidFill>
                  <a:schemeClr val="tx1"/>
                </a:solidFill>
                <a:ea typeface="ＭＳ Ｐゴシック" pitchFamily="34" charset="-128"/>
              </a:rPr>
              <a:t>There can be substantial cost to this planning</a:t>
            </a:r>
          </a:p>
          <a:p>
            <a:pPr lvl="2">
              <a:spcBef>
                <a:spcPts val="300"/>
              </a:spcBef>
              <a:buFont typeface="Courier New" panose="02070309020205020404" pitchFamily="49" charset="0"/>
              <a:buChar char="o"/>
            </a:pPr>
            <a:r>
              <a:rPr lang="en-US" sz="2000" dirty="0">
                <a:solidFill>
                  <a:schemeClr val="tx1"/>
                </a:solidFill>
                <a:ea typeface="ＭＳ Ｐゴシック" pitchFamily="34" charset="-128"/>
              </a:rPr>
              <a:t>Loss of the control of assets</a:t>
            </a:r>
          </a:p>
          <a:p>
            <a:pPr lvl="2">
              <a:spcBef>
                <a:spcPts val="300"/>
              </a:spcBef>
              <a:buFont typeface="Courier New" panose="02070309020205020404" pitchFamily="49" charset="0"/>
              <a:buChar char="o"/>
            </a:pPr>
            <a:r>
              <a:rPr lang="en-US" sz="2000" dirty="0">
                <a:solidFill>
                  <a:schemeClr val="tx1"/>
                </a:solidFill>
                <a:ea typeface="ＭＳ Ｐゴシック" pitchFamily="34" charset="-128"/>
              </a:rPr>
              <a:t>Loss of care choices. Nursing home is often the only choice for care.</a:t>
            </a:r>
          </a:p>
          <a:p>
            <a:pPr>
              <a:buFont typeface="Arial" panose="020B0604020202020204" pitchFamily="34" charset="0"/>
              <a:buChar char="•"/>
            </a:pPr>
            <a:endParaRPr lang="en-US" sz="1200" b="1" dirty="0">
              <a:solidFill>
                <a:schemeClr val="tx1"/>
              </a:solidFill>
              <a:ea typeface="ＭＳ Ｐゴシック" pitchFamily="34" charset="-128"/>
            </a:endParaRPr>
          </a:p>
          <a:p>
            <a:pPr>
              <a:buFont typeface="Arial" panose="020B0604020202020204" pitchFamily="34" charset="0"/>
              <a:buChar char="•"/>
            </a:pPr>
            <a:r>
              <a:rPr lang="en-US" sz="2400" b="1" dirty="0">
                <a:solidFill>
                  <a:schemeClr val="tx1"/>
                </a:solidFill>
                <a:ea typeface="ＭＳ Ｐゴシック" pitchFamily="34" charset="-128"/>
              </a:rPr>
              <a:t>Cost of this plan could pay for LTC coverage!</a:t>
            </a:r>
            <a:r>
              <a:rPr lang="en-US" sz="2400" dirty="0">
                <a:solidFill>
                  <a:schemeClr val="accent5">
                    <a:lumMod val="25000"/>
                  </a:schemeClr>
                </a:solidFill>
                <a:ea typeface="ＭＳ Ｐゴシック" pitchFamily="34" charset="-128"/>
              </a:rPr>
              <a:t> </a:t>
            </a:r>
          </a:p>
          <a:p>
            <a:pPr lvl="1">
              <a:spcBef>
                <a:spcPts val="300"/>
              </a:spcBef>
              <a:buFont typeface="Arial" panose="020B0604020202020204" pitchFamily="34" charset="0"/>
              <a:buChar char="̶"/>
            </a:pPr>
            <a:r>
              <a:rPr lang="en-US" sz="2200" dirty="0">
                <a:solidFill>
                  <a:schemeClr val="accent5">
                    <a:lumMod val="25000"/>
                  </a:schemeClr>
                </a:solidFill>
                <a:ea typeface="ＭＳ Ｐゴシック" pitchFamily="34" charset="-128"/>
              </a:rPr>
              <a:t>Maintain control of assets and choice of care</a:t>
            </a:r>
          </a:p>
          <a:p>
            <a:pPr>
              <a:buFont typeface="Arial" panose="020B0604020202020204" pitchFamily="34" charset="0"/>
              <a:buChar char="•"/>
            </a:pPr>
            <a:endParaRPr lang="en-US" sz="2400" b="1" dirty="0">
              <a:solidFill>
                <a:schemeClr val="tx1"/>
              </a:solidFill>
              <a:ea typeface="ＭＳ Ｐゴシック" pitchFamily="34" charset="-128"/>
            </a:endParaRPr>
          </a:p>
          <a:p>
            <a:pPr lvl="2">
              <a:buFont typeface="Courier New" panose="02070309020205020404" pitchFamily="49" charset="0"/>
              <a:buChar char="o"/>
            </a:pPr>
            <a:endParaRPr lang="en-US" sz="2000" dirty="0">
              <a:solidFill>
                <a:schemeClr val="tx1"/>
              </a:solidFill>
              <a:ea typeface="ＭＳ Ｐゴシック" pitchFamily="34" charset="-128"/>
            </a:endParaRPr>
          </a:p>
          <a:p>
            <a:pPr lvl="3">
              <a:buFont typeface="Arial" panose="020B0604020202020204" pitchFamily="34" charset="0"/>
              <a:buChar char="̶"/>
            </a:pPr>
            <a:endParaRPr lang="en-US" sz="1800" dirty="0">
              <a:solidFill>
                <a:schemeClr val="accent5">
                  <a:lumMod val="25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53340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6750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23813" y="18852"/>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Medicaid Rescue</a:t>
            </a:r>
          </a:p>
        </p:txBody>
      </p:sp>
      <p:sp>
        <p:nvSpPr>
          <p:cNvPr id="8196" name="Content Placeholder 10"/>
          <p:cNvSpPr>
            <a:spLocks noGrp="1"/>
          </p:cNvSpPr>
          <p:nvPr>
            <p:ph idx="1"/>
          </p:nvPr>
        </p:nvSpPr>
        <p:spPr bwMode="auto">
          <a:xfrm>
            <a:off x="304800" y="849114"/>
            <a:ext cx="7924800" cy="5349875"/>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300" i="1" dirty="0">
                <a:solidFill>
                  <a:schemeClr val="accent5">
                    <a:lumMod val="10000"/>
                  </a:schemeClr>
                </a:solidFill>
                <a:ea typeface="ＭＳ Ｐゴシック" pitchFamily="34" charset="-128"/>
              </a:rPr>
              <a:t>For people with qualifying low net worth and income needing a “rescue” plan when an individual needs LTC</a:t>
            </a:r>
          </a:p>
          <a:p>
            <a:pPr lvl="1">
              <a:buFont typeface="Arial" panose="020B0604020202020204" pitchFamily="34" charset="0"/>
              <a:buChar char="̶"/>
            </a:pPr>
            <a:r>
              <a:rPr lang="en-US" sz="2200" dirty="0">
                <a:solidFill>
                  <a:schemeClr val="tx1"/>
                </a:solidFill>
                <a:ea typeface="ＭＳ Ｐゴシック" pitchFamily="34" charset="-128"/>
              </a:rPr>
              <a:t>People of modest means who did not or could not plan</a:t>
            </a:r>
          </a:p>
          <a:p>
            <a:pPr lvl="2">
              <a:buFont typeface="Wingdings" panose="05000000000000000000" pitchFamily="2" charset="2"/>
              <a:buChar char="§"/>
            </a:pPr>
            <a:r>
              <a:rPr lang="en-US" sz="2100" dirty="0">
                <a:solidFill>
                  <a:schemeClr val="accent5">
                    <a:lumMod val="25000"/>
                  </a:schemeClr>
                </a:solidFill>
                <a:ea typeface="ＭＳ Ｐゴシック" pitchFamily="34" charset="-128"/>
              </a:rPr>
              <a:t>“Cost sharing” with the government ……:</a:t>
            </a:r>
          </a:p>
          <a:p>
            <a:pPr lvl="3">
              <a:buFont typeface="Arial" panose="020B0604020202020204" pitchFamily="34" charset="0"/>
              <a:buChar char="̶"/>
            </a:pPr>
            <a:r>
              <a:rPr lang="en-US" sz="2000" dirty="0">
                <a:solidFill>
                  <a:schemeClr val="tx1"/>
                </a:solidFill>
                <a:ea typeface="ＭＳ Ｐゴシック" pitchFamily="34" charset="-128"/>
              </a:rPr>
              <a:t>The plan helps get care for a patient in need</a:t>
            </a:r>
          </a:p>
          <a:p>
            <a:pPr lvl="3">
              <a:buFont typeface="Arial" panose="020B0604020202020204" pitchFamily="34" charset="0"/>
              <a:buChar char="̶"/>
            </a:pPr>
            <a:r>
              <a:rPr lang="en-US" sz="2000" dirty="0">
                <a:solidFill>
                  <a:schemeClr val="tx1"/>
                </a:solidFill>
                <a:ea typeface="ＭＳ Ｐゴシック" pitchFamily="34" charset="-128"/>
              </a:rPr>
              <a:t>Helps prevent spousal impoverishment by providing a minimum monthly income allowance</a:t>
            </a:r>
          </a:p>
          <a:p>
            <a:pPr lvl="4">
              <a:buFont typeface="Arial" panose="020B0604020202020204" pitchFamily="34" charset="0"/>
              <a:buChar char="•"/>
            </a:pPr>
            <a:r>
              <a:rPr lang="en-US" sz="2000" dirty="0">
                <a:solidFill>
                  <a:schemeClr val="accent5">
                    <a:lumMod val="25000"/>
                  </a:schemeClr>
                </a:solidFill>
                <a:ea typeface="ＭＳ Ｐゴシック" pitchFamily="34" charset="-128"/>
              </a:rPr>
              <a:t>protects home, car, etc. for spouse</a:t>
            </a:r>
          </a:p>
          <a:p>
            <a:pPr lvl="3">
              <a:buFont typeface="Arial" panose="020B0604020202020204" pitchFamily="34" charset="0"/>
              <a:buChar char="̶"/>
            </a:pPr>
            <a:r>
              <a:rPr lang="en-US" sz="2000" dirty="0">
                <a:solidFill>
                  <a:schemeClr val="tx1"/>
                </a:solidFill>
                <a:ea typeface="ＭＳ Ｐゴシック" pitchFamily="34" charset="-128"/>
              </a:rPr>
              <a:t>Provides small allowance for patient</a:t>
            </a:r>
          </a:p>
          <a:p>
            <a:pPr>
              <a:buFont typeface="Arial" panose="020B0604020202020204" pitchFamily="34" charset="0"/>
              <a:buChar char="•"/>
            </a:pPr>
            <a:r>
              <a:rPr lang="en-US" sz="2300" dirty="0">
                <a:solidFill>
                  <a:schemeClr val="tx1"/>
                </a:solidFill>
                <a:ea typeface="ＭＳ Ｐゴシック" pitchFamily="34" charset="-128"/>
              </a:rPr>
              <a:t>Cost recovery rules vary greatly by state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Recovery, when applicable,  generally takes place after the death of patient and spouse</a:t>
            </a:r>
          </a:p>
          <a:p>
            <a:pPr>
              <a:buFont typeface="Arial" panose="020B0604020202020204" pitchFamily="34" charset="0"/>
              <a:buChar char="•"/>
            </a:pPr>
            <a:r>
              <a:rPr lang="en-US" sz="2300" dirty="0">
                <a:solidFill>
                  <a:schemeClr val="tx1"/>
                </a:solidFill>
                <a:ea typeface="ＭＳ Ｐゴシック" pitchFamily="34" charset="-128"/>
              </a:rPr>
              <a:t>Advisor role limited to providing products recommended by elder care attorney</a:t>
            </a:r>
          </a:p>
          <a:p>
            <a:pPr lvl="3">
              <a:buFont typeface="Arial" panose="020B0604020202020204" pitchFamily="34" charset="0"/>
              <a:buChar char="̶"/>
            </a:pPr>
            <a:endParaRPr lang="en-US" sz="1800" dirty="0">
              <a:solidFill>
                <a:schemeClr val="accent5">
                  <a:lumMod val="25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72211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575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251222"/>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WIN-WIN for Medicaid Rescue Clients</a:t>
            </a:r>
          </a:p>
        </p:txBody>
      </p:sp>
      <p:sp>
        <p:nvSpPr>
          <p:cNvPr id="8196" name="Content Placeholder 10"/>
          <p:cNvSpPr>
            <a:spLocks noGrp="1"/>
          </p:cNvSpPr>
          <p:nvPr>
            <p:ph idx="1"/>
          </p:nvPr>
        </p:nvSpPr>
        <p:spPr bwMode="auto">
          <a:xfrm>
            <a:off x="619125" y="4213623"/>
            <a:ext cx="7960995" cy="1958577"/>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Patient needs LTC now – of more modest means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Care expenses will impoverish patient (and spouse) quickly</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Recommend Elder Care Attorney for a Medicaid rescue plan</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Help place the financial products </a:t>
            </a:r>
            <a:r>
              <a:rPr lang="en-US" sz="2000" b="1" u="sng" dirty="0">
                <a:solidFill>
                  <a:schemeClr val="accent5">
                    <a:lumMod val="25000"/>
                  </a:schemeClr>
                </a:solidFill>
                <a:ea typeface="ＭＳ Ｐゴシック" pitchFamily="34" charset="-128"/>
              </a:rPr>
              <a:t>recommended by attorney</a:t>
            </a:r>
          </a:p>
          <a:p>
            <a:pPr lvl="2">
              <a:buFont typeface="Courier New" panose="02070309020205020404" pitchFamily="49" charset="0"/>
              <a:buChar char="o"/>
            </a:pPr>
            <a:r>
              <a:rPr lang="en-US" sz="1800" dirty="0">
                <a:solidFill>
                  <a:schemeClr val="accent5">
                    <a:lumMod val="25000"/>
                  </a:schemeClr>
                </a:solidFill>
                <a:ea typeface="ＭＳ Ｐゴシック" pitchFamily="34" charset="-128"/>
              </a:rPr>
              <a:t> </a:t>
            </a:r>
            <a:r>
              <a:rPr lang="en-US" sz="2000" dirty="0">
                <a:solidFill>
                  <a:schemeClr val="tx1"/>
                </a:solidFill>
                <a:ea typeface="ＭＳ Ｐゴシック" pitchFamily="34" charset="-128"/>
              </a:rPr>
              <a:t>– i.e. Medicaid compliant annuity</a:t>
            </a:r>
          </a:p>
          <a:p>
            <a:pPr marL="914400" lvl="2" indent="0">
              <a:buNone/>
            </a:pPr>
            <a:endParaRPr lang="en-US" sz="2000" dirty="0">
              <a:solidFill>
                <a:schemeClr val="tx1"/>
              </a:solidFill>
              <a:ea typeface="ＭＳ Ｐゴシック" pitchFamily="34" charset="-128"/>
            </a:endParaRPr>
          </a:p>
          <a:p>
            <a:pPr lvl="2">
              <a:buFont typeface="Arial" panose="020B0604020202020204" pitchFamily="34" charset="0"/>
              <a:buChar char="•"/>
            </a:pPr>
            <a:endParaRPr lang="en-US" sz="2000" dirty="0">
              <a:solidFill>
                <a:schemeClr val="tx1"/>
              </a:solidFill>
              <a:ea typeface="ＭＳ Ｐゴシック" pitchFamily="34" charset="-128"/>
            </a:endParaRPr>
          </a:p>
          <a:p>
            <a:pPr>
              <a:buFont typeface="Arial" panose="020B0604020202020204" pitchFamily="34" charset="0"/>
              <a:buChar char="̶"/>
            </a:pPr>
            <a:endParaRPr lang="en-US" sz="2400" dirty="0">
              <a:solidFill>
                <a:schemeClr val="tx1"/>
              </a:solidFill>
              <a:ea typeface="ＭＳ Ｐゴシック" pitchFamily="34" charset="-128"/>
            </a:endParaRPr>
          </a:p>
          <a:p>
            <a:pPr>
              <a:buFont typeface="Arial" panose="020B0604020202020204" pitchFamily="34" charset="0"/>
              <a:buChar char="•"/>
            </a:pPr>
            <a:endParaRPr lang="en-US" dirty="0">
              <a:solidFill>
                <a:schemeClr val="tx1"/>
              </a:solidFill>
              <a:ea typeface="ＭＳ Ｐゴシック" pitchFamily="34" charset="-128"/>
            </a:endParaRP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1062831"/>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532447616"/>
              </p:ext>
            </p:extLst>
          </p:nvPr>
        </p:nvGraphicFramePr>
        <p:xfrm>
          <a:off x="-457200" y="502048"/>
          <a:ext cx="8077200" cy="3711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1752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bwMode="auto">
          <a:xfrm>
            <a:off x="259080" y="4572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4400" dirty="0">
                <a:solidFill>
                  <a:schemeClr val="tx1"/>
                </a:solidFill>
                <a:ea typeface="ＭＳ Ｐゴシック" pitchFamily="34" charset="-128"/>
              </a:rPr>
              <a:t>Middle Class Clients</a:t>
            </a:r>
          </a:p>
        </p:txBody>
      </p:sp>
      <p:sp>
        <p:nvSpPr>
          <p:cNvPr id="5" name="Content Placeholder 10"/>
          <p:cNvSpPr>
            <a:spLocks noGrp="1"/>
          </p:cNvSpPr>
          <p:nvPr>
            <p:ph idx="1"/>
          </p:nvPr>
        </p:nvSpPr>
        <p:spPr bwMode="auto">
          <a:xfrm>
            <a:off x="609600" y="1828800"/>
            <a:ext cx="8412480" cy="4768055"/>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Typical LTC “sales techniques” are intended for this client</a:t>
            </a:r>
          </a:p>
          <a:p>
            <a:pPr>
              <a:buFont typeface="Arial" panose="020B0604020202020204" pitchFamily="34" charset="0"/>
              <a:buChar char="•"/>
            </a:pPr>
            <a:r>
              <a:rPr lang="en-US" sz="2400" dirty="0">
                <a:solidFill>
                  <a:schemeClr val="tx1"/>
                </a:solidFill>
                <a:ea typeface="ＭＳ Ｐゴシック" pitchFamily="34" charset="-128"/>
              </a:rPr>
              <a:t>Don’t open with the phrase “long-term care”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What does “Long-term Care” mean to many clients?...........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Focus on care at home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Highest percentage of claims are for home health care (HHC)</a:t>
            </a:r>
            <a:r>
              <a:rPr lang="en-US" sz="2000" baseline="30000" dirty="0">
                <a:solidFill>
                  <a:schemeClr val="accent5">
                    <a:lumMod val="25000"/>
                  </a:schemeClr>
                </a:solidFill>
                <a:ea typeface="ＭＳ Ｐゴシック" pitchFamily="34" charset="-128"/>
              </a:rPr>
              <a:t>1</a:t>
            </a:r>
          </a:p>
          <a:p>
            <a:pPr>
              <a:buFont typeface="Arial" panose="020B0604020202020204" pitchFamily="34" charset="0"/>
              <a:buChar char="•"/>
            </a:pPr>
            <a:endParaRPr lang="en-US" sz="2400" dirty="0">
              <a:solidFill>
                <a:schemeClr val="accent5">
                  <a:lumMod val="25000"/>
                </a:schemeClr>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For this group….. Insuring the risk for LTC provides: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better chance of receiving care at home by </a:t>
            </a:r>
            <a:r>
              <a:rPr lang="en-US" sz="2000" u="sng" dirty="0">
                <a:solidFill>
                  <a:schemeClr val="accent5">
                    <a:lumMod val="25000"/>
                  </a:schemeClr>
                </a:solidFill>
                <a:ea typeface="ＭＳ Ｐゴシック" pitchFamily="34" charset="-128"/>
              </a:rPr>
              <a:t>caregiver of choice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help sustain lifestyle while at home and for surviving spouse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helps preserve assets for loved ones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helps avoid Medicaid and the loss of choice that comes with it</a:t>
            </a:r>
            <a:endParaRPr lang="en-US" sz="2200" dirty="0">
              <a:solidFill>
                <a:schemeClr val="accent5">
                  <a:lumMod val="25000"/>
                </a:schemeClr>
              </a:solidFill>
              <a:ea typeface="ＭＳ Ｐゴシック" pitchFamily="34" charset="-128"/>
            </a:endParaRPr>
          </a:p>
          <a:p>
            <a:pPr>
              <a:buFont typeface="Arial" panose="020B0604020202020204" pitchFamily="34" charset="0"/>
              <a:buChar char="•"/>
            </a:pPr>
            <a:endParaRPr lang="en-US" sz="2400" dirty="0">
              <a:solidFill>
                <a:schemeClr val="accent5">
                  <a:lumMod val="25000"/>
                </a:schemeClr>
              </a:solidFill>
              <a:ea typeface="ＭＳ Ｐゴシック" pitchFamily="34" charset="-128"/>
            </a:endParaRPr>
          </a:p>
          <a:p>
            <a:pPr lvl="1">
              <a:buFont typeface="Arial" panose="020B0604020202020204" pitchFamily="34" charset="0"/>
              <a:buChar char="̶"/>
            </a:pPr>
            <a:endParaRPr lang="en-US" sz="2000" dirty="0">
              <a:solidFill>
                <a:schemeClr val="accent4">
                  <a:lumMod val="50000"/>
                  <a:lumOff val="50000"/>
                </a:schemeClr>
              </a:solidFill>
              <a:ea typeface="ＭＳ Ｐゴシック" pitchFamily="34" charset="-128"/>
            </a:endParaRPr>
          </a:p>
        </p:txBody>
      </p:sp>
      <p:sp>
        <p:nvSpPr>
          <p:cNvPr id="6" name="Oval 5"/>
          <p:cNvSpPr/>
          <p:nvPr/>
        </p:nvSpPr>
        <p:spPr>
          <a:xfrm>
            <a:off x="533400" y="334962"/>
            <a:ext cx="838200" cy="838200"/>
          </a:xfrm>
          <a:prstGeom prst="ellipse">
            <a:avLst/>
          </a:prstGeom>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2</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50359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251222"/>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……….WIN-WIN for Middle Class</a:t>
            </a:r>
          </a:p>
        </p:txBody>
      </p:sp>
      <p:sp>
        <p:nvSpPr>
          <p:cNvPr id="8196" name="Content Placeholder 10"/>
          <p:cNvSpPr>
            <a:spLocks noGrp="1"/>
          </p:cNvSpPr>
          <p:nvPr>
            <p:ph idx="1"/>
          </p:nvPr>
        </p:nvSpPr>
        <p:spPr bwMode="auto">
          <a:xfrm>
            <a:off x="609600" y="3810000"/>
            <a:ext cx="7960995" cy="1676401"/>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Solutions will be dictated by……</a:t>
            </a:r>
          </a:p>
          <a:p>
            <a:pPr lvl="1">
              <a:buFont typeface="Arial" panose="020B0604020202020204" pitchFamily="34" charset="0"/>
              <a:buChar char="̶"/>
            </a:pPr>
            <a:r>
              <a:rPr lang="en-US" sz="2200" dirty="0">
                <a:solidFill>
                  <a:schemeClr val="tx1"/>
                </a:solidFill>
                <a:ea typeface="ＭＳ Ｐゴシック" pitchFamily="34" charset="-128"/>
              </a:rPr>
              <a:t>budget or assets available</a:t>
            </a:r>
          </a:p>
          <a:p>
            <a:pPr lvl="1">
              <a:buFont typeface="Arial" panose="020B0604020202020204" pitchFamily="34" charset="0"/>
              <a:buChar char="̶"/>
            </a:pPr>
            <a:r>
              <a:rPr lang="en-US" sz="2200" dirty="0">
                <a:solidFill>
                  <a:schemeClr val="tx1"/>
                </a:solidFill>
                <a:ea typeface="ＭＳ Ｐゴシック" pitchFamily="34" charset="-128"/>
              </a:rPr>
              <a:t>other financial needs the client may have…….</a:t>
            </a:r>
          </a:p>
          <a:p>
            <a:pPr lvl="2">
              <a:buFont typeface="Arial" panose="020B0604020202020204" pitchFamily="34" charset="0"/>
              <a:buChar char="•"/>
            </a:pPr>
            <a:r>
              <a:rPr lang="en-US" sz="2000" dirty="0">
                <a:solidFill>
                  <a:schemeClr val="tx1"/>
                </a:solidFill>
                <a:ea typeface="ＭＳ Ｐゴシック" pitchFamily="34" charset="-128"/>
              </a:rPr>
              <a:t>life insurance coverage now – LTC later</a:t>
            </a:r>
          </a:p>
          <a:p>
            <a:pPr lvl="2">
              <a:buFont typeface="Arial" panose="020B0604020202020204" pitchFamily="34" charset="0"/>
              <a:buChar char="•"/>
            </a:pPr>
            <a:r>
              <a:rPr lang="en-US" sz="2000" dirty="0">
                <a:solidFill>
                  <a:schemeClr val="tx1"/>
                </a:solidFill>
                <a:ea typeface="ＭＳ Ｐゴシック" pitchFamily="34" charset="-128"/>
              </a:rPr>
              <a:t>looking for LTC specific coverage</a:t>
            </a:r>
          </a:p>
          <a:p>
            <a:pPr lvl="2">
              <a:buFont typeface="Arial" panose="020B0604020202020204" pitchFamily="34" charset="0"/>
              <a:buChar char="•"/>
            </a:pPr>
            <a:r>
              <a:rPr lang="en-US" sz="2000" dirty="0">
                <a:solidFill>
                  <a:schemeClr val="tx1"/>
                </a:solidFill>
                <a:ea typeface="ＭＳ Ｐゴシック" pitchFamily="34" charset="-128"/>
              </a:rPr>
              <a:t>may want to pay a family member to provide care</a:t>
            </a:r>
          </a:p>
          <a:p>
            <a:pPr lvl="2">
              <a:buFont typeface="Arial" panose="020B0604020202020204" pitchFamily="34" charset="0"/>
              <a:buChar char="•"/>
            </a:pPr>
            <a:endParaRPr lang="en-US" sz="2000" dirty="0">
              <a:solidFill>
                <a:schemeClr val="tx1"/>
              </a:solidFill>
              <a:ea typeface="ＭＳ Ｐゴシック" pitchFamily="34" charset="-128"/>
            </a:endParaRPr>
          </a:p>
          <a:p>
            <a:pPr>
              <a:buFont typeface="Arial" panose="020B0604020202020204" pitchFamily="34" charset="0"/>
              <a:buChar char="̶"/>
            </a:pPr>
            <a:endParaRPr lang="en-US" sz="2400" dirty="0">
              <a:solidFill>
                <a:schemeClr val="tx1"/>
              </a:solidFill>
              <a:ea typeface="ＭＳ Ｐゴシック" pitchFamily="34" charset="-128"/>
            </a:endParaRPr>
          </a:p>
          <a:p>
            <a:pPr>
              <a:buFont typeface="Arial" panose="020B0604020202020204" pitchFamily="34" charset="0"/>
              <a:buChar char="•"/>
            </a:pPr>
            <a:endParaRPr lang="en-US" dirty="0">
              <a:solidFill>
                <a:schemeClr val="tx1"/>
              </a:solidFill>
              <a:ea typeface="ＭＳ Ｐゴシック" pitchFamily="34" charset="-128"/>
            </a:endParaRP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1062831"/>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1941149381"/>
              </p:ext>
            </p:extLst>
          </p:nvPr>
        </p:nvGraphicFramePr>
        <p:xfrm>
          <a:off x="-609600" y="531813"/>
          <a:ext cx="8077200" cy="3711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6563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251222"/>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Product Solutions for Middle Class</a:t>
            </a:r>
          </a:p>
        </p:txBody>
      </p:sp>
      <p:sp>
        <p:nvSpPr>
          <p:cNvPr id="8196" name="Content Placeholder 10"/>
          <p:cNvSpPr>
            <a:spLocks noGrp="1"/>
          </p:cNvSpPr>
          <p:nvPr>
            <p:ph idx="1"/>
          </p:nvPr>
        </p:nvSpPr>
        <p:spPr bwMode="auto">
          <a:xfrm>
            <a:off x="421004" y="1158479"/>
            <a:ext cx="7960995" cy="5238748"/>
          </a:xfrm>
          <a:noFill/>
          <a:ln>
            <a:miter lim="800000"/>
            <a:headEnd/>
            <a:tailEnd/>
          </a:ln>
        </p:spPr>
        <p:txBody>
          <a:bodyPr wrap="square" lIns="91440" tIns="45720" rIns="91440" bIns="45720" numCol="1" anchor="t" anchorCtr="0" compatLnSpc="1">
            <a:prstTxWarp prst="textNoShape">
              <a:avLst/>
            </a:prstTxWarp>
          </a:bodyPr>
          <a:lstStyle/>
          <a:p>
            <a:pPr marL="0" indent="0"/>
            <a:endParaRPr lang="en-US" dirty="0">
              <a:solidFill>
                <a:schemeClr val="tx1"/>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Life insurance with LTC Rider</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Choice of premium schedule, guarantees on some policies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Can purchase on individual or survivorship policies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Leverage of life insurance, appealing rate of return</a:t>
            </a:r>
          </a:p>
          <a:p>
            <a:pPr lvl="2">
              <a:buFont typeface="Wingdings" panose="05000000000000000000" pitchFamily="2" charset="2"/>
              <a:buChar char="§"/>
            </a:pPr>
            <a:r>
              <a:rPr lang="en-US" sz="2000" dirty="0">
                <a:solidFill>
                  <a:schemeClr val="tx1"/>
                </a:solidFill>
                <a:ea typeface="ＭＳ Ｐゴシック" pitchFamily="34" charset="-128"/>
              </a:rPr>
              <a:t>Good choice for clients who fear they won’t use the policy</a:t>
            </a:r>
          </a:p>
          <a:p>
            <a:pPr>
              <a:buFont typeface="Arial" panose="020B0604020202020204" pitchFamily="34" charset="0"/>
              <a:buChar char="•"/>
            </a:pPr>
            <a:endParaRPr lang="en-US" sz="2400" dirty="0">
              <a:solidFill>
                <a:schemeClr val="tx1"/>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Linked benefit LTC policy</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Benefit and features similar to traditional LTC policy</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Guaranteed premium/benefits, limited premium schedules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Death benefit always at least equal to premiums paid</a:t>
            </a:r>
          </a:p>
          <a:p>
            <a:pPr lvl="2">
              <a:buFont typeface="Wingdings" panose="05000000000000000000" pitchFamily="2" charset="2"/>
              <a:buChar char="§"/>
            </a:pPr>
            <a:r>
              <a:rPr lang="en-US" sz="2000" dirty="0">
                <a:solidFill>
                  <a:schemeClr val="tx1"/>
                </a:solidFill>
                <a:ea typeface="ＭＳ Ｐゴシック" pitchFamily="34" charset="-128"/>
              </a:rPr>
              <a:t>Good choice for people looking for LTC specific coverage</a:t>
            </a: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1062831"/>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6696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136526"/>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Product Solutions for Middle Class </a:t>
            </a:r>
          </a:p>
        </p:txBody>
      </p:sp>
      <p:sp>
        <p:nvSpPr>
          <p:cNvPr id="8196" name="Content Placeholder 10"/>
          <p:cNvSpPr>
            <a:spLocks noGrp="1"/>
          </p:cNvSpPr>
          <p:nvPr>
            <p:ph idx="1"/>
          </p:nvPr>
        </p:nvSpPr>
        <p:spPr bwMode="auto">
          <a:xfrm>
            <a:off x="304800" y="852488"/>
            <a:ext cx="8305800" cy="5181600"/>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endParaRPr lang="en-US" sz="1800" dirty="0">
              <a:solidFill>
                <a:schemeClr val="accent5">
                  <a:lumMod val="25000"/>
                </a:schemeClr>
              </a:solidFill>
              <a:ea typeface="ＭＳ Ｐゴシック" pitchFamily="34" charset="-128"/>
            </a:endParaRPr>
          </a:p>
          <a:p>
            <a:pPr marL="457200" indent="-457200">
              <a:buFont typeface="Arial" panose="020B0604020202020204" pitchFamily="34" charset="0"/>
              <a:buChar char="•"/>
            </a:pPr>
            <a:r>
              <a:rPr lang="en-US" sz="2400" dirty="0">
                <a:solidFill>
                  <a:schemeClr val="tx1"/>
                </a:solidFill>
                <a:ea typeface="ＭＳ Ｐゴシック" pitchFamily="34" charset="-128"/>
              </a:rPr>
              <a:t>Annuity with LTC rider</a:t>
            </a:r>
          </a:p>
          <a:p>
            <a:pPr lvl="2">
              <a:buFont typeface="Arial" panose="020B0604020202020204" pitchFamily="34" charset="0"/>
              <a:buChar char="̶"/>
            </a:pPr>
            <a:r>
              <a:rPr lang="en-US" sz="2000" dirty="0">
                <a:solidFill>
                  <a:schemeClr val="accent5">
                    <a:lumMod val="25000"/>
                  </a:schemeClr>
                </a:solidFill>
                <a:ea typeface="ＭＳ Ｐゴシック" pitchFamily="34" charset="-128"/>
              </a:rPr>
              <a:t>LTC benefit base is a multiple of cash value, guaranteed</a:t>
            </a:r>
          </a:p>
          <a:p>
            <a:pPr lvl="2">
              <a:buFont typeface="Arial" panose="020B0604020202020204" pitchFamily="34" charset="0"/>
              <a:buChar char="̶"/>
            </a:pPr>
            <a:r>
              <a:rPr lang="en-US" sz="2000" dirty="0">
                <a:solidFill>
                  <a:schemeClr val="accent5">
                    <a:lumMod val="25000"/>
                  </a:schemeClr>
                </a:solidFill>
                <a:ea typeface="ＭＳ Ｐゴシック" pitchFamily="34" charset="-128"/>
              </a:rPr>
              <a:t>Good for clients……….</a:t>
            </a:r>
          </a:p>
          <a:p>
            <a:pPr lvl="3"/>
            <a:r>
              <a:rPr lang="en-US" sz="2000" dirty="0">
                <a:solidFill>
                  <a:schemeClr val="tx1"/>
                </a:solidFill>
                <a:ea typeface="ＭＳ Ｐゴシック" pitchFamily="34" charset="-128"/>
              </a:rPr>
              <a:t>who are not life insurable but are still LTC insurable</a:t>
            </a:r>
          </a:p>
          <a:p>
            <a:pPr lvl="3"/>
            <a:r>
              <a:rPr lang="en-US" sz="2000" dirty="0">
                <a:solidFill>
                  <a:schemeClr val="tx1"/>
                </a:solidFill>
                <a:ea typeface="ＭＳ Ｐゴシック" pitchFamily="34" charset="-128"/>
              </a:rPr>
              <a:t>with old annuities to reposition with </a:t>
            </a:r>
            <a:r>
              <a:rPr lang="en-US" sz="2000" u="sng" dirty="0">
                <a:solidFill>
                  <a:schemeClr val="tx1"/>
                </a:solidFill>
                <a:ea typeface="ＭＳ Ｐゴシック" pitchFamily="34" charset="-128"/>
              </a:rPr>
              <a:t>very large gains</a:t>
            </a:r>
          </a:p>
          <a:p>
            <a:pPr lvl="4">
              <a:buFont typeface="Wingdings" panose="05000000000000000000" pitchFamily="2" charset="2"/>
              <a:buChar char="§"/>
            </a:pPr>
            <a:r>
              <a:rPr lang="en-US" sz="1800" dirty="0">
                <a:solidFill>
                  <a:schemeClr val="tx1"/>
                </a:solidFill>
                <a:ea typeface="ＭＳ Ｐゴシック" pitchFamily="34" charset="-128"/>
              </a:rPr>
              <a:t>Annuities cannot be 1035 exchanged to life based solution</a:t>
            </a:r>
          </a:p>
          <a:p>
            <a:pPr lvl="5">
              <a:buFont typeface="Arial" panose="020B0604020202020204" pitchFamily="34" charset="0"/>
              <a:buChar char="•"/>
            </a:pPr>
            <a:r>
              <a:rPr lang="en-US" sz="1800" dirty="0">
                <a:ea typeface="ＭＳ Ｐゴシック" pitchFamily="34" charset="-128"/>
              </a:rPr>
              <a:t>If gain too large, hard to work out payments with </a:t>
            </a:r>
            <a:r>
              <a:rPr lang="en-US" sz="1800" dirty="0">
                <a:solidFill>
                  <a:schemeClr val="tx1"/>
                </a:solidFill>
                <a:ea typeface="ＭＳ Ｐゴシック" pitchFamily="34" charset="-128"/>
              </a:rPr>
              <a:t>good tax management without losin</a:t>
            </a:r>
            <a:r>
              <a:rPr lang="en-US" sz="1800" dirty="0">
                <a:ea typeface="ＭＳ Ｐゴシック" pitchFamily="34" charset="-128"/>
              </a:rPr>
              <a:t>g substantial leverage</a:t>
            </a:r>
            <a:endParaRPr lang="en-US" sz="1800" dirty="0">
              <a:solidFill>
                <a:schemeClr val="tx1"/>
              </a:solidFill>
              <a:ea typeface="ＭＳ Ｐゴシック" pitchFamily="34" charset="-128"/>
            </a:endParaRPr>
          </a:p>
          <a:p>
            <a:pPr marL="457200" indent="-457200">
              <a:buFont typeface="Arial" panose="020B0604020202020204" pitchFamily="34" charset="0"/>
              <a:buChar char="•"/>
            </a:pPr>
            <a:r>
              <a:rPr lang="en-US" sz="2400" dirty="0">
                <a:solidFill>
                  <a:schemeClr val="tx1"/>
                </a:solidFill>
                <a:ea typeface="ＭＳ Ｐゴシック" pitchFamily="34" charset="-128"/>
              </a:rPr>
              <a:t>Traditional LTCi policy with return of premium option</a:t>
            </a:r>
          </a:p>
          <a:p>
            <a:pPr lvl="2">
              <a:buFont typeface="Arial" panose="020B0604020202020204" pitchFamily="34" charset="0"/>
              <a:buChar char="̶"/>
            </a:pPr>
            <a:r>
              <a:rPr lang="en-US" sz="2000" dirty="0">
                <a:solidFill>
                  <a:schemeClr val="accent5">
                    <a:lumMod val="25000"/>
                  </a:schemeClr>
                </a:solidFill>
                <a:ea typeface="ＭＳ Ｐゴシック" pitchFamily="34" charset="-128"/>
              </a:rPr>
              <a:t>No premium guarantees on most policies</a:t>
            </a:r>
          </a:p>
          <a:p>
            <a:pPr lvl="2">
              <a:buFont typeface="Arial" panose="020B0604020202020204" pitchFamily="34" charset="0"/>
              <a:buChar char="̶"/>
            </a:pPr>
            <a:r>
              <a:rPr lang="en-US" sz="2000" dirty="0">
                <a:solidFill>
                  <a:schemeClr val="accent5">
                    <a:lumMod val="25000"/>
                  </a:schemeClr>
                </a:solidFill>
                <a:ea typeface="ＭＳ Ｐゴシック" pitchFamily="34" charset="-128"/>
              </a:rPr>
              <a:t>ROP option is to beneficiary, not policy owner</a:t>
            </a:r>
          </a:p>
          <a:p>
            <a:pPr lvl="3"/>
            <a:r>
              <a:rPr lang="en-US" sz="2000" dirty="0">
                <a:solidFill>
                  <a:schemeClr val="tx1"/>
                </a:solidFill>
                <a:ea typeface="ＭＳ Ｐゴシック" pitchFamily="34" charset="-128"/>
              </a:rPr>
              <a:t>ROP option adds significant cost but prevents loss of premium</a:t>
            </a: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8382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579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92630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nvGraphicFramePr>
        <p:xfrm>
          <a:off x="67690" y="250073"/>
          <a:ext cx="3505200"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2"/>
          <p:cNvSpPr>
            <a:spLocks noGrp="1" noChangeArrowheads="1"/>
          </p:cNvSpPr>
          <p:nvPr>
            <p:ph type="title"/>
          </p:nvPr>
        </p:nvSpPr>
        <p:spPr>
          <a:xfrm>
            <a:off x="2286000" y="0"/>
            <a:ext cx="6324600" cy="1123950"/>
          </a:xfrm>
        </p:spPr>
        <p:txBody>
          <a:bodyPr anchor="t"/>
          <a:lstStyle/>
          <a:p>
            <a:pPr algn="r" eaLnBrk="1" hangingPunct="1"/>
            <a:r>
              <a:rPr lang="en-US" sz="3000" b="1" dirty="0">
                <a:solidFill>
                  <a:schemeClr val="tx1"/>
                </a:solidFill>
              </a:rPr>
              <a:t>Self-insure vs. Life Insurance </a:t>
            </a:r>
            <a:br>
              <a:rPr lang="en-US" sz="3000" b="1" dirty="0">
                <a:solidFill>
                  <a:schemeClr val="tx1"/>
                </a:solidFill>
              </a:rPr>
            </a:br>
            <a:r>
              <a:rPr lang="en-US" sz="3000" b="1" dirty="0">
                <a:solidFill>
                  <a:schemeClr val="tx1"/>
                </a:solidFill>
              </a:rPr>
              <a:t>with LTC Rider</a:t>
            </a:r>
          </a:p>
        </p:txBody>
      </p:sp>
      <p:grpSp>
        <p:nvGrpSpPr>
          <p:cNvPr id="9" name="Group 8"/>
          <p:cNvGrpSpPr/>
          <p:nvPr/>
        </p:nvGrpSpPr>
        <p:grpSpPr>
          <a:xfrm>
            <a:off x="0" y="822325"/>
            <a:ext cx="8991600" cy="5854224"/>
            <a:chOff x="0" y="822325"/>
            <a:chExt cx="8991600" cy="5854224"/>
          </a:xfrm>
        </p:grpSpPr>
        <p:grpSp>
          <p:nvGrpSpPr>
            <p:cNvPr id="10" name="Group 9"/>
            <p:cNvGrpSpPr/>
            <p:nvPr/>
          </p:nvGrpSpPr>
          <p:grpSpPr>
            <a:xfrm>
              <a:off x="0" y="822325"/>
              <a:ext cx="8991600" cy="5519738"/>
              <a:chOff x="0" y="822325"/>
              <a:chExt cx="8991600" cy="5519738"/>
            </a:xfrm>
          </p:grpSpPr>
          <p:grpSp>
            <p:nvGrpSpPr>
              <p:cNvPr id="12" name="Group 31"/>
              <p:cNvGrpSpPr/>
              <p:nvPr/>
            </p:nvGrpSpPr>
            <p:grpSpPr>
              <a:xfrm>
                <a:off x="45100" y="822325"/>
                <a:ext cx="8946500" cy="5519738"/>
                <a:chOff x="45100" y="822325"/>
                <a:chExt cx="8946500" cy="5519738"/>
              </a:xfrm>
            </p:grpSpPr>
            <p:grpSp>
              <p:nvGrpSpPr>
                <p:cNvPr id="14" name="Group 30"/>
                <p:cNvGrpSpPr/>
                <p:nvPr/>
              </p:nvGrpSpPr>
              <p:grpSpPr>
                <a:xfrm>
                  <a:off x="45100" y="822325"/>
                  <a:ext cx="7557438" cy="5519738"/>
                  <a:chOff x="45100" y="822325"/>
                  <a:chExt cx="7557438" cy="5519738"/>
                </a:xfrm>
              </p:grpSpPr>
              <p:grpSp>
                <p:nvGrpSpPr>
                  <p:cNvPr id="16" name="Group 29"/>
                  <p:cNvGrpSpPr/>
                  <p:nvPr/>
                </p:nvGrpSpPr>
                <p:grpSpPr>
                  <a:xfrm>
                    <a:off x="1639888" y="822325"/>
                    <a:ext cx="5962650" cy="5519738"/>
                    <a:chOff x="1639888" y="822325"/>
                    <a:chExt cx="5962650" cy="5519738"/>
                  </a:xfrm>
                </p:grpSpPr>
                <p:grpSp>
                  <p:nvGrpSpPr>
                    <p:cNvPr id="18" name="Group 34"/>
                    <p:cNvGrpSpPr>
                      <a:grpSpLocks/>
                    </p:cNvGrpSpPr>
                    <p:nvPr/>
                  </p:nvGrpSpPr>
                  <p:grpSpPr bwMode="auto">
                    <a:xfrm>
                      <a:off x="1639888" y="822325"/>
                      <a:ext cx="5962650" cy="5519738"/>
                      <a:chOff x="1219200" y="685800"/>
                      <a:chExt cx="6705600" cy="6172200"/>
                    </a:xfrm>
                  </p:grpSpPr>
                  <p:grpSp>
                    <p:nvGrpSpPr>
                      <p:cNvPr id="28" name="Group 33"/>
                      <p:cNvGrpSpPr>
                        <a:grpSpLocks/>
                      </p:cNvGrpSpPr>
                      <p:nvPr/>
                    </p:nvGrpSpPr>
                    <p:grpSpPr bwMode="auto">
                      <a:xfrm>
                        <a:off x="1219200" y="685800"/>
                        <a:ext cx="6705600" cy="6172200"/>
                        <a:chOff x="1219200" y="685800"/>
                        <a:chExt cx="6705600" cy="6172200"/>
                      </a:xfrm>
                    </p:grpSpPr>
                    <p:sp>
                      <p:nvSpPr>
                        <p:cNvPr id="30" name="Oval 29"/>
                        <p:cNvSpPr/>
                        <p:nvPr/>
                      </p:nvSpPr>
                      <p:spPr>
                        <a:xfrm>
                          <a:off x="1752600" y="1066800"/>
                          <a:ext cx="5638800" cy="5334000"/>
                        </a:xfrm>
                        <a:prstGeom prst="ellipse">
                          <a:avLst/>
                        </a:prstGeom>
                        <a:solidFill>
                          <a:schemeClr val="accent1">
                            <a:lumMod val="75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1" name="Left Arrow 30"/>
                        <p:cNvSpPr/>
                        <p:nvPr/>
                      </p:nvSpPr>
                      <p:spPr>
                        <a:xfrm rot="10800000">
                          <a:off x="3048000" y="4114800"/>
                          <a:ext cx="3733800" cy="2743200"/>
                        </a:xfrm>
                        <a:prstGeom prst="leftArrow">
                          <a:avLst/>
                        </a:prstGeom>
                        <a:gradFill flip="none" rotWithShape="1">
                          <a:gsLst>
                            <a:gs pos="0">
                              <a:schemeClr val="lt2">
                                <a:tint val="40000"/>
                                <a:satMod val="350000"/>
                              </a:schemeClr>
                            </a:gs>
                            <a:gs pos="40000">
                              <a:schemeClr val="lt2">
                                <a:tint val="45000"/>
                                <a:shade val="99000"/>
                                <a:satMod val="350000"/>
                              </a:schemeClr>
                            </a:gs>
                            <a:gs pos="100000">
                              <a:schemeClr val="lt2">
                                <a:shade val="20000"/>
                                <a:satMod val="255000"/>
                              </a:schemeClr>
                            </a:gs>
                          </a:gsLst>
                          <a:lin ang="16200000" scaled="1"/>
                          <a:tileRect/>
                        </a:gradFill>
                        <a:ln>
                          <a:solidFill>
                            <a:schemeClr val="tx1"/>
                          </a:solidFill>
                        </a:ln>
                        <a:scene3d>
                          <a:camera prst="orthographicFront"/>
                          <a:lightRig rig="threePt" dir="t"/>
                        </a:scene3d>
                        <a:sp3d>
                          <a:bevelT/>
                        </a:sp3d>
                      </p:spPr>
                      <p:style>
                        <a:lnRef idx="1">
                          <a:schemeClr val="accent1"/>
                        </a:lnRef>
                        <a:fillRef idx="1002">
                          <a:schemeClr val="lt2"/>
                        </a:fillRef>
                        <a:effectRef idx="2">
                          <a:schemeClr val="accent1"/>
                        </a:effectRef>
                        <a:fontRef idx="minor">
                          <a:schemeClr val="lt1"/>
                        </a:fontRef>
                      </p:style>
                      <p:txBody>
                        <a:bodyPr anchor="ctr"/>
                        <a:lstStyle/>
                        <a:p>
                          <a:pPr algn="ctr">
                            <a:defRPr/>
                          </a:pPr>
                          <a:endParaRPr lang="en-US" dirty="0"/>
                        </a:p>
                      </p:txBody>
                    </p:sp>
                    <p:sp>
                      <p:nvSpPr>
                        <p:cNvPr id="32" name="Left Arrow 31"/>
                        <p:cNvSpPr/>
                        <p:nvPr/>
                      </p:nvSpPr>
                      <p:spPr>
                        <a:xfrm rot="16200000">
                          <a:off x="723900" y="2705100"/>
                          <a:ext cx="3733800" cy="2743200"/>
                        </a:xfrm>
                        <a:prstGeom prst="leftArrow">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a:scene3d>
                          <a:camera prst="orthographicFront">
                            <a:rot lat="0" lon="0" rev="0"/>
                          </a:camera>
                          <a:lightRig rig="threePt" dir="t">
                            <a:rot lat="0" lon="0" rev="1200000"/>
                          </a:lightRig>
                        </a:scene3d>
                        <a:sp3d>
                          <a:bevelT w="63500" h="25400" prst="coolSlant"/>
                        </a:sp3d>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33" name="Left Arrow 32"/>
                        <p:cNvSpPr/>
                        <p:nvPr/>
                      </p:nvSpPr>
                      <p:spPr>
                        <a:xfrm>
                          <a:off x="2362200" y="685800"/>
                          <a:ext cx="3733800" cy="2743200"/>
                        </a:xfrm>
                        <a:prstGeom prst="leftArrow">
                          <a:avLst/>
                        </a:prstGeom>
                        <a:gradFill flip="none" rotWithShape="1">
                          <a:gsLst>
                            <a:gs pos="0">
                              <a:srgbClr val="FD5D83">
                                <a:shade val="30000"/>
                                <a:satMod val="115000"/>
                              </a:srgbClr>
                            </a:gs>
                            <a:gs pos="50000">
                              <a:srgbClr val="FD5D83">
                                <a:shade val="67500"/>
                                <a:satMod val="115000"/>
                              </a:srgbClr>
                            </a:gs>
                            <a:gs pos="100000">
                              <a:srgbClr val="FD5D83">
                                <a:shade val="100000"/>
                                <a:satMod val="115000"/>
                              </a:srgbClr>
                            </a:gs>
                          </a:gsLst>
                          <a:lin ang="2700000" scaled="1"/>
                          <a:tileRect/>
                        </a:gradFill>
                        <a:ln>
                          <a:solidFill>
                            <a:schemeClr val="tx1"/>
                          </a:solidFill>
                        </a:ln>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34" name="Left Arrow 33"/>
                        <p:cNvSpPr/>
                        <p:nvPr/>
                      </p:nvSpPr>
                      <p:spPr>
                        <a:xfrm rot="5400000">
                          <a:off x="4686300" y="2019300"/>
                          <a:ext cx="3733800" cy="2743200"/>
                        </a:xfrm>
                        <a:prstGeom prst="leftArrow">
                          <a:avLst/>
                        </a:prstGeom>
                        <a:solidFill>
                          <a:schemeClr val="accent3"/>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35" name="TextBox 34"/>
                        <p:cNvSpPr txBox="1"/>
                        <p:nvPr/>
                      </p:nvSpPr>
                      <p:spPr>
                        <a:xfrm>
                          <a:off x="2971800" y="1234498"/>
                          <a:ext cx="2857560" cy="1766619"/>
                        </a:xfrm>
                        <a:prstGeom prst="rect">
                          <a:avLst/>
                        </a:prstGeom>
                        <a:noFill/>
                        <a:scene3d>
                          <a:camera prst="orthographicFront"/>
                          <a:lightRig rig="threePt" dir="t"/>
                        </a:scene3d>
                        <a:sp3d>
                          <a:bevelT/>
                        </a:sp3d>
                      </p:spPr>
                      <p:txBody>
                        <a:bodyPr>
                          <a:spAutoFit/>
                        </a:bodyPr>
                        <a:lstStyle/>
                        <a:p>
                          <a:pPr algn="ctr">
                            <a:defRPr/>
                          </a:pPr>
                          <a:endParaRPr lang="en-US" sz="1200" b="1" dirty="0">
                            <a:ea typeface="MS PGothic" pitchFamily="34" charset="-128"/>
                          </a:endParaRPr>
                        </a:p>
                        <a:p>
                          <a:pPr algn="ctr">
                            <a:lnSpc>
                              <a:spcPts val="2000"/>
                            </a:lnSpc>
                            <a:defRPr/>
                          </a:pPr>
                          <a:r>
                            <a:rPr lang="en-US" b="1" dirty="0">
                              <a:latin typeface="Calibri" pitchFamily="34" charset="0"/>
                              <a:ea typeface="MS PGothic" pitchFamily="34" charset="-128"/>
                            </a:rPr>
                            <a:t>Female</a:t>
                          </a:r>
                          <a:r>
                            <a:rPr lang="en-US" dirty="0">
                              <a:latin typeface="Calibri" pitchFamily="34" charset="0"/>
                              <a:ea typeface="MS PGothic" pitchFamily="34" charset="-128"/>
                            </a:rPr>
                            <a:t> age 60</a:t>
                          </a:r>
                        </a:p>
                        <a:p>
                          <a:pPr algn="ctr">
                            <a:lnSpc>
                              <a:spcPts val="2000"/>
                            </a:lnSpc>
                            <a:defRPr/>
                          </a:pPr>
                          <a:r>
                            <a:rPr lang="en-US" dirty="0">
                              <a:latin typeface="Calibri" pitchFamily="34" charset="0"/>
                              <a:ea typeface="MS PGothic" pitchFamily="34" charset="-128"/>
                            </a:rPr>
                            <a:t>Fixed annuity </a:t>
                          </a:r>
                        </a:p>
                        <a:p>
                          <a:pPr algn="ctr">
                            <a:lnSpc>
                              <a:spcPts val="2000"/>
                            </a:lnSpc>
                            <a:defRPr/>
                          </a:pPr>
                          <a:r>
                            <a:rPr lang="en-US" dirty="0">
                              <a:latin typeface="Calibri" pitchFamily="34" charset="0"/>
                              <a:ea typeface="MS PGothic" pitchFamily="34" charset="-128"/>
                            </a:rPr>
                            <a:t>current value</a:t>
                          </a:r>
                        </a:p>
                        <a:p>
                          <a:pPr algn="ctr">
                            <a:lnSpc>
                              <a:spcPts val="2000"/>
                            </a:lnSpc>
                            <a:defRPr/>
                          </a:pPr>
                          <a:r>
                            <a:rPr lang="en-US" dirty="0">
                              <a:latin typeface="Calibri" pitchFamily="34" charset="0"/>
                              <a:ea typeface="MS PGothic" pitchFamily="34" charset="-128"/>
                            </a:rPr>
                            <a:t>$100,000 </a:t>
                          </a:r>
                        </a:p>
                        <a:p>
                          <a:pPr>
                            <a:defRPr/>
                          </a:pPr>
                          <a:endParaRPr lang="en-US" dirty="0">
                            <a:ea typeface="MS PGothic" pitchFamily="34" charset="-128"/>
                          </a:endParaRPr>
                        </a:p>
                      </p:txBody>
                    </p:sp>
                  </p:grpSp>
                  <p:sp>
                    <p:nvSpPr>
                      <p:cNvPr id="29" name="TextBox 18"/>
                      <p:cNvSpPr txBox="1"/>
                      <p:nvPr/>
                    </p:nvSpPr>
                    <p:spPr>
                      <a:xfrm>
                        <a:off x="2590800" y="1752600"/>
                        <a:ext cx="381000" cy="584775"/>
                      </a:xfrm>
                      <a:prstGeom prst="rect">
                        <a:avLst/>
                      </a:prstGeom>
                      <a:noFill/>
                      <a:scene3d>
                        <a:camera prst="orthographicFront"/>
                        <a:lightRig rig="threePt" dir="t"/>
                      </a:scene3d>
                      <a:sp3d>
                        <a:bevelT/>
                      </a:sp3d>
                    </p:spPr>
                    <p:txBody>
                      <a:bodyPr>
                        <a:spAutoFit/>
                      </a:bodyPr>
                      <a:lstStyle/>
                      <a:p>
                        <a:pPr>
                          <a:defRPr/>
                        </a:pPr>
                        <a:r>
                          <a:rPr lang="en-US" sz="3200" dirty="0">
                            <a:ea typeface="MS PGothic" pitchFamily="34" charset="-128"/>
                          </a:rPr>
                          <a:t>1</a:t>
                        </a:r>
                      </a:p>
                    </p:txBody>
                  </p:sp>
                </p:grpSp>
                <p:grpSp>
                  <p:nvGrpSpPr>
                    <p:cNvPr id="19" name="Group 44"/>
                    <p:cNvGrpSpPr>
                      <a:grpSpLocks/>
                    </p:cNvGrpSpPr>
                    <p:nvPr/>
                  </p:nvGrpSpPr>
                  <p:grpSpPr bwMode="auto">
                    <a:xfrm>
                      <a:off x="1820943" y="1776355"/>
                      <a:ext cx="5307291" cy="3791977"/>
                      <a:chOff x="1499015" y="1752601"/>
                      <a:chExt cx="5968583" cy="4240209"/>
                    </a:xfrm>
                  </p:grpSpPr>
                  <p:sp>
                    <p:nvSpPr>
                      <p:cNvPr id="20" name="TextBox 35"/>
                      <p:cNvSpPr txBox="1">
                        <a:spLocks noChangeArrowheads="1"/>
                      </p:cNvSpPr>
                      <p:nvPr/>
                    </p:nvSpPr>
                    <p:spPr bwMode="auto">
                      <a:xfrm>
                        <a:off x="2438400" y="5181600"/>
                        <a:ext cx="412292" cy="584775"/>
                      </a:xfrm>
                      <a:prstGeom prst="rect">
                        <a:avLst/>
                      </a:prstGeom>
                      <a:noFill/>
                      <a:ln w="9525">
                        <a:noFill/>
                        <a:miter lim="800000"/>
                        <a:headEnd/>
                        <a:tailEnd/>
                      </a:ln>
                    </p:spPr>
                    <p:txBody>
                      <a:bodyPr wrap="none">
                        <a:spAutoFit/>
                      </a:bodyPr>
                      <a:lstStyle/>
                      <a:p>
                        <a:r>
                          <a:rPr lang="en-US" sz="3200" dirty="0"/>
                          <a:t>2</a:t>
                        </a:r>
                      </a:p>
                    </p:txBody>
                  </p:sp>
                  <p:sp>
                    <p:nvSpPr>
                      <p:cNvPr id="21" name="TextBox 36"/>
                      <p:cNvSpPr txBox="1">
                        <a:spLocks noChangeArrowheads="1"/>
                      </p:cNvSpPr>
                      <p:nvPr/>
                    </p:nvSpPr>
                    <p:spPr bwMode="auto">
                      <a:xfrm>
                        <a:off x="6400800" y="1752601"/>
                        <a:ext cx="412292" cy="584775"/>
                      </a:xfrm>
                      <a:prstGeom prst="rect">
                        <a:avLst/>
                      </a:prstGeom>
                      <a:noFill/>
                      <a:ln w="9525">
                        <a:noFill/>
                        <a:miter lim="800000"/>
                        <a:headEnd/>
                        <a:tailEnd/>
                      </a:ln>
                    </p:spPr>
                    <p:txBody>
                      <a:bodyPr>
                        <a:spAutoFit/>
                      </a:bodyPr>
                      <a:lstStyle/>
                      <a:p>
                        <a:r>
                          <a:rPr lang="en-US" sz="3200" dirty="0"/>
                          <a:t>4</a:t>
                        </a:r>
                      </a:p>
                    </p:txBody>
                  </p:sp>
                  <p:sp>
                    <p:nvSpPr>
                      <p:cNvPr id="22" name="TextBox 37"/>
                      <p:cNvSpPr txBox="1">
                        <a:spLocks noChangeArrowheads="1"/>
                      </p:cNvSpPr>
                      <p:nvPr/>
                    </p:nvSpPr>
                    <p:spPr bwMode="auto">
                      <a:xfrm>
                        <a:off x="6019800" y="5257800"/>
                        <a:ext cx="412292" cy="584775"/>
                      </a:xfrm>
                      <a:prstGeom prst="rect">
                        <a:avLst/>
                      </a:prstGeom>
                      <a:noFill/>
                      <a:ln w="9525">
                        <a:noFill/>
                        <a:miter lim="800000"/>
                        <a:headEnd/>
                        <a:tailEnd/>
                      </a:ln>
                    </p:spPr>
                    <p:txBody>
                      <a:bodyPr wrap="none">
                        <a:spAutoFit/>
                      </a:bodyPr>
                      <a:lstStyle/>
                      <a:p>
                        <a:r>
                          <a:rPr lang="en-US" sz="3200" dirty="0"/>
                          <a:t>3</a:t>
                        </a:r>
                      </a:p>
                    </p:txBody>
                  </p:sp>
                  <p:sp>
                    <p:nvSpPr>
                      <p:cNvPr id="23" name="TextBox 38"/>
                      <p:cNvSpPr txBox="1">
                        <a:spLocks noChangeArrowheads="1"/>
                      </p:cNvSpPr>
                      <p:nvPr/>
                    </p:nvSpPr>
                    <p:spPr bwMode="auto">
                      <a:xfrm>
                        <a:off x="4343400" y="2895600"/>
                        <a:ext cx="457200" cy="584775"/>
                      </a:xfrm>
                      <a:prstGeom prst="rect">
                        <a:avLst/>
                      </a:prstGeom>
                      <a:noFill/>
                      <a:ln w="9525">
                        <a:noFill/>
                        <a:miter lim="800000"/>
                        <a:headEnd/>
                        <a:tailEnd/>
                      </a:ln>
                    </p:spPr>
                    <p:txBody>
                      <a:bodyPr>
                        <a:spAutoFit/>
                      </a:bodyPr>
                      <a:lstStyle/>
                      <a:p>
                        <a:pPr algn="ctr"/>
                        <a:r>
                          <a:rPr lang="en-US" sz="3200" dirty="0"/>
                          <a:t>5</a:t>
                        </a:r>
                      </a:p>
                    </p:txBody>
                  </p:sp>
                  <p:sp>
                    <p:nvSpPr>
                      <p:cNvPr id="24" name="TextBox 39"/>
                      <p:cNvSpPr txBox="1">
                        <a:spLocks noChangeArrowheads="1"/>
                      </p:cNvSpPr>
                      <p:nvPr/>
                    </p:nvSpPr>
                    <p:spPr bwMode="auto">
                      <a:xfrm>
                        <a:off x="1499015" y="4114800"/>
                        <a:ext cx="2335968" cy="963610"/>
                      </a:xfrm>
                      <a:prstGeom prst="rect">
                        <a:avLst/>
                      </a:prstGeom>
                      <a:noFill/>
                      <a:ln w="9525">
                        <a:noFill/>
                        <a:miter lim="800000"/>
                        <a:headEnd/>
                        <a:tailEnd/>
                      </a:ln>
                    </p:spPr>
                    <p:txBody>
                      <a:bodyPr>
                        <a:spAutoFit/>
                      </a:bodyPr>
                      <a:lstStyle/>
                      <a:p>
                        <a:pPr algn="ctr">
                          <a:lnSpc>
                            <a:spcPts val="2000"/>
                          </a:lnSpc>
                        </a:pPr>
                        <a:r>
                          <a:rPr lang="en-US" dirty="0">
                            <a:latin typeface="Calibri" pitchFamily="34" charset="0"/>
                          </a:rPr>
                          <a:t>10 year</a:t>
                        </a:r>
                      </a:p>
                      <a:p>
                        <a:pPr algn="ctr">
                          <a:lnSpc>
                            <a:spcPts val="2000"/>
                          </a:lnSpc>
                        </a:pPr>
                        <a:r>
                          <a:rPr lang="en-US" dirty="0">
                            <a:latin typeface="Calibri" pitchFamily="34" charset="0"/>
                          </a:rPr>
                          <a:t>Term Certain</a:t>
                        </a:r>
                      </a:p>
                      <a:p>
                        <a:pPr algn="ctr">
                          <a:lnSpc>
                            <a:spcPts val="2000"/>
                          </a:lnSpc>
                        </a:pPr>
                        <a:r>
                          <a:rPr lang="en-US" dirty="0">
                            <a:latin typeface="Calibri" pitchFamily="34" charset="0"/>
                          </a:rPr>
                          <a:t>$10,952 per year</a:t>
                        </a:r>
                      </a:p>
                    </p:txBody>
                  </p:sp>
                  <p:sp>
                    <p:nvSpPr>
                      <p:cNvPr id="25" name="TextBox 40"/>
                      <p:cNvSpPr txBox="1">
                        <a:spLocks noChangeArrowheads="1"/>
                      </p:cNvSpPr>
                      <p:nvPr/>
                    </p:nvSpPr>
                    <p:spPr bwMode="auto">
                      <a:xfrm>
                        <a:off x="3532202" y="5029200"/>
                        <a:ext cx="2206663" cy="963610"/>
                      </a:xfrm>
                      <a:prstGeom prst="rect">
                        <a:avLst/>
                      </a:prstGeom>
                      <a:noFill/>
                      <a:ln w="9525">
                        <a:noFill/>
                        <a:miter lim="800000"/>
                        <a:headEnd/>
                        <a:tailEnd/>
                      </a:ln>
                    </p:spPr>
                    <p:txBody>
                      <a:bodyPr wrap="none">
                        <a:spAutoFit/>
                      </a:bodyPr>
                      <a:lstStyle/>
                      <a:p>
                        <a:pPr algn="ctr">
                          <a:lnSpc>
                            <a:spcPts val="2000"/>
                          </a:lnSpc>
                        </a:pPr>
                        <a:r>
                          <a:rPr lang="en-US" dirty="0">
                            <a:latin typeface="Calibri" pitchFamily="34" charset="0"/>
                          </a:rPr>
                          <a:t>Net annual income</a:t>
                        </a:r>
                      </a:p>
                      <a:p>
                        <a:pPr algn="ctr">
                          <a:lnSpc>
                            <a:spcPts val="2000"/>
                          </a:lnSpc>
                        </a:pPr>
                        <a:r>
                          <a:rPr lang="en-US" dirty="0">
                            <a:latin typeface="Calibri" pitchFamily="34" charset="0"/>
                          </a:rPr>
                          <a:t>after taxes</a:t>
                        </a:r>
                      </a:p>
                      <a:p>
                        <a:pPr algn="ctr">
                          <a:lnSpc>
                            <a:spcPts val="2000"/>
                          </a:lnSpc>
                        </a:pPr>
                        <a:r>
                          <a:rPr lang="en-US" dirty="0">
                            <a:latin typeface="Calibri" pitchFamily="34" charset="0"/>
                          </a:rPr>
                          <a:t>$9,707</a:t>
                        </a:r>
                      </a:p>
                    </p:txBody>
                  </p:sp>
                  <p:sp>
                    <p:nvSpPr>
                      <p:cNvPr id="26" name="TextBox 41"/>
                      <p:cNvSpPr txBox="1">
                        <a:spLocks noChangeArrowheads="1"/>
                      </p:cNvSpPr>
                      <p:nvPr/>
                    </p:nvSpPr>
                    <p:spPr bwMode="auto">
                      <a:xfrm>
                        <a:off x="5791199" y="2285999"/>
                        <a:ext cx="1676399" cy="2684428"/>
                      </a:xfrm>
                      <a:prstGeom prst="rect">
                        <a:avLst/>
                      </a:prstGeom>
                      <a:noFill/>
                      <a:ln w="9525">
                        <a:noFill/>
                        <a:miter lim="800000"/>
                        <a:headEnd/>
                        <a:tailEnd/>
                      </a:ln>
                    </p:spPr>
                    <p:txBody>
                      <a:bodyPr>
                        <a:spAutoFit/>
                      </a:bodyPr>
                      <a:lstStyle/>
                      <a:p>
                        <a:pPr algn="ctr">
                          <a:lnSpc>
                            <a:spcPts val="2000"/>
                          </a:lnSpc>
                        </a:pPr>
                        <a:r>
                          <a:rPr lang="en-US" dirty="0">
                            <a:latin typeface="Calibri" pitchFamily="34" charset="0"/>
                          </a:rPr>
                          <a:t>Life Insurance Death Benefit</a:t>
                        </a:r>
                      </a:p>
                      <a:p>
                        <a:pPr algn="ctr">
                          <a:lnSpc>
                            <a:spcPts val="2000"/>
                          </a:lnSpc>
                        </a:pPr>
                        <a:r>
                          <a:rPr lang="en-US" dirty="0">
                            <a:latin typeface="Calibri" pitchFamily="34" charset="0"/>
                          </a:rPr>
                          <a:t>$247,298</a:t>
                        </a:r>
                      </a:p>
                      <a:p>
                        <a:pPr algn="ctr">
                          <a:lnSpc>
                            <a:spcPts val="2000"/>
                          </a:lnSpc>
                        </a:pPr>
                        <a:r>
                          <a:rPr lang="en-US" dirty="0">
                            <a:latin typeface="Calibri" pitchFamily="34" charset="0"/>
                          </a:rPr>
                          <a:t>Long-term</a:t>
                        </a:r>
                      </a:p>
                      <a:p>
                        <a:pPr algn="ctr">
                          <a:lnSpc>
                            <a:spcPts val="2000"/>
                          </a:lnSpc>
                        </a:pPr>
                        <a:r>
                          <a:rPr lang="en-US" dirty="0">
                            <a:latin typeface="Calibri" pitchFamily="34" charset="0"/>
                          </a:rPr>
                          <a:t>Care Benefit</a:t>
                        </a:r>
                      </a:p>
                      <a:p>
                        <a:pPr algn="ctr">
                          <a:lnSpc>
                            <a:spcPts val="2000"/>
                          </a:lnSpc>
                        </a:pPr>
                        <a:r>
                          <a:rPr lang="en-US" dirty="0">
                            <a:latin typeface="Calibri" pitchFamily="34" charset="0"/>
                          </a:rPr>
                          <a:t>$247,298</a:t>
                        </a:r>
                      </a:p>
                      <a:p>
                        <a:pPr algn="ctr">
                          <a:lnSpc>
                            <a:spcPts val="2000"/>
                          </a:lnSpc>
                        </a:pPr>
                        <a:endParaRPr lang="en-US" dirty="0">
                          <a:latin typeface="Calibri" pitchFamily="34" charset="0"/>
                        </a:endParaRPr>
                      </a:p>
                      <a:p>
                        <a:pPr algn="ctr">
                          <a:lnSpc>
                            <a:spcPts val="2000"/>
                          </a:lnSpc>
                        </a:pPr>
                        <a:r>
                          <a:rPr lang="en-US" dirty="0">
                            <a:latin typeface="Calibri" pitchFamily="34" charset="0"/>
                          </a:rPr>
                          <a:t>Paid up in </a:t>
                        </a:r>
                      </a:p>
                      <a:p>
                        <a:pPr algn="ctr">
                          <a:lnSpc>
                            <a:spcPts val="2000"/>
                          </a:lnSpc>
                        </a:pPr>
                        <a:r>
                          <a:rPr lang="en-US" dirty="0">
                            <a:latin typeface="Calibri" pitchFamily="34" charset="0"/>
                          </a:rPr>
                          <a:t>10 years</a:t>
                        </a:r>
                      </a:p>
                    </p:txBody>
                  </p:sp>
                  <p:sp>
                    <p:nvSpPr>
                      <p:cNvPr id="27" name="TextBox 42"/>
                      <p:cNvSpPr txBox="1">
                        <a:spLocks noChangeArrowheads="1"/>
                      </p:cNvSpPr>
                      <p:nvPr/>
                    </p:nvSpPr>
                    <p:spPr bwMode="auto">
                      <a:xfrm>
                        <a:off x="3492007" y="3352799"/>
                        <a:ext cx="2181718" cy="1250399"/>
                      </a:xfrm>
                      <a:prstGeom prst="rect">
                        <a:avLst/>
                      </a:prstGeom>
                      <a:noFill/>
                      <a:ln w="9525">
                        <a:noFill/>
                        <a:miter lim="800000"/>
                        <a:headEnd/>
                        <a:tailEnd/>
                      </a:ln>
                    </p:spPr>
                    <p:txBody>
                      <a:bodyPr wrap="none">
                        <a:spAutoFit/>
                      </a:bodyPr>
                      <a:lstStyle/>
                      <a:p>
                        <a:pPr algn="ctr">
                          <a:lnSpc>
                            <a:spcPts val="2000"/>
                          </a:lnSpc>
                        </a:pPr>
                        <a:r>
                          <a:rPr lang="en-US" dirty="0">
                            <a:latin typeface="Calibri" pitchFamily="34" charset="0"/>
                          </a:rPr>
                          <a:t>LTC Annual Benefit</a:t>
                        </a:r>
                      </a:p>
                      <a:p>
                        <a:pPr algn="ctr">
                          <a:lnSpc>
                            <a:spcPts val="2000"/>
                          </a:lnSpc>
                        </a:pPr>
                        <a:r>
                          <a:rPr lang="en-US" dirty="0">
                            <a:latin typeface="Calibri" pitchFamily="34" charset="0"/>
                          </a:rPr>
                          <a:t>$59,352</a:t>
                        </a:r>
                      </a:p>
                      <a:p>
                        <a:pPr algn="ctr">
                          <a:lnSpc>
                            <a:spcPts val="2000"/>
                          </a:lnSpc>
                        </a:pPr>
                        <a:r>
                          <a:rPr lang="en-US" dirty="0">
                            <a:latin typeface="Calibri" pitchFamily="34" charset="0"/>
                          </a:rPr>
                          <a:t>Monthly Benefit</a:t>
                        </a:r>
                      </a:p>
                      <a:p>
                        <a:pPr algn="ctr">
                          <a:lnSpc>
                            <a:spcPts val="2000"/>
                          </a:lnSpc>
                        </a:pPr>
                        <a:r>
                          <a:rPr lang="en-US" dirty="0">
                            <a:latin typeface="Calibri" pitchFamily="34" charset="0"/>
                          </a:rPr>
                          <a:t>$4946</a:t>
                        </a:r>
                      </a:p>
                    </p:txBody>
                  </p:sp>
                </p:grpSp>
              </p:grpSp>
              <p:sp>
                <p:nvSpPr>
                  <p:cNvPr id="17" name="TextBox 16"/>
                  <p:cNvSpPr txBox="1"/>
                  <p:nvPr/>
                </p:nvSpPr>
                <p:spPr>
                  <a:xfrm>
                    <a:off x="45100" y="1218063"/>
                    <a:ext cx="3276600" cy="892175"/>
                  </a:xfrm>
                  <a:prstGeom prst="rect">
                    <a:avLst/>
                  </a:prstGeom>
                  <a:noFill/>
                </p:spPr>
                <p:style>
                  <a:lnRef idx="0">
                    <a:scrgbClr r="0" g="0" b="0"/>
                  </a:lnRef>
                  <a:fillRef idx="1002">
                    <a:schemeClr val="lt2"/>
                  </a:fillRef>
                  <a:effectRef idx="0">
                    <a:scrgbClr r="0" g="0" b="0"/>
                  </a:effectRef>
                  <a:fontRef idx="major"/>
                </p:style>
                <p:txBody>
                  <a:bodyPr>
                    <a:spAutoFit/>
                  </a:bodyPr>
                  <a:lstStyle/>
                  <a:p>
                    <a:pPr>
                      <a:defRPr/>
                    </a:pPr>
                    <a:r>
                      <a:rPr lang="en-US" sz="2000" b="1" i="1" u="sng" dirty="0">
                        <a:solidFill>
                          <a:schemeClr val="tx1">
                            <a:lumMod val="50000"/>
                          </a:schemeClr>
                        </a:solidFill>
                        <a:ea typeface="ＭＳ Ｐゴシック" charset="-128"/>
                      </a:rPr>
                      <a:t>Re-purposing an Annuity</a:t>
                    </a:r>
                  </a:p>
                  <a:p>
                    <a:pPr>
                      <a:defRPr/>
                    </a:pPr>
                    <a:r>
                      <a:rPr lang="en-US" sz="1600" b="1" i="1" dirty="0">
                        <a:solidFill>
                          <a:schemeClr val="tx1">
                            <a:lumMod val="50000"/>
                          </a:schemeClr>
                        </a:solidFill>
                        <a:ea typeface="ＭＳ Ｐゴシック" charset="-128"/>
                      </a:rPr>
                      <a:t>$100,000 annuity</a:t>
                    </a:r>
                  </a:p>
                  <a:p>
                    <a:pPr>
                      <a:defRPr/>
                    </a:pPr>
                    <a:r>
                      <a:rPr lang="en-US" sz="1600" b="1" i="1" dirty="0">
                        <a:solidFill>
                          <a:schemeClr val="tx1">
                            <a:lumMod val="50000"/>
                          </a:schemeClr>
                        </a:solidFill>
                        <a:ea typeface="ＭＳ Ｐゴシック" charset="-128"/>
                      </a:rPr>
                      <a:t>$68,000 cost basis</a:t>
                    </a:r>
                  </a:p>
                </p:txBody>
              </p:sp>
            </p:grpSp>
            <p:sp>
              <p:nvSpPr>
                <p:cNvPr id="15" name="Text Box 11"/>
                <p:cNvSpPr txBox="1">
                  <a:spLocks noChangeArrowheads="1"/>
                </p:cNvSpPr>
                <p:nvPr/>
              </p:nvSpPr>
              <p:spPr bwMode="auto">
                <a:xfrm>
                  <a:off x="6324600" y="5257800"/>
                  <a:ext cx="2667000" cy="938719"/>
                </a:xfrm>
                <a:prstGeom prst="rect">
                  <a:avLst/>
                </a:prstGeom>
                <a:noFill/>
                <a:ln w="9525">
                  <a:noFill/>
                  <a:miter lim="800000"/>
                  <a:headEnd/>
                  <a:tailEnd/>
                </a:ln>
              </p:spPr>
              <p:txBody>
                <a:bodyPr wrap="square">
                  <a:spAutoFit/>
                </a:bodyPr>
                <a:lstStyle/>
                <a:p>
                  <a:r>
                    <a:rPr lang="en-US" sz="1100" dirty="0"/>
                    <a:t>Illustration based on female, 60 years old, non-tobacco preferred, using Guaranteed No Lapse Universal Life  Insurance. Interest rate  is a guaranteed 3%. </a:t>
                  </a:r>
                </a:p>
              </p:txBody>
            </p:sp>
          </p:grpSp>
          <p:sp>
            <p:nvSpPr>
              <p:cNvPr id="13" name="Text Box 11"/>
              <p:cNvSpPr txBox="1">
                <a:spLocks noChangeArrowheads="1"/>
              </p:cNvSpPr>
              <p:nvPr/>
            </p:nvSpPr>
            <p:spPr bwMode="auto">
              <a:xfrm>
                <a:off x="0" y="3733800"/>
                <a:ext cx="1752600" cy="1277273"/>
              </a:xfrm>
              <a:prstGeom prst="rect">
                <a:avLst/>
              </a:prstGeom>
              <a:noFill/>
              <a:ln w="9525">
                <a:noFill/>
                <a:miter lim="800000"/>
                <a:headEnd/>
                <a:tailEnd/>
              </a:ln>
            </p:spPr>
            <p:txBody>
              <a:bodyPr wrap="square">
                <a:spAutoFit/>
              </a:bodyPr>
              <a:lstStyle/>
              <a:p>
                <a:r>
                  <a:rPr lang="en-US" sz="1100" dirty="0"/>
                  <a:t>Annuity income and Life Insurance premium are both paid on an annual basis. Death Benefit could be higher or lower depending on life insurance product used.</a:t>
                </a:r>
              </a:p>
            </p:txBody>
          </p:sp>
        </p:grpSp>
        <p:sp>
          <p:nvSpPr>
            <p:cNvPr id="11" name="TextBox 10"/>
            <p:cNvSpPr txBox="1"/>
            <p:nvPr/>
          </p:nvSpPr>
          <p:spPr>
            <a:xfrm>
              <a:off x="0" y="4953000"/>
              <a:ext cx="2743200" cy="1723549"/>
            </a:xfrm>
            <a:prstGeom prst="rect">
              <a:avLst/>
            </a:prstGeom>
            <a:noFill/>
          </p:spPr>
          <p:txBody>
            <a:bodyPr wrap="square" rtlCol="0">
              <a:spAutoFit/>
            </a:bodyPr>
            <a:lstStyle/>
            <a:p>
              <a:r>
                <a:rPr lang="en-US" sz="1100" dirty="0"/>
                <a:t>Annuities are long-term, tax-deferred vehicles designed for retirement. They are not intended to replace emergency funds, to be used as income for day-to-day expenses or to fund short-term savings goals. Please read the contract for complete details.</a:t>
              </a:r>
            </a:p>
            <a:p>
              <a:endParaRPr lang="en-US" sz="1100" dirty="0"/>
            </a:p>
            <a:p>
              <a:endParaRPr lang="en-US" dirty="0"/>
            </a:p>
          </p:txBody>
        </p:sp>
      </p:grpSp>
    </p:spTree>
    <p:extLst>
      <p:ext uri="{BB962C8B-B14F-4D97-AF65-F5344CB8AC3E}">
        <p14:creationId xmlns:p14="http://schemas.microsoft.com/office/powerpoint/2010/main" val="2642303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47547452"/>
              </p:ext>
            </p:extLst>
          </p:nvPr>
        </p:nvGraphicFramePr>
        <p:xfrm>
          <a:off x="304800" y="2057400"/>
          <a:ext cx="8382000" cy="3924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20"/>
          <p:cNvSpPr txBox="1">
            <a:spLocks noGrp="1" noChangeArrowheads="1"/>
          </p:cNvSpPr>
          <p:nvPr>
            <p:ph type="title"/>
          </p:nvPr>
        </p:nvSpPr>
        <p:spPr bwMode="auto">
          <a:xfrm>
            <a:off x="533400" y="1442978"/>
            <a:ext cx="7924800" cy="400110"/>
          </a:xfrm>
          <a:prstGeom prst="rect">
            <a:avLst/>
          </a:prstGeom>
          <a:noFill/>
          <a:ln w="9525">
            <a:noFill/>
            <a:miter lim="800000"/>
            <a:headEnd/>
            <a:tailEnd/>
          </a:ln>
        </p:spPr>
        <p:txBody>
          <a:bodyPr wrap="square">
            <a:spAutoFit/>
          </a:bodyPr>
          <a:lstStyle/>
          <a:p>
            <a:pPr algn="ctr"/>
            <a:r>
              <a:rPr lang="en-US" sz="2000" b="1" i="1" dirty="0"/>
              <a:t>Repurposing a Certificate of Deposit</a:t>
            </a:r>
          </a:p>
        </p:txBody>
      </p:sp>
      <p:sp>
        <p:nvSpPr>
          <p:cNvPr id="6" name="Rectangle 2"/>
          <p:cNvSpPr txBox="1">
            <a:spLocks noChangeArrowheads="1"/>
          </p:cNvSpPr>
          <p:nvPr/>
        </p:nvSpPr>
        <p:spPr bwMode="auto">
          <a:xfrm>
            <a:off x="2590800" y="90845"/>
            <a:ext cx="5943600" cy="914400"/>
          </a:xfrm>
          <a:prstGeom prst="rect">
            <a:avLst/>
          </a:prstGeom>
          <a:noFill/>
          <a:ln>
            <a:miter lim="800000"/>
            <a:headEnd/>
            <a:tailEnd/>
          </a:ln>
        </p:spPr>
        <p:txBody>
          <a:bodyPr vert="horz" wrap="square" lIns="91440" tIns="45720" rIns="91440" bIns="45720" numCol="1" rtlCol="0" anchor="t" anchorCtr="0" compatLnSpc="1">
            <a:prstTxWarp prst="textNoShape">
              <a:avLst/>
            </a:prstTxWarp>
            <a:noAutofit/>
          </a:bodyPr>
          <a:lstStyle/>
          <a:p>
            <a:pPr lvl="0" algn="r" defTabSz="914400">
              <a:spcBef>
                <a:spcPct val="0"/>
              </a:spcBef>
              <a:defRPr/>
            </a:pPr>
            <a:r>
              <a:rPr lang="en-US" sz="3000" dirty="0">
                <a:latin typeface="Arial" charset="0"/>
                <a:ea typeface="ＭＳ Ｐゴシック" charset="0"/>
                <a:cs typeface="ＭＳ Ｐゴシック" charset="0"/>
              </a:rPr>
              <a:t>Self-insure vs. Long-term Care    with Linked Benefit LTC</a:t>
            </a:r>
            <a:endParaRPr kumimoji="0" lang="en-US" sz="3000" b="0" i="0" u="none" strike="noStrike" kern="1200" cap="none" spc="0" normalizeH="0" baseline="0" noProof="0" dirty="0">
              <a:ln>
                <a:noFill/>
              </a:ln>
              <a:solidFill>
                <a:schemeClr val="tx1"/>
              </a:solidFill>
              <a:effectLst/>
              <a:uLnTx/>
              <a:uFillTx/>
              <a:latin typeface="Arial"/>
              <a:ea typeface="ＭＳ Ｐゴシック" pitchFamily="34" charset="-128"/>
              <a:cs typeface="Arial"/>
            </a:endParaRPr>
          </a:p>
        </p:txBody>
      </p:sp>
      <p:cxnSp>
        <p:nvCxnSpPr>
          <p:cNvPr id="7" name="Straight Connector 6"/>
          <p:cNvCxnSpPr/>
          <p:nvPr/>
        </p:nvCxnSpPr>
        <p:spPr>
          <a:xfrm>
            <a:off x="381000" y="1066800"/>
            <a:ext cx="792480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381000" y="304799"/>
            <a:ext cx="2209800" cy="304801"/>
            <a:chOff x="84703" y="0"/>
            <a:chExt cx="2283788" cy="380629"/>
          </a:xfrm>
          <a:solidFill>
            <a:srgbClr val="00B050"/>
          </a:solidFill>
          <a:scene3d>
            <a:camera prst="orthographicFront"/>
            <a:lightRig rig="threePt" dir="t"/>
          </a:scene3d>
        </p:grpSpPr>
        <p:sp>
          <p:nvSpPr>
            <p:cNvPr id="9" name="Chevron 8"/>
            <p:cNvSpPr/>
            <p:nvPr/>
          </p:nvSpPr>
          <p:spPr>
            <a:xfrm>
              <a:off x="84703" y="0"/>
              <a:ext cx="2283788" cy="380629"/>
            </a:xfrm>
            <a:prstGeom prst="chevron">
              <a:avLst/>
            </a:prstGeom>
            <a:grpFill/>
            <a:ln>
              <a:solidFill>
                <a:srgbClr val="002060"/>
              </a:solidFill>
            </a:ln>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0" name="Chevron 4"/>
            <p:cNvSpPr/>
            <p:nvPr/>
          </p:nvSpPr>
          <p:spPr>
            <a:xfrm>
              <a:off x="275018" y="95156"/>
              <a:ext cx="1903159" cy="209646"/>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000" b="1" kern="1200" dirty="0"/>
                <a:t>Case Study </a:t>
              </a:r>
            </a:p>
          </p:txBody>
        </p:sp>
      </p:grpSp>
      <p:sp>
        <p:nvSpPr>
          <p:cNvPr id="11" name="TextBox 10"/>
          <p:cNvSpPr txBox="1"/>
          <p:nvPr/>
        </p:nvSpPr>
        <p:spPr>
          <a:xfrm>
            <a:off x="157548" y="1381423"/>
            <a:ext cx="2090351" cy="523220"/>
          </a:xfrm>
          <a:prstGeom prst="rect">
            <a:avLst/>
          </a:prstGeom>
          <a:noFill/>
        </p:spPr>
        <p:txBody>
          <a:bodyPr wrap="square" rtlCol="0">
            <a:spAutoFit/>
          </a:bodyPr>
          <a:lstStyle/>
          <a:p>
            <a:r>
              <a:rPr lang="en-US" sz="1400" dirty="0"/>
              <a:t>Consider this concept for the LTC Rider too</a:t>
            </a:r>
          </a:p>
        </p:txBody>
      </p:sp>
      <p:sp>
        <p:nvSpPr>
          <p:cNvPr id="13"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12795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14288" y="236539"/>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Footer Placeholder 3"/>
          <p:cNvSpPr>
            <a:spLocks noGrp="1"/>
          </p:cNvSpPr>
          <p:nvPr>
            <p:ph type="ftr" sz="quarter" idx="4294967295"/>
          </p:nvPr>
        </p:nvSpPr>
        <p:spPr>
          <a:xfrm>
            <a:off x="1981200" y="6400800"/>
            <a:ext cx="4800600" cy="320675"/>
          </a:xfrm>
          <a:prstGeom prst="rect">
            <a:avLst/>
          </a:prstGeom>
          <a:noFill/>
        </p:spPr>
        <p:txBody>
          <a:bodyPr/>
          <a:lstStyle/>
          <a:p>
            <a:pPr algn="ctr"/>
            <a:r>
              <a:rPr lang="en-US" sz="1000" dirty="0">
                <a:latin typeface="Arial" charset="0"/>
                <a:ea typeface="ＭＳ Ｐゴシック" pitchFamily="34" charset="-128"/>
              </a:rPr>
              <a:t>FOR BROKER/DEALER USE ONLY </a:t>
            </a:r>
            <a:r>
              <a:rPr lang="en-US" sz="1000" dirty="0">
                <a:latin typeface="Arial" charset="0"/>
                <a:ea typeface="ＭＳ Ｐゴシック" pitchFamily="34" charset="-128"/>
                <a:cs typeface="Arial" charset="0"/>
              </a:rPr>
              <a:t>— NOT FOR USE WITH THE PUBLIC</a:t>
            </a:r>
          </a:p>
        </p:txBody>
      </p:sp>
      <p:sp>
        <p:nvSpPr>
          <p:cNvPr id="10" name="Footer Placeholder 3"/>
          <p:cNvSpPr txBox="1">
            <a:spLocks/>
          </p:cNvSpPr>
          <p:nvPr/>
        </p:nvSpPr>
        <p:spPr>
          <a:xfrm>
            <a:off x="457200" y="6400801"/>
            <a:ext cx="1600200" cy="3048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t>NFM-16638AO (06/17)</a:t>
            </a:r>
            <a:endParaRPr lang="en-US" sz="1000" dirty="0">
              <a:cs typeface="Arial" charset="0"/>
            </a:endParaRPr>
          </a:p>
        </p:txBody>
      </p:sp>
      <p:sp>
        <p:nvSpPr>
          <p:cNvPr id="6"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lvl="0" algn="just">
              <a:buFontTx/>
              <a:buChar char="•"/>
              <a:defRPr/>
            </a:pPr>
            <a:r>
              <a:rPr lang="en-US" sz="1400" dirty="0">
                <a:solidFill>
                  <a:schemeClr val="tx1"/>
                </a:solidFill>
              </a:rPr>
              <a:t>This presentation was not intended by the author to be used, and cannot be used, by anybody for the purpose of avoiding any penalties that may be imposed on you pursuant to the Internal Revenue Code. The information contained herein was prepared to support the promotion, marketing and/or sale of life insurance contracts, annuity contracts, and/or other products and services provided by Nationwide Life Insurance Company.</a:t>
            </a:r>
          </a:p>
          <a:p>
            <a:pPr lvl="0" algn="just">
              <a:buFontTx/>
              <a:buChar char="•"/>
              <a:defRPr/>
            </a:pPr>
            <a:r>
              <a:rPr lang="en-US" sz="1400" dirty="0">
                <a:solidFill>
                  <a:schemeClr val="tx1"/>
                </a:solidFill>
              </a:rPr>
              <a:t>Keep in mind that as an acceleration of the death benefit, the payment of long-term care rider benefits will reduce both the death benefit and cash surrender values of the policy. Additionally, loans and withdrawals will also reduce both the cash values and the death benefit. Care should be taken to make sure that life insurance needs continue to be met even if the rider pays out in full, or after money is taken from the policy. There is no guarantee that the rider will cover the entire cost for all of the insured’s long-term care, as this may vary with the needs of each insured.   Nationwide pays the long-term care benefit to the policy owner; there is no guarantee the policy owner will use the benefit for long-term care expenses if the policy is owned by someone other than the insured. </a:t>
            </a:r>
          </a:p>
          <a:p>
            <a:pPr lvl="0" algn="just">
              <a:buFontTx/>
              <a:buChar char="•"/>
              <a:defRPr/>
            </a:pPr>
            <a:r>
              <a:rPr lang="en-US" sz="1400" dirty="0">
                <a:solidFill>
                  <a:schemeClr val="tx1"/>
                </a:solidFill>
              </a:rPr>
              <a:t>Guarantees are subject to the claims-paying ability of the issuing company.  Life insurance products are issued by Nationwide Life Insurance Company or Nationwide Life and Annuity Insurance Company, Columbus, Ohio.</a:t>
            </a:r>
          </a:p>
        </p:txBody>
      </p:sp>
      <p:pic>
        <p:nvPicPr>
          <p:cNvPr id="7" name="Picture 6" descr="FDIC disclosure box.bmp"/>
          <p:cNvPicPr>
            <a:picLocks noChangeAspect="1"/>
          </p:cNvPicPr>
          <p:nvPr/>
        </p:nvPicPr>
        <p:blipFill>
          <a:blip r:embed="rId4"/>
          <a:stretch>
            <a:fillRect/>
          </a:stretch>
        </p:blipFill>
        <p:spPr>
          <a:xfrm>
            <a:off x="1295400" y="5486400"/>
            <a:ext cx="6172200" cy="569805"/>
          </a:xfrm>
          <a:prstGeom prst="rect">
            <a:avLst/>
          </a:prstGeom>
        </p:spPr>
      </p:pic>
      <p:cxnSp>
        <p:nvCxnSpPr>
          <p:cNvPr id="9" name="Straight Connector 8"/>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367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a:spLocks noGrp="1"/>
          </p:cNvSpPr>
          <p:nvPr>
            <p:ph type="title"/>
          </p:nvPr>
        </p:nvSpPr>
        <p:spPr bwMode="auto">
          <a:xfrm>
            <a:off x="1676400" y="152400"/>
            <a:ext cx="7086600" cy="1096962"/>
          </a:xfrm>
          <a:noFill/>
          <a:ln>
            <a:miter lim="800000"/>
            <a:headEnd/>
            <a:tailEnd/>
          </a:ln>
        </p:spPr>
        <p:txBody>
          <a:bodyPr wrap="square" lIns="91440" tIns="45720" rIns="91440" bIns="45720" numCol="1" anchor="t" anchorCtr="0" compatLnSpc="1">
            <a:prstTxWarp prst="textNoShape">
              <a:avLst/>
            </a:prstTxWarp>
          </a:bodyPr>
          <a:lstStyle/>
          <a:p>
            <a:pPr algn="r"/>
            <a:r>
              <a:rPr lang="en-US" sz="4400" dirty="0">
                <a:solidFill>
                  <a:schemeClr val="tx1"/>
                </a:solidFill>
                <a:ea typeface="ＭＳ Ｐゴシック" pitchFamily="34" charset="-128"/>
              </a:rPr>
              <a:t>Affluent Clients </a:t>
            </a:r>
            <a:r>
              <a:rPr lang="en-US" sz="3200" dirty="0">
                <a:solidFill>
                  <a:schemeClr val="tx1"/>
                </a:solidFill>
                <a:ea typeface="ＭＳ Ｐゴシック" pitchFamily="34" charset="-128"/>
              </a:rPr>
              <a:t>- </a:t>
            </a:r>
            <a:r>
              <a:rPr lang="en-US" sz="3600" dirty="0">
                <a:solidFill>
                  <a:schemeClr val="tx1"/>
                </a:solidFill>
                <a:ea typeface="ＭＳ Ｐゴシック" pitchFamily="34" charset="-128"/>
              </a:rPr>
              <a:t>no estate tax liability</a:t>
            </a:r>
          </a:p>
        </p:txBody>
      </p:sp>
      <p:sp>
        <p:nvSpPr>
          <p:cNvPr id="5" name="Content Placeholder 10"/>
          <p:cNvSpPr>
            <a:spLocks noGrp="1"/>
          </p:cNvSpPr>
          <p:nvPr>
            <p:ph idx="1"/>
          </p:nvPr>
        </p:nvSpPr>
        <p:spPr bwMode="auto">
          <a:xfrm>
            <a:off x="561974" y="1905000"/>
            <a:ext cx="8429625" cy="4267200"/>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This group tend to be the toughest nut to crack</a:t>
            </a:r>
          </a:p>
          <a:p>
            <a:pPr>
              <a:buFont typeface="Arial" panose="020B0604020202020204" pitchFamily="34" charset="0"/>
              <a:buChar char="•"/>
            </a:pPr>
            <a:r>
              <a:rPr lang="en-US" sz="2400" dirty="0">
                <a:solidFill>
                  <a:schemeClr val="tx1"/>
                </a:solidFill>
                <a:ea typeface="ＭＳ Ｐゴシック" pitchFamily="34" charset="-128"/>
              </a:rPr>
              <a:t>Clients generally fall into the following asset brackets:</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Single - $1.5 million to $ 4 million</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Married - $3 million to $8 million</a:t>
            </a:r>
          </a:p>
          <a:p>
            <a:pPr marL="457200" lvl="1" indent="0">
              <a:buNone/>
            </a:pPr>
            <a:endParaRPr lang="en-US" sz="2000" dirty="0">
              <a:solidFill>
                <a:schemeClr val="accent5">
                  <a:lumMod val="25000"/>
                </a:schemeClr>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Can generally afford better health care</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more likely to deny LTC need due to their good health</a:t>
            </a:r>
          </a:p>
          <a:p>
            <a:pPr lvl="2"/>
            <a:r>
              <a:rPr lang="en-US" sz="1800" b="1" dirty="0">
                <a:solidFill>
                  <a:schemeClr val="tx1"/>
                </a:solidFill>
              </a:rPr>
              <a:t>The longer you live the more likely you will need long-term care*. </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plan to self-insure if LTC needed</a:t>
            </a:r>
          </a:p>
          <a:p>
            <a:pPr lvl="1">
              <a:buFont typeface="Arial" panose="020B0604020202020204" pitchFamily="34" charset="0"/>
              <a:buChar char="̶"/>
            </a:pPr>
            <a:r>
              <a:rPr lang="en-US" sz="2000" dirty="0">
                <a:solidFill>
                  <a:schemeClr val="accent5">
                    <a:lumMod val="25000"/>
                  </a:schemeClr>
                </a:solidFill>
                <a:ea typeface="ＭＳ Ｐゴシック" pitchFamily="34" charset="-128"/>
              </a:rPr>
              <a:t>don’t respond well to the “typical” LTC discussion</a:t>
            </a:r>
          </a:p>
          <a:p>
            <a:pPr>
              <a:buFont typeface="Arial" panose="020B0604020202020204" pitchFamily="34" charset="0"/>
              <a:buChar char="•"/>
            </a:pPr>
            <a:endParaRPr lang="en-US" sz="2200" dirty="0">
              <a:solidFill>
                <a:schemeClr val="accent5">
                  <a:lumMod val="25000"/>
                </a:schemeClr>
              </a:solidFill>
              <a:ea typeface="ＭＳ Ｐゴシック" pitchFamily="34" charset="-128"/>
            </a:endParaRPr>
          </a:p>
          <a:p>
            <a:endParaRPr lang="en-US" sz="2200" dirty="0">
              <a:solidFill>
                <a:schemeClr val="accent5">
                  <a:lumMod val="25000"/>
                </a:schemeClr>
              </a:solidFill>
              <a:ea typeface="ＭＳ Ｐゴシック" pitchFamily="34" charset="-128"/>
            </a:endParaRPr>
          </a:p>
          <a:p>
            <a:pPr lvl="1">
              <a:buFont typeface="Arial" panose="020B0604020202020204" pitchFamily="34" charset="0"/>
              <a:buChar char="̶"/>
            </a:pPr>
            <a:endParaRPr lang="en-US" sz="2200" dirty="0">
              <a:solidFill>
                <a:schemeClr val="accent4">
                  <a:lumMod val="50000"/>
                  <a:lumOff val="50000"/>
                </a:schemeClr>
              </a:solidFill>
              <a:ea typeface="ＭＳ Ｐゴシック" pitchFamily="34" charset="-128"/>
            </a:endParaRPr>
          </a:p>
        </p:txBody>
      </p:sp>
      <p:sp>
        <p:nvSpPr>
          <p:cNvPr id="6" name="TextBox 5"/>
          <p:cNvSpPr txBox="1"/>
          <p:nvPr/>
        </p:nvSpPr>
        <p:spPr>
          <a:xfrm>
            <a:off x="762000" y="6304618"/>
            <a:ext cx="5262979" cy="246221"/>
          </a:xfrm>
          <a:prstGeom prst="rect">
            <a:avLst/>
          </a:prstGeom>
          <a:noFill/>
        </p:spPr>
        <p:txBody>
          <a:bodyPr wrap="none" rtlCol="0">
            <a:spAutoFit/>
          </a:bodyPr>
          <a:lstStyle/>
          <a:p>
            <a:r>
              <a:rPr lang="en-US" sz="1000" dirty="0"/>
              <a:t>*Source: Council on Aging – “Should I Buy Long Term Care Insurance?”, September 2016</a:t>
            </a:r>
          </a:p>
        </p:txBody>
      </p:sp>
      <p:sp>
        <p:nvSpPr>
          <p:cNvPr id="7" name="Oval 6"/>
          <p:cNvSpPr/>
          <p:nvPr/>
        </p:nvSpPr>
        <p:spPr>
          <a:xfrm>
            <a:off x="533400" y="334962"/>
            <a:ext cx="838200" cy="838200"/>
          </a:xfrm>
          <a:prstGeom prst="ellipse">
            <a:avLst/>
          </a:prstGeom>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3</a:t>
            </a:r>
          </a:p>
        </p:txBody>
      </p:sp>
      <p:sp>
        <p:nvSpPr>
          <p:cNvPr id="8"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3728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210344"/>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Affluent clients - </a:t>
            </a:r>
            <a:r>
              <a:rPr lang="en-US" sz="2800" dirty="0">
                <a:solidFill>
                  <a:schemeClr val="tx1"/>
                </a:solidFill>
                <a:ea typeface="ＭＳ Ｐゴシック" pitchFamily="34" charset="-128"/>
              </a:rPr>
              <a:t>no estate tax liability</a:t>
            </a:r>
          </a:p>
        </p:txBody>
      </p:sp>
      <p:sp>
        <p:nvSpPr>
          <p:cNvPr id="8196" name="Content Placeholder 10"/>
          <p:cNvSpPr>
            <a:spLocks noGrp="1"/>
          </p:cNvSpPr>
          <p:nvPr>
            <p:ph idx="1"/>
          </p:nvPr>
        </p:nvSpPr>
        <p:spPr bwMode="auto">
          <a:xfrm>
            <a:off x="495300" y="1086643"/>
            <a:ext cx="7696200" cy="5245894"/>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accent5">
                    <a:lumMod val="25000"/>
                  </a:schemeClr>
                </a:solidFill>
                <a:ea typeface="ＭＳ Ｐゴシック" pitchFamily="34" charset="-128"/>
              </a:rPr>
              <a:t>These clients have lived through……..</a:t>
            </a:r>
          </a:p>
          <a:p>
            <a:pPr lvl="1"/>
            <a:r>
              <a:rPr lang="en-US" sz="2000" dirty="0">
                <a:solidFill>
                  <a:schemeClr val="tx1"/>
                </a:solidFill>
                <a:ea typeface="ＭＳ Ｐゴシック" pitchFamily="34" charset="-128"/>
              </a:rPr>
              <a:t>Dot Com crash of 2001</a:t>
            </a:r>
          </a:p>
          <a:p>
            <a:pPr lvl="1"/>
            <a:r>
              <a:rPr lang="en-US" sz="2000" dirty="0">
                <a:solidFill>
                  <a:schemeClr val="tx1"/>
                </a:solidFill>
                <a:ea typeface="ＭＳ Ｐゴシック" pitchFamily="34" charset="-128"/>
              </a:rPr>
              <a:t>2008 crash related to real estate and banking debacle</a:t>
            </a:r>
          </a:p>
          <a:p>
            <a:pPr lvl="1"/>
            <a:r>
              <a:rPr lang="en-US" sz="2000" dirty="0">
                <a:solidFill>
                  <a:schemeClr val="tx1"/>
                </a:solidFill>
                <a:ea typeface="ＭＳ Ｐゴシック" pitchFamily="34" charset="-128"/>
              </a:rPr>
              <a:t>And perhaps  “Black Monday” on Oct. 19,1987</a:t>
            </a:r>
          </a:p>
          <a:p>
            <a:pPr>
              <a:buFont typeface="Arial" panose="020B0604020202020204" pitchFamily="34" charset="0"/>
              <a:buChar char="•"/>
            </a:pPr>
            <a:endParaRPr lang="en-US" sz="1600" dirty="0">
              <a:solidFill>
                <a:schemeClr val="tx1"/>
              </a:solidFill>
              <a:ea typeface="ＭＳ Ｐゴシック" pitchFamily="34" charset="-128"/>
            </a:endParaRPr>
          </a:p>
          <a:p>
            <a:pPr>
              <a:buFont typeface="Arial" panose="020B0604020202020204" pitchFamily="34" charset="0"/>
              <a:buChar char="•"/>
            </a:pPr>
            <a:r>
              <a:rPr lang="en-US" sz="2400" dirty="0">
                <a:solidFill>
                  <a:schemeClr val="accent5">
                    <a:lumMod val="25000"/>
                  </a:schemeClr>
                </a:solidFill>
                <a:ea typeface="ＭＳ Ｐゴシック" pitchFamily="34" charset="-128"/>
              </a:rPr>
              <a:t>Discuss…</a:t>
            </a:r>
            <a:r>
              <a:rPr lang="en-US" dirty="0">
                <a:solidFill>
                  <a:schemeClr val="accent5">
                    <a:lumMod val="25000"/>
                  </a:schemeClr>
                </a:solidFill>
                <a:ea typeface="ＭＳ Ｐゴシック" pitchFamily="34" charset="-128"/>
              </a:rPr>
              <a:t>……</a:t>
            </a:r>
          </a:p>
          <a:p>
            <a:pPr lvl="1">
              <a:spcAft>
                <a:spcPts val="600"/>
              </a:spcAft>
            </a:pPr>
            <a:r>
              <a:rPr lang="en-US" dirty="0">
                <a:solidFill>
                  <a:schemeClr val="tx1"/>
                </a:solidFill>
                <a:ea typeface="ＭＳ Ｐゴシック" pitchFamily="34" charset="-128"/>
              </a:rPr>
              <a:t>“insuring the portfolio against an unexpected LTC event at a time when the market and account values are down”</a:t>
            </a:r>
          </a:p>
          <a:p>
            <a:pPr lvl="1">
              <a:spcAft>
                <a:spcPts val="600"/>
              </a:spcAft>
            </a:pPr>
            <a:r>
              <a:rPr lang="en-US" dirty="0">
                <a:solidFill>
                  <a:schemeClr val="tx1"/>
                </a:solidFill>
                <a:ea typeface="ＭＳ Ｐゴシック" pitchFamily="34" charset="-128"/>
              </a:rPr>
              <a:t>“while self-insuring may be possible, there is no guarantee the need will come at a time that is convenient to your portfolio”</a:t>
            </a:r>
          </a:p>
          <a:p>
            <a:pPr lvl="1">
              <a:spcAft>
                <a:spcPts val="600"/>
              </a:spcAft>
            </a:pPr>
            <a:r>
              <a:rPr lang="en-US" dirty="0">
                <a:solidFill>
                  <a:schemeClr val="tx1"/>
                </a:solidFill>
                <a:ea typeface="ＭＳ Ｐゴシック" pitchFamily="34" charset="-128"/>
              </a:rPr>
              <a:t>“it’s hard to build an account value back up when you are withdrawing substantial amounts of money from the account”</a:t>
            </a:r>
          </a:p>
          <a:p>
            <a:pPr lvl="1">
              <a:spcAft>
                <a:spcPts val="600"/>
              </a:spcAft>
            </a:pPr>
            <a:r>
              <a:rPr lang="en-US" dirty="0">
                <a:solidFill>
                  <a:schemeClr val="tx1"/>
                </a:solidFill>
                <a:ea typeface="ＭＳ Ｐゴシック" pitchFamily="34" charset="-128"/>
              </a:rPr>
              <a:t>“My job is to help you protect and grow your assets, not watch them decline” </a:t>
            </a:r>
          </a:p>
          <a:p>
            <a:pPr>
              <a:spcAft>
                <a:spcPts val="600"/>
              </a:spcAft>
              <a:buFont typeface="Arial" panose="020B0604020202020204" pitchFamily="34" charset="0"/>
              <a:buChar char="•"/>
            </a:pPr>
            <a:endParaRPr lang="en-US" sz="800" dirty="0">
              <a:solidFill>
                <a:schemeClr val="tx1"/>
              </a:solidFill>
              <a:ea typeface="ＭＳ Ｐゴシック" pitchFamily="34" charset="-128"/>
            </a:endParaRP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57200" y="852487"/>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698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p:cNvSpPr>
            <a:spLocks noGrp="1"/>
          </p:cNvSpPr>
          <p:nvPr>
            <p:ph type="title"/>
          </p:nvPr>
        </p:nvSpPr>
        <p:spPr bwMode="auto">
          <a:xfrm>
            <a:off x="76200" y="228600"/>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……….WIN-WIN for Affluent Clients</a:t>
            </a:r>
          </a:p>
        </p:txBody>
      </p:sp>
      <p:sp>
        <p:nvSpPr>
          <p:cNvPr id="9" name="Content Placeholder 10"/>
          <p:cNvSpPr txBox="1">
            <a:spLocks/>
          </p:cNvSpPr>
          <p:nvPr/>
        </p:nvSpPr>
        <p:spPr bwMode="auto">
          <a:xfrm>
            <a:off x="495300" y="3360736"/>
            <a:ext cx="8265795" cy="259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Tx/>
              <a:buNone/>
              <a:defRPr sz="2000">
                <a:solidFill>
                  <a:srgbClr val="5789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1800">
                <a:solidFill>
                  <a:schemeClr val="accent4">
                    <a:lumMod val="65000"/>
                    <a:lumOff val="35000"/>
                  </a:schemeClr>
                </a:solidFill>
                <a:latin typeface="+mn-lt"/>
                <a:ea typeface="ＭＳ Ｐゴシック" charset="-128"/>
                <a:cs typeface="ＭＳ Ｐゴシック"/>
              </a:defRPr>
            </a:lvl2pPr>
            <a:lvl3pPr marL="1200150" indent="-285750" algn="l" rtl="0" eaLnBrk="0" fontAlgn="base" hangingPunct="0">
              <a:spcBef>
                <a:spcPct val="20000"/>
              </a:spcBef>
              <a:spcAft>
                <a:spcPct val="0"/>
              </a:spcAft>
              <a:buFont typeface="Arial" panose="020B0604020202020204" pitchFamily="34" charset="0"/>
              <a:buChar char="‒"/>
              <a:defRPr sz="1600">
                <a:solidFill>
                  <a:schemeClr val="accent4">
                    <a:lumMod val="65000"/>
                    <a:lumOff val="35000"/>
                  </a:schemeClr>
                </a:solidFill>
                <a:latin typeface="+mn-lt"/>
                <a:ea typeface="ＭＳ Ｐゴシック" charset="-128"/>
                <a:cs typeface="ＭＳ Ｐゴシック"/>
              </a:defRPr>
            </a:lvl3pPr>
            <a:lvl4pPr marL="1657350" indent="-285750" algn="l" rtl="0" eaLnBrk="0" fontAlgn="base" hangingPunct="0">
              <a:spcBef>
                <a:spcPct val="20000"/>
              </a:spcBef>
              <a:spcAft>
                <a:spcPct val="0"/>
              </a:spcAft>
              <a:buFont typeface="Courier New" panose="02070309020205020404" pitchFamily="49" charset="0"/>
              <a:buChar char="o"/>
              <a:defRPr sz="1400">
                <a:solidFill>
                  <a:schemeClr val="accent4">
                    <a:lumMod val="65000"/>
                    <a:lumOff val="35000"/>
                  </a:schemeClr>
                </a:solidFill>
                <a:latin typeface="+mn-lt"/>
                <a:ea typeface="ＭＳ Ｐゴシック" charset="-128"/>
                <a:cs typeface="ＭＳ Ｐゴシック"/>
              </a:defRPr>
            </a:lvl4pPr>
            <a:lvl5pPr marL="2114550" indent="-285750" algn="l" rtl="0" eaLnBrk="0" fontAlgn="base" hangingPunct="0">
              <a:spcBef>
                <a:spcPct val="20000"/>
              </a:spcBef>
              <a:spcAft>
                <a:spcPct val="0"/>
              </a:spcAft>
              <a:buFont typeface="Wingdings" panose="05000000000000000000" pitchFamily="2" charset="2"/>
              <a:buChar char="Ø"/>
              <a:defRPr sz="1400">
                <a:solidFill>
                  <a:schemeClr val="accent4">
                    <a:lumMod val="65000"/>
                    <a:lumOff val="35000"/>
                  </a:schemeClr>
                </a:solidFill>
                <a:latin typeface="+mn-lt"/>
                <a:ea typeface="ＭＳ Ｐゴシック"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buFont typeface="Arial" panose="020B0604020202020204" pitchFamily="34" charset="0"/>
              <a:buChar char="•"/>
            </a:pPr>
            <a:r>
              <a:rPr lang="en-US" sz="2400" dirty="0">
                <a:solidFill>
                  <a:schemeClr val="tx1"/>
                </a:solidFill>
                <a:ea typeface="ＭＳ Ｐゴシック" pitchFamily="34" charset="-128"/>
              </a:rPr>
              <a:t>There’s more than one way to self-insure</a:t>
            </a:r>
          </a:p>
          <a:p>
            <a:pPr lvl="1">
              <a:buFont typeface="Arial" panose="020B0604020202020204" pitchFamily="34" charset="0"/>
              <a:buChar char="̶"/>
            </a:pPr>
            <a:r>
              <a:rPr lang="en-US" sz="2200" dirty="0">
                <a:solidFill>
                  <a:schemeClr val="accent1">
                    <a:lumMod val="25000"/>
                  </a:schemeClr>
                </a:solidFill>
                <a:ea typeface="ＭＳ Ｐゴシック" pitchFamily="34" charset="-128"/>
              </a:rPr>
              <a:t>Why “self-insure” when you can “SELF-ASSURE” </a:t>
            </a:r>
          </a:p>
          <a:p>
            <a:pPr>
              <a:buFont typeface="Arial" panose="020B0604020202020204" pitchFamily="34" charset="0"/>
              <a:buChar char="•"/>
            </a:pPr>
            <a:r>
              <a:rPr lang="en-US" sz="2400" kern="0" dirty="0">
                <a:solidFill>
                  <a:schemeClr val="tx1"/>
                </a:solidFill>
                <a:ea typeface="ＭＳ Ｐゴシック" pitchFamily="34" charset="-128"/>
              </a:rPr>
              <a:t>Solutions will be dictated by……</a:t>
            </a:r>
          </a:p>
          <a:p>
            <a:pPr lvl="1">
              <a:buFont typeface="Arial" panose="020B0604020202020204" pitchFamily="34" charset="0"/>
              <a:buChar char="̶"/>
            </a:pPr>
            <a:r>
              <a:rPr lang="en-US" sz="2200" kern="0" dirty="0">
                <a:solidFill>
                  <a:schemeClr val="accent1">
                    <a:lumMod val="25000"/>
                  </a:schemeClr>
                </a:solidFill>
                <a:ea typeface="ＭＳ Ｐゴシック" pitchFamily="34" charset="-128"/>
              </a:rPr>
              <a:t>assets or income available</a:t>
            </a:r>
          </a:p>
          <a:p>
            <a:pPr lvl="1">
              <a:buFont typeface="Arial" panose="020B0604020202020204" pitchFamily="34" charset="0"/>
              <a:buChar char="̶"/>
            </a:pPr>
            <a:r>
              <a:rPr lang="en-US" sz="2200" kern="0" dirty="0">
                <a:solidFill>
                  <a:schemeClr val="accent1">
                    <a:lumMod val="25000"/>
                  </a:schemeClr>
                </a:solidFill>
                <a:ea typeface="ＭＳ Ｐゴシック" pitchFamily="34" charset="-128"/>
              </a:rPr>
              <a:t>other financial needs the client may have</a:t>
            </a:r>
          </a:p>
          <a:p>
            <a:pPr lvl="2">
              <a:buFont typeface="Arial" panose="020B0604020202020204" pitchFamily="34" charset="0"/>
              <a:buChar char="•"/>
            </a:pPr>
            <a:r>
              <a:rPr lang="en-US" sz="2000" kern="0" dirty="0">
                <a:solidFill>
                  <a:schemeClr val="tx1"/>
                </a:solidFill>
                <a:ea typeface="ＭＳ Ｐゴシック" pitchFamily="34" charset="-128"/>
              </a:rPr>
              <a:t>i.e. more life insurance coverage needed now – LTC later</a:t>
            </a:r>
          </a:p>
          <a:p>
            <a:pPr lvl="2">
              <a:buFont typeface="Arial" panose="020B0604020202020204" pitchFamily="34" charset="0"/>
              <a:buChar char="•"/>
            </a:pPr>
            <a:r>
              <a:rPr lang="en-US" sz="2000" kern="0" dirty="0">
                <a:solidFill>
                  <a:schemeClr val="tx1"/>
                </a:solidFill>
                <a:ea typeface="ＭＳ Ｐゴシック" pitchFamily="34" charset="-128"/>
              </a:rPr>
              <a:t>i.e.  LTC specific coverage more appropriate</a:t>
            </a:r>
          </a:p>
          <a:p>
            <a:pPr lvl="2">
              <a:buFont typeface="Arial" panose="020B0604020202020204" pitchFamily="34" charset="0"/>
              <a:buChar char="•"/>
            </a:pPr>
            <a:endParaRPr lang="en-US" sz="2000" kern="0" dirty="0">
              <a:solidFill>
                <a:schemeClr val="tx1"/>
              </a:solidFill>
              <a:ea typeface="ＭＳ Ｐゴシック" pitchFamily="34" charset="-128"/>
            </a:endParaRPr>
          </a:p>
          <a:p>
            <a:pPr>
              <a:buFont typeface="Arial" panose="020B0604020202020204" pitchFamily="34" charset="0"/>
              <a:buChar char="̶"/>
            </a:pPr>
            <a:endParaRPr lang="en-US" sz="2400" kern="0" dirty="0">
              <a:solidFill>
                <a:schemeClr val="tx1"/>
              </a:solidFill>
              <a:ea typeface="ＭＳ Ｐゴシック" pitchFamily="34" charset="-128"/>
            </a:endParaRPr>
          </a:p>
          <a:p>
            <a:pPr>
              <a:buFont typeface="Arial" panose="020B0604020202020204" pitchFamily="34" charset="0"/>
              <a:buChar char="•"/>
            </a:pPr>
            <a:endParaRPr lang="en-US" kern="0" dirty="0">
              <a:solidFill>
                <a:schemeClr val="tx1"/>
              </a:solidFill>
              <a:ea typeface="ＭＳ Ｐゴシック" pitchFamily="34" charset="-128"/>
            </a:endParaRPr>
          </a:p>
          <a:p>
            <a:pPr>
              <a:buFont typeface="Arial" panose="020B0604020202020204" pitchFamily="34" charset="0"/>
              <a:buChar char="•"/>
            </a:pPr>
            <a:endParaRPr lang="en-US" kern="0" dirty="0">
              <a:solidFill>
                <a:schemeClr val="accent4">
                  <a:lumMod val="50000"/>
                  <a:lumOff val="50000"/>
                </a:schemeClr>
              </a:solidFill>
              <a:ea typeface="ＭＳ Ｐゴシック" pitchFamily="34" charset="-128"/>
            </a:endParaRPr>
          </a:p>
        </p:txBody>
      </p:sp>
      <p:graphicFrame>
        <p:nvGraphicFramePr>
          <p:cNvPr id="10" name="Diagram 9"/>
          <p:cNvGraphicFramePr/>
          <p:nvPr>
            <p:extLst>
              <p:ext uri="{D42A27DB-BD31-4B8C-83A1-F6EECF244321}">
                <p14:modId xmlns:p14="http://schemas.microsoft.com/office/powerpoint/2010/main" val="2958506085"/>
              </p:ext>
            </p:extLst>
          </p:nvPr>
        </p:nvGraphicFramePr>
        <p:xfrm>
          <a:off x="-609600" y="247649"/>
          <a:ext cx="8077200" cy="371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p:nvPr/>
        </p:nvCxnSpPr>
        <p:spPr>
          <a:xfrm>
            <a:off x="495300" y="944562"/>
            <a:ext cx="792480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11549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94176" y="762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pSp>
        <p:nvGrpSpPr>
          <p:cNvPr id="8" name="Group 7"/>
          <p:cNvGrpSpPr/>
          <p:nvPr/>
        </p:nvGrpSpPr>
        <p:grpSpPr>
          <a:xfrm>
            <a:off x="-43427" y="762000"/>
            <a:ext cx="9288793" cy="5360598"/>
            <a:chOff x="584201" y="775389"/>
            <a:chExt cx="8775774" cy="5360598"/>
          </a:xfrm>
        </p:grpSpPr>
        <p:grpSp>
          <p:nvGrpSpPr>
            <p:cNvPr id="9" name="Group 42"/>
            <p:cNvGrpSpPr/>
            <p:nvPr/>
          </p:nvGrpSpPr>
          <p:grpSpPr>
            <a:xfrm>
              <a:off x="1008963" y="5489656"/>
              <a:ext cx="7756533" cy="646331"/>
              <a:chOff x="840797" y="5311856"/>
              <a:chExt cx="7756533" cy="646331"/>
            </a:xfrm>
          </p:grpSpPr>
          <p:sp>
            <p:nvSpPr>
              <p:cNvPr id="33" name="TextBox 32"/>
              <p:cNvSpPr txBox="1"/>
              <p:nvPr/>
            </p:nvSpPr>
            <p:spPr>
              <a:xfrm>
                <a:off x="840797" y="5311856"/>
                <a:ext cx="2159745" cy="646331"/>
              </a:xfrm>
              <a:prstGeom prst="rect">
                <a:avLst/>
              </a:prstGeom>
              <a:noFill/>
              <a:scene3d>
                <a:camera prst="orthographicFront"/>
                <a:lightRig rig="threePt" dir="t"/>
              </a:scene3d>
              <a:sp3d>
                <a:bevelT/>
              </a:sp3d>
            </p:spPr>
            <p:txBody>
              <a:bodyPr wrap="square" rtlCol="0">
                <a:spAutoFit/>
              </a:bodyPr>
              <a:lstStyle/>
              <a:p>
                <a:r>
                  <a:rPr lang="en-US" b="1" dirty="0"/>
                  <a:t>Net Cost</a:t>
                </a:r>
                <a:r>
                  <a:rPr lang="en-US" b="1" baseline="30000" dirty="0">
                    <a:latin typeface="Arial"/>
                    <a:cs typeface="Arial"/>
                  </a:rPr>
                  <a:t>2</a:t>
                </a:r>
                <a:r>
                  <a:rPr lang="en-US" b="1" dirty="0"/>
                  <a:t> of care = </a:t>
                </a:r>
              </a:p>
              <a:p>
                <a:r>
                  <a:rPr lang="en-US" b="1" dirty="0"/>
                  <a:t>$100,000 or more</a:t>
                </a:r>
              </a:p>
            </p:txBody>
          </p:sp>
          <p:sp>
            <p:nvSpPr>
              <p:cNvPr id="34" name="TextBox 33"/>
              <p:cNvSpPr txBox="1"/>
              <p:nvPr/>
            </p:nvSpPr>
            <p:spPr>
              <a:xfrm>
                <a:off x="3936430" y="5388055"/>
                <a:ext cx="4660900" cy="369332"/>
              </a:xfrm>
              <a:prstGeom prst="rect">
                <a:avLst/>
              </a:prstGeom>
              <a:noFill/>
              <a:scene3d>
                <a:camera prst="orthographicFront"/>
                <a:lightRig rig="threePt" dir="t"/>
              </a:scene3d>
              <a:sp3d>
                <a:bevelT/>
              </a:sp3d>
            </p:spPr>
            <p:txBody>
              <a:bodyPr wrap="square" rtlCol="0">
                <a:spAutoFit/>
              </a:bodyPr>
              <a:lstStyle/>
              <a:p>
                <a:r>
                  <a:rPr lang="en-US" b="1" dirty="0"/>
                  <a:t>Net Cost</a:t>
                </a:r>
                <a:r>
                  <a:rPr lang="en-US" b="1" baseline="30000" dirty="0">
                    <a:latin typeface="Arial"/>
                    <a:cs typeface="Arial"/>
                  </a:rPr>
                  <a:t>2</a:t>
                </a:r>
                <a:r>
                  <a:rPr lang="en-US" b="1" dirty="0"/>
                  <a:t>  of $541,257  in benefits = $63,917</a:t>
                </a:r>
              </a:p>
            </p:txBody>
          </p:sp>
        </p:grpSp>
        <p:grpSp>
          <p:nvGrpSpPr>
            <p:cNvPr id="10" name="Group 56"/>
            <p:cNvGrpSpPr/>
            <p:nvPr/>
          </p:nvGrpSpPr>
          <p:grpSpPr>
            <a:xfrm>
              <a:off x="584201" y="775389"/>
              <a:ext cx="8775774" cy="4723473"/>
              <a:chOff x="584201" y="775389"/>
              <a:chExt cx="8775774" cy="4723473"/>
            </a:xfrm>
          </p:grpSpPr>
          <p:grpSp>
            <p:nvGrpSpPr>
              <p:cNvPr id="11" name="Group 22"/>
              <p:cNvGrpSpPr/>
              <p:nvPr/>
            </p:nvGrpSpPr>
            <p:grpSpPr>
              <a:xfrm>
                <a:off x="584201" y="775389"/>
                <a:ext cx="8775774" cy="4723473"/>
                <a:chOff x="584201" y="1168046"/>
                <a:chExt cx="8775774" cy="4821789"/>
              </a:xfrm>
            </p:grpSpPr>
            <p:grpSp>
              <p:nvGrpSpPr>
                <p:cNvPr id="17" name="Group 6"/>
                <p:cNvGrpSpPr/>
                <p:nvPr/>
              </p:nvGrpSpPr>
              <p:grpSpPr>
                <a:xfrm>
                  <a:off x="584201" y="1168046"/>
                  <a:ext cx="8775774" cy="4821789"/>
                  <a:chOff x="584201" y="1168046"/>
                  <a:chExt cx="8775774" cy="4821789"/>
                </a:xfrm>
              </p:grpSpPr>
              <p:sp>
                <p:nvSpPr>
                  <p:cNvPr id="19" name="Rectangle 18"/>
                  <p:cNvSpPr/>
                  <p:nvPr/>
                </p:nvSpPr>
                <p:spPr>
                  <a:xfrm>
                    <a:off x="4104597" y="1702203"/>
                    <a:ext cx="4267200" cy="1193800"/>
                  </a:xfrm>
                  <a:prstGeom prst="rect">
                    <a:avLst/>
                  </a:prstGeom>
                  <a:solidFill>
                    <a:schemeClr val="accent5">
                      <a:lumMod val="50000"/>
                    </a:schemeClr>
                  </a:solidFill>
                  <a:ln>
                    <a:solidFill>
                      <a:schemeClr val="accent5">
                        <a:lumMod val="75000"/>
                      </a:schemeClr>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a:cs typeface="Arial"/>
                      </a:rPr>
                      <a:t>Reposition</a:t>
                    </a:r>
                  </a:p>
                  <a:p>
                    <a:pPr algn="ctr"/>
                    <a:r>
                      <a:rPr lang="en-US" sz="2800" b="1" dirty="0">
                        <a:latin typeface="Arial"/>
                        <a:cs typeface="Arial"/>
                      </a:rPr>
                      <a:t>$100,000</a:t>
                    </a:r>
                  </a:p>
                  <a:p>
                    <a:pPr algn="ctr"/>
                    <a:r>
                      <a:rPr lang="en-US" sz="1600" b="1" dirty="0">
                        <a:latin typeface="Arial"/>
                        <a:cs typeface="Arial"/>
                      </a:rPr>
                      <a:t>For up to $541,257 of LTC</a:t>
                    </a:r>
                    <a:r>
                      <a:rPr lang="en-US" sz="1600" b="1" baseline="30000" dirty="0">
                        <a:latin typeface="Arial"/>
                        <a:cs typeface="Arial"/>
                      </a:rPr>
                      <a:t>1</a:t>
                    </a:r>
                  </a:p>
                </p:txBody>
              </p:sp>
              <p:sp>
                <p:nvSpPr>
                  <p:cNvPr id="20" name="Rectangle 19"/>
                  <p:cNvSpPr/>
                  <p:nvPr/>
                </p:nvSpPr>
                <p:spPr>
                  <a:xfrm>
                    <a:off x="7416205" y="4735859"/>
                    <a:ext cx="1349288" cy="1253976"/>
                  </a:xfrm>
                  <a:prstGeom prst="rect">
                    <a:avLst/>
                  </a:prstGeom>
                  <a:solidFill>
                    <a:srgbClr val="23A212"/>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a:cs typeface="Arial"/>
                      </a:rPr>
                      <a:t>For  heirs</a:t>
                    </a:r>
                  </a:p>
                  <a:p>
                    <a:pPr algn="ctr"/>
                    <a:r>
                      <a:rPr lang="en-US" sz="2400" b="1" dirty="0">
                        <a:latin typeface="Arial"/>
                        <a:cs typeface="Arial"/>
                      </a:rPr>
                      <a:t>$36,083</a:t>
                    </a:r>
                  </a:p>
                  <a:p>
                    <a:pPr algn="ctr"/>
                    <a:r>
                      <a:rPr lang="en-US" sz="1400" b="1" dirty="0">
                        <a:latin typeface="Arial"/>
                        <a:cs typeface="Arial"/>
                      </a:rPr>
                      <a:t>DEATH </a:t>
                    </a:r>
                    <a:br>
                      <a:rPr lang="en-US" sz="1400" b="1" dirty="0">
                        <a:latin typeface="Arial"/>
                        <a:cs typeface="Arial"/>
                      </a:rPr>
                    </a:br>
                    <a:r>
                      <a:rPr lang="en-US" sz="1400" b="1" dirty="0">
                        <a:latin typeface="Arial"/>
                        <a:cs typeface="Arial"/>
                      </a:rPr>
                      <a:t>BENEFIT</a:t>
                    </a:r>
                  </a:p>
                </p:txBody>
              </p:sp>
              <p:sp>
                <p:nvSpPr>
                  <p:cNvPr id="21" name="Rectangle 20"/>
                  <p:cNvSpPr/>
                  <p:nvPr/>
                </p:nvSpPr>
                <p:spPr>
                  <a:xfrm>
                    <a:off x="4104597" y="3257924"/>
                    <a:ext cx="4241800" cy="944979"/>
                  </a:xfrm>
                  <a:prstGeom prst="rect">
                    <a:avLst/>
                  </a:prstGeom>
                  <a:solidFill>
                    <a:srgbClr val="CE7B02"/>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latin typeface="Arial"/>
                        <a:cs typeface="Arial"/>
                      </a:rPr>
                      <a:t>Policy pays benefits first from premium</a:t>
                    </a:r>
                  </a:p>
                  <a:p>
                    <a:pPr algn="ctr"/>
                    <a:r>
                      <a:rPr lang="en-US" sz="2400" b="1" dirty="0">
                        <a:latin typeface="Arial"/>
                        <a:cs typeface="Arial"/>
                      </a:rPr>
                      <a:t>$100,000</a:t>
                    </a:r>
                  </a:p>
                  <a:p>
                    <a:pPr algn="ctr"/>
                    <a:r>
                      <a:rPr lang="en-US" sz="1540" b="1" i="1" dirty="0">
                        <a:solidFill>
                          <a:schemeClr val="bg1"/>
                        </a:solidFill>
                        <a:latin typeface="Arial"/>
                        <a:cs typeface="Arial"/>
                      </a:rPr>
                      <a:t>Ease of use - flexibility – cash indemnity</a:t>
                    </a:r>
                  </a:p>
                </p:txBody>
              </p:sp>
              <p:sp>
                <p:nvSpPr>
                  <p:cNvPr id="22" name="Rectangle 21"/>
                  <p:cNvSpPr/>
                  <p:nvPr/>
                </p:nvSpPr>
                <p:spPr>
                  <a:xfrm>
                    <a:off x="4104597" y="4735859"/>
                    <a:ext cx="2870200" cy="1244600"/>
                  </a:xfrm>
                  <a:prstGeom prst="rect">
                    <a:avLst/>
                  </a:prstGeom>
                  <a:solidFill>
                    <a:srgbClr val="23A212"/>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a:p>
                    <a:pPr algn="ctr"/>
                    <a:r>
                      <a:rPr lang="en-US" sz="1600" b="1" dirty="0">
                        <a:latin typeface="Arial"/>
                        <a:cs typeface="Arial"/>
                      </a:rPr>
                      <a:t>Nationwide’s pays monthly LTC benefits up to an additional </a:t>
                    </a:r>
                  </a:p>
                  <a:p>
                    <a:pPr algn="ctr"/>
                    <a:r>
                      <a:rPr lang="en-US" sz="2400" b="1" dirty="0">
                        <a:latin typeface="Arial"/>
                        <a:cs typeface="Arial"/>
                      </a:rPr>
                      <a:t>$441,257</a:t>
                    </a:r>
                    <a:r>
                      <a:rPr lang="en-US" sz="2400" baseline="30000" dirty="0">
                        <a:latin typeface="Arial"/>
                        <a:cs typeface="Arial"/>
                      </a:rPr>
                      <a:t>1</a:t>
                    </a:r>
                    <a:endParaRPr lang="en-US" sz="2400" dirty="0">
                      <a:latin typeface="Arial"/>
                      <a:cs typeface="Arial"/>
                    </a:endParaRPr>
                  </a:p>
                  <a:p>
                    <a:pPr algn="ctr"/>
                    <a:endParaRPr lang="en-US" dirty="0">
                      <a:latin typeface="Arial"/>
                      <a:cs typeface="Arial"/>
                    </a:endParaRPr>
                  </a:p>
                </p:txBody>
              </p:sp>
              <p:sp>
                <p:nvSpPr>
                  <p:cNvPr id="23" name="TextBox 22"/>
                  <p:cNvSpPr txBox="1"/>
                  <p:nvPr/>
                </p:nvSpPr>
                <p:spPr>
                  <a:xfrm>
                    <a:off x="1152946" y="1168046"/>
                    <a:ext cx="8207029" cy="471274"/>
                  </a:xfrm>
                  <a:prstGeom prst="rect">
                    <a:avLst/>
                  </a:prstGeom>
                  <a:noFill/>
                  <a:scene3d>
                    <a:camera prst="orthographicFront"/>
                    <a:lightRig rig="threePt" dir="t"/>
                  </a:scene3d>
                  <a:sp3d>
                    <a:bevelT/>
                  </a:sp3d>
                </p:spPr>
                <p:txBody>
                  <a:bodyPr wrap="square" rtlCol="0">
                    <a:spAutoFit/>
                  </a:bodyPr>
                  <a:lstStyle/>
                  <a:p>
                    <a:r>
                      <a:rPr lang="en-US" sz="2400" dirty="0">
                        <a:solidFill>
                          <a:schemeClr val="tx2"/>
                        </a:solidFill>
                      </a:rPr>
                      <a:t>Self Insuring          vs.     Self-Assuring with Cash Indemnity</a:t>
                    </a:r>
                    <a:endParaRPr lang="en-US" sz="1600" baseline="70000" dirty="0">
                      <a:solidFill>
                        <a:schemeClr val="tx2"/>
                      </a:solidFill>
                    </a:endParaRPr>
                  </a:p>
                </p:txBody>
              </p:sp>
              <p:sp>
                <p:nvSpPr>
                  <p:cNvPr id="24" name="Plus 23"/>
                  <p:cNvSpPr/>
                  <p:nvPr/>
                </p:nvSpPr>
                <p:spPr>
                  <a:xfrm>
                    <a:off x="7150100" y="5067300"/>
                    <a:ext cx="406400" cy="393700"/>
                  </a:xfrm>
                  <a:prstGeom prst="mathPlus">
                    <a:avLst>
                      <a:gd name="adj1" fmla="val 0"/>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8"/>
                  <p:cNvGrpSpPr/>
                  <p:nvPr/>
                </p:nvGrpSpPr>
                <p:grpSpPr>
                  <a:xfrm>
                    <a:off x="584201" y="1702203"/>
                    <a:ext cx="2930796" cy="4280446"/>
                    <a:chOff x="584201" y="1702203"/>
                    <a:chExt cx="2930796" cy="4280446"/>
                  </a:xfrm>
                </p:grpSpPr>
                <p:sp>
                  <p:nvSpPr>
                    <p:cNvPr id="27" name="Rectangle 26"/>
                    <p:cNvSpPr/>
                    <p:nvPr/>
                  </p:nvSpPr>
                  <p:spPr>
                    <a:xfrm>
                      <a:off x="720997" y="1702203"/>
                      <a:ext cx="2755900" cy="1181100"/>
                    </a:xfrm>
                    <a:prstGeom prst="rect">
                      <a:avLst/>
                    </a:prstGeom>
                    <a:solidFill>
                      <a:schemeClr val="accent5">
                        <a:lumMod val="50000"/>
                      </a:schemeClr>
                    </a:solidFill>
                    <a:ln>
                      <a:solidFill>
                        <a:srgbClr val="578999"/>
                      </a:solidFill>
                    </a:ln>
                    <a:effectLst>
                      <a:innerShdw blurRad="63500" dist="50800" dir="8100000">
                        <a:prstClr val="black">
                          <a:alpha val="50000"/>
                        </a:prstClr>
                      </a:innerShdw>
                    </a:effectLst>
                    <a:scene3d>
                      <a:camera prst="orthographicFront">
                        <a:rot lat="0" lon="0" rev="0"/>
                      </a:camera>
                      <a:lightRig rig="contrasting" dir="t">
                        <a:rot lat="0" lon="0" rev="1500000"/>
                      </a:lightRig>
                    </a:scene3d>
                    <a:sp3d prstMaterial="metal">
                      <a:bevelT w="88900" h="8890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a:cs typeface="Arial"/>
                        </a:rPr>
                        <a:t>Dedicate</a:t>
                      </a:r>
                    </a:p>
                    <a:p>
                      <a:pPr algn="ctr"/>
                      <a:r>
                        <a:rPr lang="en-US" sz="2400" b="1" dirty="0">
                          <a:latin typeface="Arial"/>
                          <a:cs typeface="Arial"/>
                        </a:rPr>
                        <a:t>$100,000</a:t>
                      </a:r>
                    </a:p>
                    <a:p>
                      <a:pPr algn="ctr"/>
                      <a:r>
                        <a:rPr lang="en-US" sz="1500" b="1" dirty="0">
                          <a:latin typeface="Arial"/>
                          <a:cs typeface="Arial"/>
                        </a:rPr>
                        <a:t>of assets to pay for LTC</a:t>
                      </a:r>
                    </a:p>
                  </p:txBody>
                </p:sp>
                <p:sp>
                  <p:nvSpPr>
                    <p:cNvPr id="28" name="Rectangle 27"/>
                    <p:cNvSpPr/>
                    <p:nvPr/>
                  </p:nvSpPr>
                  <p:spPr>
                    <a:xfrm>
                      <a:off x="720997" y="4891431"/>
                      <a:ext cx="2794000" cy="1091218"/>
                    </a:xfrm>
                    <a:prstGeom prst="rect">
                      <a:avLst/>
                    </a:prstGeom>
                    <a:solidFill>
                      <a:srgbClr val="C00000"/>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50" dirty="0">
                          <a:latin typeface="Arial"/>
                          <a:cs typeface="Arial"/>
                        </a:rPr>
                        <a:t>Client uses more of their own income/assets to pay for additional LTC bills</a:t>
                      </a:r>
                    </a:p>
                  </p:txBody>
                </p:sp>
                <p:sp>
                  <p:nvSpPr>
                    <p:cNvPr id="29" name="Rectangle 28"/>
                    <p:cNvSpPr/>
                    <p:nvPr/>
                  </p:nvSpPr>
                  <p:spPr>
                    <a:xfrm>
                      <a:off x="720997" y="3257924"/>
                      <a:ext cx="2762448" cy="1177776"/>
                    </a:xfrm>
                    <a:prstGeom prst="rect">
                      <a:avLst/>
                    </a:prstGeom>
                    <a:solidFill>
                      <a:srgbClr val="CE7B02"/>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latin typeface="Arial"/>
                        <a:cs typeface="Arial"/>
                      </a:endParaRPr>
                    </a:p>
                    <a:p>
                      <a:pPr algn="ctr"/>
                      <a:r>
                        <a:rPr lang="en-US" sz="1600" b="1" dirty="0">
                          <a:latin typeface="Arial"/>
                          <a:cs typeface="Arial"/>
                        </a:rPr>
                        <a:t>Pay for care using the</a:t>
                      </a:r>
                    </a:p>
                    <a:p>
                      <a:pPr algn="ctr"/>
                      <a:r>
                        <a:rPr lang="en-US" sz="2400" b="1" dirty="0">
                          <a:latin typeface="Arial"/>
                          <a:cs typeface="Arial"/>
                        </a:rPr>
                        <a:t>$100,000 </a:t>
                      </a:r>
                    </a:p>
                    <a:p>
                      <a:pPr algn="ctr"/>
                      <a:r>
                        <a:rPr lang="en-US" sz="1600" i="1" dirty="0">
                          <a:latin typeface="Arial"/>
                          <a:cs typeface="Arial"/>
                        </a:rPr>
                        <a:t>Ease of use – flexibility</a:t>
                      </a:r>
                    </a:p>
                    <a:p>
                      <a:pPr algn="ctr"/>
                      <a:r>
                        <a:rPr lang="en-US" sz="1600" dirty="0">
                          <a:latin typeface="Arial"/>
                          <a:cs typeface="Arial"/>
                        </a:rPr>
                        <a:t> </a:t>
                      </a:r>
                    </a:p>
                  </p:txBody>
                </p:sp>
                <p:sp>
                  <p:nvSpPr>
                    <p:cNvPr id="30" name="TextBox 29"/>
                    <p:cNvSpPr txBox="1"/>
                    <p:nvPr/>
                  </p:nvSpPr>
                  <p:spPr>
                    <a:xfrm>
                      <a:off x="584201" y="4417004"/>
                      <a:ext cx="2743199" cy="345601"/>
                    </a:xfrm>
                    <a:prstGeom prst="rect">
                      <a:avLst/>
                    </a:prstGeom>
                    <a:noFill/>
                    <a:scene3d>
                      <a:camera prst="orthographicFront"/>
                      <a:lightRig rig="threePt" dir="t"/>
                    </a:scene3d>
                    <a:sp3d>
                      <a:bevelT/>
                    </a:sp3d>
                  </p:spPr>
                  <p:txBody>
                    <a:bodyPr wrap="square" rtlCol="0">
                      <a:spAutoFit/>
                    </a:bodyPr>
                    <a:lstStyle/>
                    <a:p>
                      <a:pPr algn="ctr"/>
                      <a:r>
                        <a:rPr lang="en-US" sz="1600" b="1" dirty="0"/>
                        <a:t>But when that runs out</a:t>
                      </a:r>
                    </a:p>
                  </p:txBody>
                </p:sp>
                <p:sp>
                  <p:nvSpPr>
                    <p:cNvPr id="31" name="TextBox 30"/>
                    <p:cNvSpPr txBox="1"/>
                    <p:nvPr/>
                  </p:nvSpPr>
                  <p:spPr>
                    <a:xfrm>
                      <a:off x="965200" y="2882901"/>
                      <a:ext cx="2082800" cy="345601"/>
                    </a:xfrm>
                    <a:prstGeom prst="rect">
                      <a:avLst/>
                    </a:prstGeom>
                    <a:noFill/>
                    <a:scene3d>
                      <a:camera prst="orthographicFront"/>
                      <a:lightRig rig="threePt" dir="t"/>
                    </a:scene3d>
                    <a:sp3d>
                      <a:bevelT/>
                    </a:sp3d>
                  </p:spPr>
                  <p:txBody>
                    <a:bodyPr wrap="square" rtlCol="0">
                      <a:spAutoFit/>
                    </a:bodyPr>
                    <a:lstStyle/>
                    <a:p>
                      <a:pPr algn="ctr"/>
                      <a:r>
                        <a:rPr lang="en-US" sz="1600" b="1" dirty="0"/>
                        <a:t>If LTC is needed</a:t>
                      </a:r>
                    </a:p>
                  </p:txBody>
                </p:sp>
              </p:grpSp>
              <p:sp>
                <p:nvSpPr>
                  <p:cNvPr id="26" name="TextBox 25"/>
                  <p:cNvSpPr txBox="1"/>
                  <p:nvPr/>
                </p:nvSpPr>
                <p:spPr>
                  <a:xfrm>
                    <a:off x="5472435" y="2868994"/>
                    <a:ext cx="1854200" cy="345601"/>
                  </a:xfrm>
                  <a:prstGeom prst="rect">
                    <a:avLst/>
                  </a:prstGeom>
                  <a:noFill/>
                  <a:scene3d>
                    <a:camera prst="orthographicFront"/>
                    <a:lightRig rig="threePt" dir="t"/>
                  </a:scene3d>
                  <a:sp3d>
                    <a:bevelT/>
                  </a:sp3d>
                </p:spPr>
                <p:txBody>
                  <a:bodyPr wrap="square" rtlCol="0">
                    <a:spAutoFit/>
                  </a:bodyPr>
                  <a:lstStyle/>
                  <a:p>
                    <a:pPr algn="ctr"/>
                    <a:r>
                      <a:rPr lang="en-US" sz="1600" b="1" dirty="0"/>
                      <a:t>If LTC is needed</a:t>
                    </a:r>
                  </a:p>
                </p:txBody>
              </p:sp>
            </p:grpSp>
            <p:sp>
              <p:nvSpPr>
                <p:cNvPr id="18" name="TextBox 17"/>
                <p:cNvSpPr txBox="1"/>
                <p:nvPr/>
              </p:nvSpPr>
              <p:spPr>
                <a:xfrm>
                  <a:off x="4349367" y="4213804"/>
                  <a:ext cx="3997029" cy="345601"/>
                </a:xfrm>
                <a:prstGeom prst="rect">
                  <a:avLst/>
                </a:prstGeom>
                <a:noFill/>
                <a:scene3d>
                  <a:camera prst="orthographicFront"/>
                  <a:lightRig rig="threePt" dir="t"/>
                </a:scene3d>
                <a:sp3d>
                  <a:bevelT/>
                </a:sp3d>
              </p:spPr>
              <p:txBody>
                <a:bodyPr wrap="square" rtlCol="0">
                  <a:spAutoFit/>
                </a:bodyPr>
                <a:lstStyle/>
                <a:p>
                  <a:pPr algn="ctr"/>
                  <a:r>
                    <a:rPr lang="en-US" sz="1600" b="1" dirty="0"/>
                    <a:t>If LTC is still needed there is a stop loss</a:t>
                  </a:r>
                </a:p>
              </p:txBody>
            </p:sp>
          </p:grpSp>
          <p:grpSp>
            <p:nvGrpSpPr>
              <p:cNvPr id="12" name="Group 55"/>
              <p:cNvGrpSpPr/>
              <p:nvPr/>
            </p:nvGrpSpPr>
            <p:grpSpPr>
              <a:xfrm>
                <a:off x="2016844" y="2746455"/>
                <a:ext cx="4255914" cy="1727200"/>
                <a:chOff x="2016844" y="2746455"/>
                <a:chExt cx="4255914" cy="1727200"/>
              </a:xfrm>
            </p:grpSpPr>
            <p:sp>
              <p:nvSpPr>
                <p:cNvPr id="13" name="Down Arrow 12"/>
                <p:cNvSpPr/>
                <p:nvPr/>
              </p:nvSpPr>
              <p:spPr>
                <a:xfrm>
                  <a:off x="2016844" y="2746455"/>
                  <a:ext cx="152400" cy="2032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own Arrow 13"/>
                <p:cNvSpPr/>
                <p:nvPr/>
              </p:nvSpPr>
              <p:spPr>
                <a:xfrm>
                  <a:off x="2016844" y="4270455"/>
                  <a:ext cx="152400" cy="2032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own Arrow 14"/>
                <p:cNvSpPr/>
                <p:nvPr/>
              </p:nvSpPr>
              <p:spPr>
                <a:xfrm>
                  <a:off x="6120358" y="2746455"/>
                  <a:ext cx="152400" cy="2032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Down Arrow 15"/>
                <p:cNvSpPr/>
                <p:nvPr/>
              </p:nvSpPr>
              <p:spPr>
                <a:xfrm>
                  <a:off x="6120358" y="4118055"/>
                  <a:ext cx="152400" cy="203200"/>
                </a:xfrm>
                <a:prstGeom prst="down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35" name="Title 8"/>
          <p:cNvSpPr>
            <a:spLocks noGrp="1"/>
          </p:cNvSpPr>
          <p:nvPr>
            <p:ph type="title"/>
          </p:nvPr>
        </p:nvSpPr>
        <p:spPr>
          <a:xfrm>
            <a:off x="2286000" y="152400"/>
            <a:ext cx="6476999" cy="419100"/>
          </a:xfrm>
        </p:spPr>
        <p:txBody>
          <a:bodyPr>
            <a:noAutofit/>
          </a:bodyPr>
          <a:lstStyle/>
          <a:p>
            <a:pPr algn="r"/>
            <a:r>
              <a:rPr lang="en-US" sz="2800" dirty="0">
                <a:solidFill>
                  <a:schemeClr val="tx1"/>
                </a:solidFill>
                <a:latin typeface="Arial" charset="0"/>
                <a:ea typeface="ＭＳ Ｐゴシック" charset="0"/>
                <a:cs typeface="ＭＳ Ｐゴシック" charset="0"/>
              </a:rPr>
              <a:t>Cash Indemnity Linked Benefit Solution</a:t>
            </a:r>
            <a:endParaRPr lang="en-US" sz="2800" dirty="0">
              <a:solidFill>
                <a:schemeClr val="tx1"/>
              </a:solidFill>
            </a:endParaRPr>
          </a:p>
        </p:txBody>
      </p:sp>
      <p:cxnSp>
        <p:nvCxnSpPr>
          <p:cNvPr id="36" name="Straight Connector 35"/>
          <p:cNvCxnSpPr/>
          <p:nvPr/>
        </p:nvCxnSpPr>
        <p:spPr>
          <a:xfrm flipH="1" flipV="1">
            <a:off x="3429000" y="1371600"/>
            <a:ext cx="30480" cy="419100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37" name="Diagram 36"/>
          <p:cNvGraphicFramePr/>
          <p:nvPr>
            <p:extLst>
              <p:ext uri="{D42A27DB-BD31-4B8C-83A1-F6EECF244321}">
                <p14:modId xmlns:p14="http://schemas.microsoft.com/office/powerpoint/2010/main" val="1264672142"/>
              </p:ext>
            </p:extLst>
          </p:nvPr>
        </p:nvGraphicFramePr>
        <p:xfrm>
          <a:off x="67690" y="250073"/>
          <a:ext cx="2991009" cy="381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8" name="TextBox 37"/>
          <p:cNvSpPr txBox="1"/>
          <p:nvPr/>
        </p:nvSpPr>
        <p:spPr>
          <a:xfrm>
            <a:off x="558566" y="6172200"/>
            <a:ext cx="6034671" cy="707886"/>
          </a:xfrm>
          <a:prstGeom prst="rect">
            <a:avLst/>
          </a:prstGeom>
          <a:noFill/>
          <a:scene3d>
            <a:camera prst="orthographicFront"/>
            <a:lightRig rig="threePt" dir="t"/>
          </a:scene3d>
          <a:sp3d>
            <a:bevelT/>
          </a:sp3d>
        </p:spPr>
        <p:txBody>
          <a:bodyPr wrap="square" rtlCol="0" anchor="ctr" anchorCtr="1">
            <a:spAutoFit/>
          </a:bodyPr>
          <a:lstStyle/>
          <a:p>
            <a:r>
              <a:rPr lang="en-US" sz="1000" baseline="30000" dirty="0">
                <a:latin typeface="Arial"/>
                <a:cs typeface="Arial"/>
              </a:rPr>
              <a:t>1</a:t>
            </a:r>
            <a:r>
              <a:rPr lang="en-US" sz="1000" dirty="0">
                <a:latin typeface="Arial"/>
                <a:cs typeface="Arial"/>
              </a:rPr>
              <a:t>Stated benefit amounts are based on hypothetical examples, actual benefit amounts received may vary. This example assumes a 55-year- old female, couple rate, non-tobacco, 6-year benefit duration, no inflation option….</a:t>
            </a:r>
          </a:p>
          <a:p>
            <a:r>
              <a:rPr lang="en-US" sz="1000" baseline="30000" dirty="0">
                <a:latin typeface="Arial"/>
                <a:cs typeface="Arial"/>
              </a:rPr>
              <a:t>2 </a:t>
            </a:r>
            <a:r>
              <a:rPr lang="en-US" sz="1000" dirty="0">
                <a:latin typeface="Arial"/>
                <a:cs typeface="Arial"/>
              </a:rPr>
              <a:t>Assumes at least $100,000 spent on care</a:t>
            </a:r>
          </a:p>
        </p:txBody>
      </p:sp>
    </p:spTree>
    <p:extLst>
      <p:ext uri="{BB962C8B-B14F-4D97-AF65-F5344CB8AC3E}">
        <p14:creationId xmlns:p14="http://schemas.microsoft.com/office/powerpoint/2010/main" val="1661802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2452687" y="30760"/>
            <a:ext cx="5853113" cy="1005492"/>
          </a:xfrm>
          <a:noFill/>
          <a:ln>
            <a:miter lim="800000"/>
            <a:headEnd/>
            <a:tailEnd/>
          </a:ln>
        </p:spPr>
        <p:txBody>
          <a:bodyPr wrap="square" lIns="91440" tIns="45720" rIns="91440" bIns="45720" numCol="1" anchor="t" anchorCtr="0" compatLnSpc="1">
            <a:prstTxWarp prst="textNoShape">
              <a:avLst/>
            </a:prstTxWarp>
          </a:bodyPr>
          <a:lstStyle/>
          <a:p>
            <a:pPr algn="r"/>
            <a:r>
              <a:rPr lang="en-US" sz="3200" dirty="0">
                <a:solidFill>
                  <a:schemeClr val="tx1"/>
                </a:solidFill>
                <a:ea typeface="ＭＳ Ｐゴシック" pitchFamily="34" charset="-128"/>
              </a:rPr>
              <a:t>Social Security ………                           </a:t>
            </a:r>
            <a:r>
              <a:rPr lang="en-US" sz="2800" dirty="0">
                <a:solidFill>
                  <a:schemeClr val="tx1"/>
                </a:solidFill>
                <a:ea typeface="ＭＳ Ｐゴシック" pitchFamily="34" charset="-128"/>
              </a:rPr>
              <a:t>to fund LTC coverage</a:t>
            </a:r>
          </a:p>
        </p:txBody>
      </p:sp>
      <p:sp>
        <p:nvSpPr>
          <p:cNvPr id="8196" name="Content Placeholder 10"/>
          <p:cNvSpPr>
            <a:spLocks noGrp="1"/>
          </p:cNvSpPr>
          <p:nvPr>
            <p:ph idx="1"/>
          </p:nvPr>
        </p:nvSpPr>
        <p:spPr bwMode="auto">
          <a:xfrm>
            <a:off x="147637" y="1036253"/>
            <a:ext cx="8610600" cy="2566985"/>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dirty="0">
                <a:solidFill>
                  <a:schemeClr val="tx1"/>
                </a:solidFill>
                <a:ea typeface="ＭＳ Ｐゴシック" pitchFamily="34" charset="-128"/>
              </a:rPr>
              <a:t>Social security not needed for income may be a good funding source.</a:t>
            </a:r>
          </a:p>
          <a:p>
            <a:pPr>
              <a:buFont typeface="Arial" panose="020B0604020202020204" pitchFamily="34" charset="0"/>
              <a:buChar char="•"/>
            </a:pPr>
            <a:r>
              <a:rPr lang="en-US" dirty="0">
                <a:solidFill>
                  <a:schemeClr val="tx1"/>
                </a:solidFill>
                <a:ea typeface="ＭＳ Ｐゴシック" pitchFamily="34" charset="-128"/>
              </a:rPr>
              <a:t>Male, age 66, preferred NT, gets maximum Social Security benefits.</a:t>
            </a:r>
          </a:p>
          <a:p>
            <a:pPr lvl="1">
              <a:buFont typeface="Courier New" panose="02070309020205020404" pitchFamily="49" charset="0"/>
              <a:buChar char="o"/>
            </a:pPr>
            <a:r>
              <a:rPr lang="en-US" dirty="0">
                <a:solidFill>
                  <a:schemeClr val="accent5">
                    <a:lumMod val="10000"/>
                  </a:schemeClr>
                </a:solidFill>
                <a:ea typeface="ＭＳ Ｐゴシック" pitchFamily="34" charset="-128"/>
              </a:rPr>
              <a:t>He will use $20,000 a year for 15 years to fund his LTC coverage</a:t>
            </a:r>
          </a:p>
          <a:p>
            <a:pPr lvl="1">
              <a:buFont typeface="Courier New" panose="02070309020205020404" pitchFamily="49" charset="0"/>
              <a:buChar char="o"/>
            </a:pPr>
            <a:r>
              <a:rPr lang="en-US" dirty="0">
                <a:solidFill>
                  <a:schemeClr val="accent5">
                    <a:lumMod val="10000"/>
                  </a:schemeClr>
                </a:solidFill>
                <a:ea typeface="ＭＳ Ｐゴシック" pitchFamily="34" charset="-128"/>
              </a:rPr>
              <a:t>Death benefit is </a:t>
            </a:r>
            <a:r>
              <a:rPr lang="en-US" b="1" dirty="0">
                <a:solidFill>
                  <a:schemeClr val="accent5">
                    <a:lumMod val="10000"/>
                  </a:schemeClr>
                </a:solidFill>
                <a:ea typeface="ＭＳ Ｐゴシック" pitchFamily="34" charset="-128"/>
              </a:rPr>
              <a:t>$547,860 </a:t>
            </a:r>
            <a:r>
              <a:rPr lang="en-US" dirty="0">
                <a:solidFill>
                  <a:schemeClr val="accent5">
                    <a:lumMod val="10000"/>
                  </a:schemeClr>
                </a:solidFill>
                <a:ea typeface="ＭＳ Ｐゴシック" pitchFamily="34" charset="-128"/>
              </a:rPr>
              <a:t>with the LTC Rider</a:t>
            </a:r>
          </a:p>
          <a:p>
            <a:pPr lvl="2">
              <a:buFont typeface="Courier New" panose="02070309020205020404" pitchFamily="49" charset="0"/>
              <a:buChar char="o"/>
            </a:pPr>
            <a:r>
              <a:rPr lang="en-US" dirty="0">
                <a:solidFill>
                  <a:schemeClr val="tx1"/>
                </a:solidFill>
                <a:ea typeface="ＭＳ Ｐゴシック" pitchFamily="34" charset="-128"/>
              </a:rPr>
              <a:t>Provides $10,957 per month in LTC benefits for 50 months</a:t>
            </a:r>
          </a:p>
          <a:p>
            <a:pPr lvl="2">
              <a:buFont typeface="Courier New" panose="02070309020205020404" pitchFamily="49" charset="0"/>
              <a:buChar char="o"/>
            </a:pPr>
            <a:r>
              <a:rPr lang="en-US" dirty="0">
                <a:solidFill>
                  <a:schemeClr val="tx1"/>
                </a:solidFill>
                <a:ea typeface="ＭＳ Ｐゴシック" pitchFamily="34" charset="-128"/>
              </a:rPr>
              <a:t>Any amount not used for LTC is paid as a tax free death benefit to beneficiary</a:t>
            </a:r>
          </a:p>
          <a:p>
            <a:pPr lvl="2">
              <a:buFont typeface="Courier New" panose="02070309020205020404" pitchFamily="49" charset="0"/>
              <a:buChar char="o"/>
            </a:pPr>
            <a:r>
              <a:rPr lang="en-US" dirty="0">
                <a:solidFill>
                  <a:schemeClr val="tx1"/>
                </a:solidFill>
                <a:ea typeface="ＭＳ Ｐゴシック" pitchFamily="34" charset="-128"/>
              </a:rPr>
              <a:t>If all is used for LTC, beneficiaries receive $54,786* </a:t>
            </a:r>
            <a:r>
              <a:rPr lang="en-US" sz="1290" dirty="0">
                <a:solidFill>
                  <a:schemeClr val="tx1"/>
                </a:solidFill>
                <a:ea typeface="ＭＳ Ｐゴシック" pitchFamily="34" charset="-128"/>
              </a:rPr>
              <a:t>(assuming no withdrawals or loans)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103625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648547" y="6252156"/>
            <a:ext cx="5797867" cy="553998"/>
          </a:xfrm>
          <a:prstGeom prst="rect">
            <a:avLst/>
          </a:prstGeom>
          <a:noFill/>
        </p:spPr>
        <p:txBody>
          <a:bodyPr wrap="square" rtlCol="0">
            <a:spAutoFit/>
          </a:bodyPr>
          <a:lstStyle/>
          <a:p>
            <a:r>
              <a:rPr lang="en-US" sz="1000" dirty="0"/>
              <a:t>Hypothetical example uses No-Lapse Guaranteed Universal Life Insurance with life time guarantee. Assumption is insured is in a 30% tax bracket.</a:t>
            </a:r>
          </a:p>
          <a:p>
            <a:r>
              <a:rPr lang="en-US" sz="1000" dirty="0"/>
              <a:t>*Residual death benefits may not be available in all states or may be limited by insurance company</a:t>
            </a:r>
          </a:p>
        </p:txBody>
      </p:sp>
      <p:graphicFrame>
        <p:nvGraphicFramePr>
          <p:cNvPr id="7" name="Chart 6"/>
          <p:cNvGraphicFramePr/>
          <p:nvPr>
            <p:extLst>
              <p:ext uri="{D42A27DB-BD31-4B8C-83A1-F6EECF244321}">
                <p14:modId xmlns:p14="http://schemas.microsoft.com/office/powerpoint/2010/main" val="3167241182"/>
              </p:ext>
            </p:extLst>
          </p:nvPr>
        </p:nvGraphicFramePr>
        <p:xfrm>
          <a:off x="217170" y="3557585"/>
          <a:ext cx="8145780" cy="272258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40080" y="4089986"/>
            <a:ext cx="7665720" cy="307777"/>
          </a:xfrm>
          <a:prstGeom prst="rect">
            <a:avLst/>
          </a:prstGeom>
          <a:noFill/>
        </p:spPr>
        <p:txBody>
          <a:bodyPr wrap="square" rtlCol="0">
            <a:spAutoFit/>
          </a:bodyPr>
          <a:lstStyle/>
          <a:p>
            <a:r>
              <a:rPr lang="en-US" sz="1400" b="1" dirty="0"/>
              <a:t>12.25%   10.31%    9.27%      8.41%     7.69%     7.08%     6.56%      6.11%     5.71%     5.36%    </a:t>
            </a:r>
          </a:p>
        </p:txBody>
      </p:sp>
      <p:sp>
        <p:nvSpPr>
          <p:cNvPr id="9" name="Oval 8"/>
          <p:cNvSpPr/>
          <p:nvPr/>
        </p:nvSpPr>
        <p:spPr>
          <a:xfrm>
            <a:off x="2057400" y="3962400"/>
            <a:ext cx="914400" cy="216217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graphicFrame>
        <p:nvGraphicFramePr>
          <p:cNvPr id="10" name="Diagram 9"/>
          <p:cNvGraphicFramePr/>
          <p:nvPr>
            <p:extLst>
              <p:ext uri="{D42A27DB-BD31-4B8C-83A1-F6EECF244321}">
                <p14:modId xmlns:p14="http://schemas.microsoft.com/office/powerpoint/2010/main" val="2485533219"/>
              </p:ext>
            </p:extLst>
          </p:nvPr>
        </p:nvGraphicFramePr>
        <p:xfrm>
          <a:off x="609600" y="296091"/>
          <a:ext cx="3505200" cy="38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39360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737" y="2071728"/>
            <a:ext cx="8458200" cy="4348162"/>
          </a:xfrm>
        </p:spPr>
        <p:txBody>
          <a:bodyPr/>
          <a:lstStyle/>
          <a:p>
            <a:pPr>
              <a:buFont typeface="Arial" panose="020B0604020202020204" pitchFamily="34" charset="0"/>
              <a:buChar char="•"/>
            </a:pPr>
            <a:r>
              <a:rPr lang="en-US" sz="2400" dirty="0">
                <a:solidFill>
                  <a:schemeClr val="tx1"/>
                </a:solidFill>
                <a:ea typeface="ＭＳ Ｐゴシック" pitchFamily="34" charset="-128"/>
              </a:rPr>
              <a:t>Clients generally fall into the following asset brackets</a:t>
            </a:r>
            <a:r>
              <a:rPr lang="en-US" sz="2400" dirty="0">
                <a:solidFill>
                  <a:schemeClr val="accent4">
                    <a:lumMod val="50000"/>
                    <a:lumOff val="50000"/>
                  </a:schemeClr>
                </a:solidFill>
                <a:ea typeface="ＭＳ Ｐゴシック" pitchFamily="34" charset="-128"/>
              </a:rPr>
              <a:t>:</a:t>
            </a:r>
          </a:p>
          <a:p>
            <a:pPr lvl="1">
              <a:buFont typeface="Arial" panose="020B0604020202020204" pitchFamily="34" charset="0"/>
              <a:buChar char="̶"/>
            </a:pPr>
            <a:r>
              <a:rPr lang="en-US" sz="2000" dirty="0">
                <a:solidFill>
                  <a:schemeClr val="tx1">
                    <a:lumMod val="85000"/>
                    <a:lumOff val="15000"/>
                  </a:schemeClr>
                </a:solidFill>
                <a:ea typeface="ＭＳ Ｐゴシック" pitchFamily="34" charset="-128"/>
              </a:rPr>
              <a:t>Single - $5 million or more</a:t>
            </a:r>
          </a:p>
          <a:p>
            <a:pPr lvl="1">
              <a:buFont typeface="Arial" panose="020B0604020202020204" pitchFamily="34" charset="0"/>
              <a:buChar char="̶"/>
            </a:pPr>
            <a:r>
              <a:rPr lang="en-US" sz="2000" dirty="0">
                <a:solidFill>
                  <a:schemeClr val="tx1">
                    <a:lumMod val="85000"/>
                    <a:lumOff val="15000"/>
                  </a:schemeClr>
                </a:solidFill>
                <a:ea typeface="ＭＳ Ｐゴシック" pitchFamily="34" charset="-128"/>
              </a:rPr>
              <a:t>Married - $10 million or more</a:t>
            </a:r>
          </a:p>
          <a:p>
            <a:pPr marL="457200" lvl="1" indent="0">
              <a:buNone/>
            </a:pPr>
            <a:endParaRPr lang="en-US" sz="2000" dirty="0">
              <a:solidFill>
                <a:schemeClr val="tx1">
                  <a:lumMod val="65000"/>
                  <a:lumOff val="35000"/>
                </a:schemeClr>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Can afford better health care</a:t>
            </a:r>
          </a:p>
          <a:p>
            <a:pPr lvl="1">
              <a:buFont typeface="Arial" panose="020B0604020202020204" pitchFamily="34" charset="0"/>
              <a:buChar char="̶"/>
            </a:pPr>
            <a:r>
              <a:rPr lang="en-US" sz="2000" dirty="0">
                <a:solidFill>
                  <a:schemeClr val="tx1">
                    <a:lumMod val="85000"/>
                    <a:lumOff val="15000"/>
                  </a:schemeClr>
                </a:solidFill>
                <a:ea typeface="ＭＳ Ｐゴシック" pitchFamily="34" charset="-128"/>
              </a:rPr>
              <a:t>more likely to deny LTC need due to their good health</a:t>
            </a:r>
          </a:p>
          <a:p>
            <a:pPr lvl="2"/>
            <a:r>
              <a:rPr lang="en-US" sz="1800" b="1" dirty="0">
                <a:solidFill>
                  <a:schemeClr val="accent5">
                    <a:lumMod val="25000"/>
                  </a:schemeClr>
                </a:solidFill>
              </a:rPr>
              <a:t>The longer you live the more likely you will need long-term care*. </a:t>
            </a:r>
          </a:p>
          <a:p>
            <a:pPr lvl="1">
              <a:buFont typeface="Arial" panose="020B0604020202020204" pitchFamily="34" charset="0"/>
              <a:buChar char="̶"/>
            </a:pPr>
            <a:r>
              <a:rPr lang="en-US" sz="2000" dirty="0">
                <a:solidFill>
                  <a:schemeClr val="tx1">
                    <a:lumMod val="85000"/>
                    <a:lumOff val="15000"/>
                  </a:schemeClr>
                </a:solidFill>
                <a:ea typeface="ＭＳ Ｐゴシック" pitchFamily="34" charset="-128"/>
              </a:rPr>
              <a:t>plan to self-insure if LTC needed</a:t>
            </a:r>
          </a:p>
          <a:p>
            <a:pPr lvl="1">
              <a:buFont typeface="Arial" panose="020B0604020202020204" pitchFamily="34" charset="0"/>
              <a:buChar char="̶"/>
            </a:pPr>
            <a:r>
              <a:rPr lang="en-US" sz="2000" dirty="0">
                <a:solidFill>
                  <a:schemeClr val="tx1">
                    <a:lumMod val="85000"/>
                    <a:lumOff val="15000"/>
                  </a:schemeClr>
                </a:solidFill>
                <a:ea typeface="ＭＳ Ｐゴシック" pitchFamily="34" charset="-128"/>
              </a:rPr>
              <a:t>don’t respond well to the “typical” LTC discussion</a:t>
            </a:r>
          </a:p>
          <a:p>
            <a:pPr lvl="1">
              <a:buFont typeface="Arial" panose="020B0604020202020204" pitchFamily="34" charset="0"/>
              <a:buChar char="̶"/>
            </a:pPr>
            <a:endParaRPr lang="en-US" sz="2000" dirty="0">
              <a:solidFill>
                <a:schemeClr val="tx1">
                  <a:lumMod val="85000"/>
                  <a:lumOff val="15000"/>
                </a:schemeClr>
              </a:solidFill>
              <a:ea typeface="ＭＳ Ｐゴシック" pitchFamily="34" charset="-128"/>
            </a:endParaRPr>
          </a:p>
          <a:p>
            <a:pPr lvl="1">
              <a:buFont typeface="Arial" panose="020B0604020202020204" pitchFamily="34" charset="0"/>
              <a:buChar char="̶"/>
            </a:pPr>
            <a:endParaRPr lang="en-US" sz="2000" dirty="0">
              <a:solidFill>
                <a:schemeClr val="accent4">
                  <a:lumMod val="50000"/>
                  <a:lumOff val="50000"/>
                </a:schemeClr>
              </a:solidFill>
              <a:ea typeface="ＭＳ Ｐゴシック" pitchFamily="34" charset="-128"/>
            </a:endParaRPr>
          </a:p>
        </p:txBody>
      </p:sp>
      <p:sp>
        <p:nvSpPr>
          <p:cNvPr id="4" name="Title 9"/>
          <p:cNvSpPr>
            <a:spLocks noGrp="1"/>
          </p:cNvSpPr>
          <p:nvPr>
            <p:ph type="title"/>
          </p:nvPr>
        </p:nvSpPr>
        <p:spPr bwMode="auto">
          <a:xfrm>
            <a:off x="1752600" y="241299"/>
            <a:ext cx="6934200" cy="715962"/>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solidFill>
                  <a:schemeClr val="tx1"/>
                </a:solidFill>
                <a:ea typeface="ＭＳ Ｐゴシック" pitchFamily="34" charset="-128"/>
              </a:rPr>
              <a:t>High Net Worth –  </a:t>
            </a:r>
            <a:r>
              <a:rPr lang="en-US" sz="3200" dirty="0">
                <a:solidFill>
                  <a:schemeClr val="tx1"/>
                </a:solidFill>
                <a:ea typeface="ＭＳ Ｐゴシック" pitchFamily="34" charset="-128"/>
              </a:rPr>
              <a:t>with estate tax liability</a:t>
            </a:r>
          </a:p>
        </p:txBody>
      </p:sp>
      <p:sp>
        <p:nvSpPr>
          <p:cNvPr id="5" name="TextBox 4"/>
          <p:cNvSpPr txBox="1"/>
          <p:nvPr/>
        </p:nvSpPr>
        <p:spPr>
          <a:xfrm>
            <a:off x="838200" y="6333272"/>
            <a:ext cx="5262979" cy="246221"/>
          </a:xfrm>
          <a:prstGeom prst="rect">
            <a:avLst/>
          </a:prstGeom>
          <a:noFill/>
        </p:spPr>
        <p:txBody>
          <a:bodyPr wrap="none" rtlCol="0">
            <a:spAutoFit/>
          </a:bodyPr>
          <a:lstStyle/>
          <a:p>
            <a:r>
              <a:rPr lang="en-US" sz="1000" dirty="0"/>
              <a:t>*Source: Council on Aging – “Should I Buy Long Term Care Insurance?”, September 2016</a:t>
            </a:r>
          </a:p>
        </p:txBody>
      </p:sp>
      <p:sp>
        <p:nvSpPr>
          <p:cNvPr id="6" name="Oval 5"/>
          <p:cNvSpPr/>
          <p:nvPr/>
        </p:nvSpPr>
        <p:spPr>
          <a:xfrm>
            <a:off x="685800" y="241299"/>
            <a:ext cx="838200" cy="838200"/>
          </a:xfrm>
          <a:prstGeom prst="ellipse">
            <a:avLst/>
          </a:prstGeom>
          <a:ln>
            <a:solidFill>
              <a:schemeClr val="tx1"/>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tx1"/>
                </a:solidFill>
              </a:rPr>
              <a:t>4</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62593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0"/>
          <p:cNvSpPr>
            <a:spLocks noGrp="1"/>
          </p:cNvSpPr>
          <p:nvPr>
            <p:ph idx="1"/>
          </p:nvPr>
        </p:nvSpPr>
        <p:spPr bwMode="auto">
          <a:xfrm>
            <a:off x="381000" y="990600"/>
            <a:ext cx="8305800" cy="2590800"/>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These clients who self-insure have a </a:t>
            </a:r>
            <a:r>
              <a:rPr lang="en-US" sz="2800" i="1" dirty="0">
                <a:solidFill>
                  <a:schemeClr val="tx1"/>
                </a:solidFill>
                <a:ea typeface="ＭＳ Ｐゴシック" pitchFamily="34" charset="-128"/>
              </a:rPr>
              <a:t>unique risk</a:t>
            </a:r>
            <a:r>
              <a:rPr lang="en-US" sz="2400" dirty="0">
                <a:solidFill>
                  <a:schemeClr val="tx1"/>
                </a:solidFill>
                <a:ea typeface="ＭＳ Ｐゴシック" pitchFamily="34" charset="-128"/>
              </a:rPr>
              <a:t>……….</a:t>
            </a:r>
          </a:p>
          <a:p>
            <a:pPr marL="0" indent="0" algn="ctr"/>
            <a:r>
              <a:rPr lang="en-US" sz="2800" b="1" dirty="0">
                <a:solidFill>
                  <a:schemeClr val="accent5">
                    <a:lumMod val="25000"/>
                  </a:schemeClr>
                </a:solidFill>
                <a:ea typeface="ＭＳ Ｐゴシック" pitchFamily="34" charset="-128"/>
              </a:rPr>
              <a:t>“the cost of getting lucky”</a:t>
            </a:r>
          </a:p>
          <a:p>
            <a:pPr>
              <a:buFont typeface="Arial" panose="020B0604020202020204" pitchFamily="34" charset="0"/>
              <a:buChar char="•"/>
            </a:pPr>
            <a:endParaRPr lang="en-US" sz="2400" dirty="0">
              <a:solidFill>
                <a:schemeClr val="tx1"/>
              </a:solidFill>
              <a:ea typeface="ＭＳ Ｐゴシック" pitchFamily="34" charset="-128"/>
            </a:endParaRPr>
          </a:p>
          <a:p>
            <a:pPr>
              <a:buFont typeface="Arial" panose="020B0604020202020204" pitchFamily="34" charset="0"/>
              <a:buChar char="•"/>
            </a:pPr>
            <a:r>
              <a:rPr lang="en-US" sz="2400" dirty="0">
                <a:solidFill>
                  <a:schemeClr val="tx1"/>
                </a:solidFill>
                <a:ea typeface="ＭＳ Ｐゴシック" pitchFamily="34" charset="-128"/>
              </a:rPr>
              <a:t>Self-insuring LTC means setting money aside inside estate to pay for LTC expenses</a:t>
            </a:r>
          </a:p>
          <a:p>
            <a:pPr lvl="1">
              <a:buFont typeface="Arial" panose="020B0604020202020204" pitchFamily="34" charset="0"/>
              <a:buChar char="̶"/>
            </a:pPr>
            <a:r>
              <a:rPr lang="en-US" sz="2200" dirty="0">
                <a:solidFill>
                  <a:schemeClr val="tx1"/>
                </a:solidFill>
                <a:ea typeface="ＭＳ Ｐゴシック" pitchFamily="34" charset="-128"/>
              </a:rPr>
              <a:t> Funds not used for LTC could be subject to estate tax.</a:t>
            </a:r>
          </a:p>
          <a:p>
            <a:pPr marL="457200" indent="-457200">
              <a:buFont typeface="Arial" panose="020B0604020202020204" pitchFamily="34" charset="0"/>
              <a:buChar char="•"/>
            </a:pPr>
            <a:endParaRPr lang="en-US" sz="2400" b="1" dirty="0">
              <a:solidFill>
                <a:schemeClr val="accent5">
                  <a:lumMod val="25000"/>
                </a:schemeClr>
              </a:solidFill>
              <a:ea typeface="ＭＳ Ｐゴシック" pitchFamily="34" charset="-128"/>
            </a:endParaRPr>
          </a:p>
          <a:p>
            <a:pPr>
              <a:buFont typeface="Arial" panose="020B0604020202020204" pitchFamily="34" charset="0"/>
              <a:buChar char="•"/>
            </a:pPr>
            <a:endParaRPr lang="en-US" dirty="0">
              <a:solidFill>
                <a:schemeClr val="accent4">
                  <a:lumMod val="50000"/>
                  <a:lumOff val="50000"/>
                </a:schemeClr>
              </a:solidFill>
              <a:ea typeface="ＭＳ Ｐゴシック" pitchFamily="34" charset="-128"/>
            </a:endParaRPr>
          </a:p>
        </p:txBody>
      </p:sp>
      <p:sp>
        <p:nvSpPr>
          <p:cNvPr id="5" name="Title 9"/>
          <p:cNvSpPr>
            <a:spLocks noGrp="1"/>
          </p:cNvSpPr>
          <p:nvPr>
            <p:ph type="title"/>
          </p:nvPr>
        </p:nvSpPr>
        <p:spPr bwMode="auto">
          <a:xfrm>
            <a:off x="609600" y="152400"/>
            <a:ext cx="80772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High Net Worth – </a:t>
            </a:r>
            <a:r>
              <a:rPr lang="en-US" sz="3200" dirty="0">
                <a:solidFill>
                  <a:schemeClr val="tx1"/>
                </a:solidFill>
                <a:ea typeface="ＭＳ Ｐゴシック" pitchFamily="34" charset="-128"/>
              </a:rPr>
              <a:t>with estate tax liability</a:t>
            </a:r>
          </a:p>
        </p:txBody>
      </p:sp>
      <p:cxnSp>
        <p:nvCxnSpPr>
          <p:cNvPr id="6" name="Straight Connector 5"/>
          <p:cNvCxnSpPr/>
          <p:nvPr/>
        </p:nvCxnSpPr>
        <p:spPr>
          <a:xfrm>
            <a:off x="457200" y="852487"/>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7" name="Diagram 6"/>
          <p:cNvGraphicFramePr/>
          <p:nvPr>
            <p:extLst>
              <p:ext uri="{D42A27DB-BD31-4B8C-83A1-F6EECF244321}">
                <p14:modId xmlns:p14="http://schemas.microsoft.com/office/powerpoint/2010/main" val="1489152783"/>
              </p:ext>
            </p:extLst>
          </p:nvPr>
        </p:nvGraphicFramePr>
        <p:xfrm>
          <a:off x="762000" y="3122612"/>
          <a:ext cx="8077200" cy="371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50305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115064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2" name="Rectangle 2"/>
          <p:cNvSpPr>
            <a:spLocks noGrp="1" noChangeArrowheads="1"/>
          </p:cNvSpPr>
          <p:nvPr>
            <p:ph type="title"/>
          </p:nvPr>
        </p:nvSpPr>
        <p:spPr bwMode="auto">
          <a:xfrm>
            <a:off x="0" y="26690"/>
            <a:ext cx="8382000" cy="895350"/>
          </a:xfrm>
          <a:solidFill>
            <a:srgbClr val="FFFFFF"/>
          </a:solidFill>
          <a:ln>
            <a:miter lim="800000"/>
            <a:headEnd/>
            <a:tailEnd/>
          </a:ln>
        </p:spPr>
        <p:txBody>
          <a:bodyPr wrap="square" lIns="91440" tIns="45720" rIns="91440" bIns="45720" numCol="1" anchor="t" anchorCtr="0" compatLnSpc="1">
            <a:prstTxWarp prst="textNoShape">
              <a:avLst/>
            </a:prstTxWarp>
          </a:bodyPr>
          <a:lstStyle/>
          <a:p>
            <a:pPr algn="r" eaLnBrk="1" hangingPunct="1"/>
            <a:r>
              <a:rPr lang="en-US" sz="3200" dirty="0">
                <a:solidFill>
                  <a:schemeClr val="tx1"/>
                </a:solidFill>
                <a:ea typeface="ＭＳ Ｐゴシック"/>
                <a:cs typeface="ＭＳ Ｐゴシック"/>
              </a:rPr>
              <a:t>What does self-insuring Long-term Care </a:t>
            </a:r>
            <a:br>
              <a:rPr lang="en-US" sz="3200" dirty="0">
                <a:solidFill>
                  <a:schemeClr val="tx1"/>
                </a:solidFill>
                <a:ea typeface="ＭＳ Ｐゴシック"/>
                <a:cs typeface="ＭＳ Ｐゴシック"/>
              </a:rPr>
            </a:br>
            <a:r>
              <a:rPr lang="en-US" sz="3200" dirty="0">
                <a:solidFill>
                  <a:schemeClr val="tx1"/>
                </a:solidFill>
                <a:ea typeface="ＭＳ Ｐゴシック"/>
                <a:cs typeface="ＭＳ Ｐゴシック"/>
              </a:rPr>
              <a:t>mean to an affluent client?</a:t>
            </a:r>
            <a:br>
              <a:rPr lang="en-US" sz="3200" dirty="0">
                <a:solidFill>
                  <a:schemeClr val="tx1"/>
                </a:solidFill>
                <a:ea typeface="ＭＳ Ｐゴシック"/>
                <a:cs typeface="ＭＳ Ｐゴシック"/>
              </a:rPr>
            </a:br>
            <a:endParaRPr lang="en-US" sz="3200" dirty="0">
              <a:solidFill>
                <a:schemeClr val="tx1"/>
              </a:solidFill>
              <a:ea typeface="ＭＳ Ｐゴシック"/>
              <a:cs typeface="ＭＳ Ｐゴシック"/>
            </a:endParaRPr>
          </a:p>
        </p:txBody>
      </p:sp>
      <p:grpSp>
        <p:nvGrpSpPr>
          <p:cNvPr id="23" name="Group 22"/>
          <p:cNvGrpSpPr/>
          <p:nvPr/>
        </p:nvGrpSpPr>
        <p:grpSpPr>
          <a:xfrm>
            <a:off x="609600" y="1331238"/>
            <a:ext cx="8229600" cy="4752439"/>
            <a:chOff x="381000" y="1600200"/>
            <a:chExt cx="8229600" cy="4752439"/>
          </a:xfrm>
        </p:grpSpPr>
        <p:sp>
          <p:nvSpPr>
            <p:cNvPr id="24" name="Text Box 7"/>
            <p:cNvSpPr txBox="1">
              <a:spLocks noChangeArrowheads="1"/>
            </p:cNvSpPr>
            <p:nvPr/>
          </p:nvSpPr>
          <p:spPr bwMode="auto">
            <a:xfrm>
              <a:off x="4648200" y="1600200"/>
              <a:ext cx="3276600" cy="915987"/>
            </a:xfrm>
            <a:prstGeom prst="rect">
              <a:avLst/>
            </a:prstGeom>
            <a:solidFill>
              <a:schemeClr val="bg1">
                <a:lumMod val="75000"/>
              </a:schemeClr>
            </a:solidFill>
            <a:ln w="9525">
              <a:noFill/>
              <a:miter lim="800000"/>
              <a:headEnd/>
              <a:tailEnd/>
            </a:ln>
            <a:scene3d>
              <a:camera prst="orthographicFront"/>
              <a:lightRig rig="threePt" dir="t"/>
            </a:scene3d>
            <a:sp3d>
              <a:bevelT w="114300" prst="artDeco"/>
            </a:sp3d>
          </p:spPr>
          <p:txBody>
            <a:bodyPr wrap="square">
              <a:spAutoFit/>
            </a:bodyPr>
            <a:lstStyle/>
            <a:p>
              <a:r>
                <a:rPr lang="en-US" dirty="0"/>
                <a:t>70% chance of using some or </a:t>
              </a:r>
            </a:p>
            <a:p>
              <a:r>
                <a:rPr lang="en-US" dirty="0"/>
                <a:t>all of asset for LTC costs</a:t>
              </a:r>
              <a:r>
                <a:rPr lang="en-US" baseline="30000" dirty="0"/>
                <a:t>1</a:t>
              </a:r>
            </a:p>
            <a:p>
              <a:pPr algn="ctr"/>
              <a:r>
                <a:rPr lang="en-US" dirty="0"/>
                <a:t>(How much will “some” be?)</a:t>
              </a:r>
            </a:p>
          </p:txBody>
        </p:sp>
        <p:sp>
          <p:nvSpPr>
            <p:cNvPr id="25" name="Text Box 8"/>
            <p:cNvSpPr txBox="1">
              <a:spLocks noChangeArrowheads="1"/>
            </p:cNvSpPr>
            <p:nvPr/>
          </p:nvSpPr>
          <p:spPr bwMode="auto">
            <a:xfrm>
              <a:off x="4572000" y="2808982"/>
              <a:ext cx="4038600" cy="1077218"/>
            </a:xfrm>
            <a:prstGeom prst="rect">
              <a:avLst/>
            </a:prstGeom>
            <a:noFill/>
            <a:ln w="9525">
              <a:noFill/>
              <a:miter lim="800000"/>
              <a:headEnd/>
              <a:tailEnd/>
            </a:ln>
          </p:spPr>
          <p:txBody>
            <a:bodyPr wrap="square">
              <a:spAutoFit/>
            </a:bodyPr>
            <a:lstStyle/>
            <a:p>
              <a:r>
                <a:rPr lang="en-US" sz="1600" dirty="0"/>
                <a:t>If most or all is used for LTC, </a:t>
              </a:r>
              <a:r>
                <a:rPr lang="en-US" sz="1600" b="1" dirty="0"/>
                <a:t>little or none</a:t>
              </a:r>
              <a:r>
                <a:rPr lang="en-US" sz="1600" dirty="0"/>
                <a:t> of this asset would be </a:t>
              </a:r>
              <a:r>
                <a:rPr lang="en-US" sz="1600" b="1" dirty="0"/>
                <a:t>estate taxed </a:t>
              </a:r>
              <a:r>
                <a:rPr lang="en-US" sz="1600" dirty="0"/>
                <a:t>since it was liquidated to pay LTC costs</a:t>
              </a:r>
            </a:p>
            <a:p>
              <a:endParaRPr lang="en-US" sz="1600" dirty="0"/>
            </a:p>
          </p:txBody>
        </p:sp>
        <p:sp>
          <p:nvSpPr>
            <p:cNvPr id="26" name="Text Box 9"/>
            <p:cNvSpPr txBox="1">
              <a:spLocks noChangeArrowheads="1"/>
            </p:cNvSpPr>
            <p:nvPr/>
          </p:nvSpPr>
          <p:spPr bwMode="auto">
            <a:xfrm>
              <a:off x="4724400" y="3810000"/>
              <a:ext cx="3276600" cy="915987"/>
            </a:xfrm>
            <a:prstGeom prst="rect">
              <a:avLst/>
            </a:prstGeom>
            <a:solidFill>
              <a:schemeClr val="bg1">
                <a:lumMod val="75000"/>
              </a:schemeClr>
            </a:solidFill>
            <a:ln w="9525">
              <a:noFill/>
              <a:miter lim="800000"/>
              <a:headEnd/>
              <a:tailEnd/>
            </a:ln>
            <a:scene3d>
              <a:camera prst="orthographicFront"/>
              <a:lightRig rig="threePt" dir="t"/>
            </a:scene3d>
            <a:sp3d>
              <a:bevelT w="114300" prst="artDeco"/>
            </a:sp3d>
          </p:spPr>
          <p:txBody>
            <a:bodyPr wrap="square" anchor="ctr">
              <a:spAutoFit/>
            </a:bodyPr>
            <a:lstStyle/>
            <a:p>
              <a:r>
                <a:rPr lang="en-US" dirty="0"/>
                <a:t>30%  chance of </a:t>
              </a:r>
              <a:r>
                <a:rPr lang="en-US" b="1" u="sng" dirty="0"/>
                <a:t>not</a:t>
              </a:r>
              <a:r>
                <a:rPr lang="en-US" u="sng" dirty="0"/>
                <a:t> </a:t>
              </a:r>
              <a:r>
                <a:rPr lang="en-US" dirty="0"/>
                <a:t>needing </a:t>
              </a:r>
            </a:p>
            <a:p>
              <a:r>
                <a:rPr lang="en-US" dirty="0"/>
                <a:t>this asset at all for LTC costs</a:t>
              </a:r>
            </a:p>
            <a:p>
              <a:endParaRPr lang="en-US" dirty="0"/>
            </a:p>
          </p:txBody>
        </p:sp>
        <p:sp>
          <p:nvSpPr>
            <p:cNvPr id="27" name="Text Box 10"/>
            <p:cNvSpPr txBox="1">
              <a:spLocks noChangeArrowheads="1"/>
            </p:cNvSpPr>
            <p:nvPr/>
          </p:nvSpPr>
          <p:spPr bwMode="auto">
            <a:xfrm>
              <a:off x="4572000" y="5029200"/>
              <a:ext cx="3733800" cy="1323439"/>
            </a:xfrm>
            <a:prstGeom prst="rect">
              <a:avLst/>
            </a:prstGeom>
            <a:noFill/>
            <a:ln w="9525">
              <a:noFill/>
              <a:miter lim="800000"/>
              <a:headEnd/>
              <a:tailEnd/>
            </a:ln>
          </p:spPr>
          <p:txBody>
            <a:bodyPr wrap="square">
              <a:spAutoFit/>
            </a:bodyPr>
            <a:lstStyle/>
            <a:p>
              <a:pPr algn="just"/>
              <a:r>
                <a:rPr lang="en-US" sz="1600" dirty="0"/>
                <a:t>The untouched </a:t>
              </a:r>
              <a:r>
                <a:rPr lang="en-US" sz="1600" b="1" dirty="0"/>
                <a:t>$1 million </a:t>
              </a:r>
              <a:r>
                <a:rPr lang="en-US" sz="1600" dirty="0"/>
                <a:t>would be </a:t>
              </a:r>
              <a:r>
                <a:rPr lang="en-US" sz="1600" b="1" dirty="0"/>
                <a:t>estate taxed</a:t>
              </a:r>
              <a:r>
                <a:rPr lang="en-US" sz="1600" dirty="0"/>
                <a:t>. At  2016 rates, this could mean a tax rate of as much as 40% </a:t>
              </a:r>
              <a:r>
                <a:rPr lang="en-US" sz="1600" b="1" dirty="0"/>
                <a:t>($400,000)</a:t>
              </a:r>
            </a:p>
            <a:p>
              <a:pPr algn="just"/>
              <a:endParaRPr lang="en-US" sz="1600" dirty="0"/>
            </a:p>
          </p:txBody>
        </p:sp>
        <p:sp>
          <p:nvSpPr>
            <p:cNvPr id="28" name="Line 49"/>
            <p:cNvSpPr>
              <a:spLocks noChangeShapeType="1"/>
            </p:cNvSpPr>
            <p:nvPr/>
          </p:nvSpPr>
          <p:spPr bwMode="auto">
            <a:xfrm>
              <a:off x="6248400" y="2514600"/>
              <a:ext cx="0" cy="323850"/>
            </a:xfrm>
            <a:prstGeom prst="line">
              <a:avLst/>
            </a:prstGeom>
            <a:noFill/>
            <a:ln w="63500">
              <a:solidFill>
                <a:schemeClr val="tx1"/>
              </a:solidFill>
              <a:round/>
              <a:headEnd/>
              <a:tailEnd type="triangle" w="med" len="med"/>
            </a:ln>
          </p:spPr>
          <p:txBody>
            <a:bodyPr wrap="square">
              <a:spAutoFit/>
            </a:bodyPr>
            <a:lstStyle/>
            <a:p>
              <a:endParaRPr lang="en-US"/>
            </a:p>
          </p:txBody>
        </p:sp>
        <p:sp>
          <p:nvSpPr>
            <p:cNvPr id="29" name="Line 49"/>
            <p:cNvSpPr>
              <a:spLocks noChangeShapeType="1"/>
            </p:cNvSpPr>
            <p:nvPr/>
          </p:nvSpPr>
          <p:spPr bwMode="auto">
            <a:xfrm>
              <a:off x="6248400" y="4724400"/>
              <a:ext cx="0" cy="323850"/>
            </a:xfrm>
            <a:prstGeom prst="line">
              <a:avLst/>
            </a:prstGeom>
            <a:noFill/>
            <a:ln w="63500">
              <a:solidFill>
                <a:schemeClr val="tx1"/>
              </a:solidFill>
              <a:round/>
              <a:headEnd/>
              <a:tailEnd type="triangle" w="med" len="med"/>
            </a:ln>
          </p:spPr>
          <p:txBody>
            <a:bodyPr wrap="square">
              <a:spAutoFit/>
            </a:bodyPr>
            <a:lstStyle/>
            <a:p>
              <a:endParaRPr lang="en-US"/>
            </a:p>
          </p:txBody>
        </p:sp>
        <p:grpSp>
          <p:nvGrpSpPr>
            <p:cNvPr id="30" name="Group 29"/>
            <p:cNvGrpSpPr/>
            <p:nvPr/>
          </p:nvGrpSpPr>
          <p:grpSpPr>
            <a:xfrm>
              <a:off x="381000" y="1981200"/>
              <a:ext cx="4191000" cy="3569443"/>
              <a:chOff x="381000" y="1981200"/>
              <a:chExt cx="4191000" cy="3569443"/>
            </a:xfrm>
          </p:grpSpPr>
          <p:sp>
            <p:nvSpPr>
              <p:cNvPr id="31" name="Text Box 3"/>
              <p:cNvSpPr txBox="1">
                <a:spLocks noChangeArrowheads="1"/>
              </p:cNvSpPr>
              <p:nvPr/>
            </p:nvSpPr>
            <p:spPr bwMode="auto">
              <a:xfrm>
                <a:off x="381000" y="3886200"/>
                <a:ext cx="3505200" cy="915988"/>
              </a:xfrm>
              <a:prstGeom prst="rect">
                <a:avLst/>
              </a:prstGeom>
              <a:noFill/>
              <a:ln w="9525">
                <a:noFill/>
                <a:miter lim="800000"/>
                <a:headEnd/>
                <a:tailEnd/>
              </a:ln>
            </p:spPr>
            <p:txBody>
              <a:bodyPr>
                <a:spAutoFit/>
              </a:bodyPr>
              <a:lstStyle/>
              <a:p>
                <a:pPr algn="ctr"/>
                <a:r>
                  <a:rPr lang="en-US" dirty="0"/>
                  <a:t>Client sets aside $</a:t>
                </a:r>
                <a:r>
                  <a:rPr lang="en-US" b="1" dirty="0"/>
                  <a:t>1,000,000</a:t>
                </a:r>
                <a:r>
                  <a:rPr lang="en-US" dirty="0"/>
                  <a:t>  to cover any LTC Costs. Asset is liquid and in the estate.</a:t>
                </a:r>
              </a:p>
            </p:txBody>
          </p:sp>
          <p:sp>
            <p:nvSpPr>
              <p:cNvPr id="32" name="Rectangle 4"/>
              <p:cNvSpPr>
                <a:spLocks noChangeArrowheads="1"/>
              </p:cNvSpPr>
              <p:nvPr/>
            </p:nvSpPr>
            <p:spPr bwMode="auto">
              <a:xfrm>
                <a:off x="685800" y="2362200"/>
                <a:ext cx="2590800" cy="1524000"/>
              </a:xfrm>
              <a:prstGeom prst="rect">
                <a:avLst/>
              </a:prstGeom>
              <a:solidFill>
                <a:srgbClr val="82D7CB"/>
              </a:solidFill>
              <a:ln w="9525">
                <a:solidFill>
                  <a:schemeClr val="tx1"/>
                </a:solidFill>
                <a:miter lim="800000"/>
                <a:headEnd/>
                <a:tailEnd/>
              </a:ln>
              <a:effectLst/>
              <a:scene3d>
                <a:camera prst="orthographicFront"/>
                <a:lightRig rig="threePt" dir="t"/>
              </a:scene3d>
              <a:sp3d>
                <a:bevelT w="114300" prst="artDeco"/>
              </a:sp3d>
            </p:spPr>
            <p:style>
              <a:lnRef idx="0">
                <a:scrgbClr r="0" g="0" b="0"/>
              </a:lnRef>
              <a:fillRef idx="1003">
                <a:schemeClr val="lt2"/>
              </a:fillRef>
              <a:effectRef idx="0">
                <a:scrgbClr r="0" g="0" b="0"/>
              </a:effectRef>
              <a:fontRef idx="major"/>
            </p:style>
            <p:txBody>
              <a:bodyPr wrap="none" anchor="ctr"/>
              <a:lstStyle/>
              <a:p>
                <a:pPr algn="ctr"/>
                <a:r>
                  <a:rPr lang="en-US" sz="2800" b="1" dirty="0"/>
                  <a:t>$1,000,000</a:t>
                </a:r>
              </a:p>
            </p:txBody>
          </p:sp>
          <p:sp>
            <p:nvSpPr>
              <p:cNvPr id="33" name="Line 12"/>
              <p:cNvSpPr>
                <a:spLocks noChangeShapeType="1"/>
              </p:cNvSpPr>
              <p:nvPr/>
            </p:nvSpPr>
            <p:spPr bwMode="auto">
              <a:xfrm flipV="1">
                <a:off x="3276600" y="1981200"/>
                <a:ext cx="1295400" cy="1143000"/>
              </a:xfrm>
              <a:prstGeom prst="line">
                <a:avLst/>
              </a:prstGeom>
              <a:noFill/>
              <a:ln w="38100">
                <a:solidFill>
                  <a:schemeClr val="tx1"/>
                </a:solidFill>
                <a:round/>
                <a:headEnd/>
                <a:tailEnd type="triangle" w="med" len="med"/>
              </a:ln>
            </p:spPr>
            <p:txBody>
              <a:bodyPr/>
              <a:lstStyle/>
              <a:p>
                <a:endParaRPr lang="en-US"/>
              </a:p>
            </p:txBody>
          </p:sp>
          <p:sp>
            <p:nvSpPr>
              <p:cNvPr id="34" name="Line 13"/>
              <p:cNvSpPr>
                <a:spLocks noChangeShapeType="1"/>
              </p:cNvSpPr>
              <p:nvPr/>
            </p:nvSpPr>
            <p:spPr bwMode="auto">
              <a:xfrm>
                <a:off x="3276600" y="3124200"/>
                <a:ext cx="1295400" cy="990600"/>
              </a:xfrm>
              <a:prstGeom prst="line">
                <a:avLst/>
              </a:prstGeom>
              <a:noFill/>
              <a:ln w="38100">
                <a:solidFill>
                  <a:schemeClr val="tx1"/>
                </a:solidFill>
                <a:round/>
                <a:headEnd/>
                <a:tailEnd type="triangle" w="med" len="med"/>
              </a:ln>
            </p:spPr>
            <p:txBody>
              <a:bodyPr/>
              <a:lstStyle/>
              <a:p>
                <a:endParaRPr lang="en-US"/>
              </a:p>
            </p:txBody>
          </p:sp>
          <p:sp>
            <p:nvSpPr>
              <p:cNvPr id="35" name="TextBox 34"/>
              <p:cNvSpPr txBox="1"/>
              <p:nvPr/>
            </p:nvSpPr>
            <p:spPr>
              <a:xfrm>
                <a:off x="533400" y="5088978"/>
                <a:ext cx="3200400" cy="461665"/>
              </a:xfrm>
              <a:prstGeom prst="rect">
                <a:avLst/>
              </a:prstGeom>
              <a:noFill/>
            </p:spPr>
            <p:txBody>
              <a:bodyPr wrap="square" rtlCol="0">
                <a:spAutoFit/>
              </a:bodyPr>
              <a:lstStyle/>
              <a:p>
                <a:r>
                  <a:rPr lang="en-US" sz="2400" dirty="0"/>
                  <a:t>Cost of being “lucky”</a:t>
                </a:r>
              </a:p>
            </p:txBody>
          </p:sp>
          <p:cxnSp>
            <p:nvCxnSpPr>
              <p:cNvPr id="36" name="Straight Arrow Connector 35"/>
              <p:cNvCxnSpPr/>
              <p:nvPr/>
            </p:nvCxnSpPr>
            <p:spPr>
              <a:xfrm>
                <a:off x="3571875" y="5346123"/>
                <a:ext cx="838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sp>
        <p:nvSpPr>
          <p:cNvPr id="2" name="TextBox 1"/>
          <p:cNvSpPr txBox="1"/>
          <p:nvPr/>
        </p:nvSpPr>
        <p:spPr>
          <a:xfrm>
            <a:off x="914400" y="6308485"/>
            <a:ext cx="4384534" cy="246221"/>
          </a:xfrm>
          <a:prstGeom prst="rect">
            <a:avLst/>
          </a:prstGeom>
          <a:noFill/>
        </p:spPr>
        <p:txBody>
          <a:bodyPr wrap="none" rtlCol="0">
            <a:spAutoFit/>
          </a:bodyPr>
          <a:lstStyle/>
          <a:p>
            <a:r>
              <a:rPr lang="en-US" sz="1000" baseline="30000" dirty="0"/>
              <a:t>1</a:t>
            </a:r>
            <a:r>
              <a:rPr lang="en-US" sz="1000" dirty="0"/>
              <a:t>U.S. Dept. of Health and Human Services, LongTermCare.gov, Jan 2017 </a:t>
            </a:r>
          </a:p>
        </p:txBody>
      </p:sp>
      <p:sp>
        <p:nvSpPr>
          <p:cNvPr id="3" name="TextBox 2"/>
          <p:cNvSpPr txBox="1"/>
          <p:nvPr/>
        </p:nvSpPr>
        <p:spPr>
          <a:xfrm>
            <a:off x="140839" y="5657116"/>
            <a:ext cx="4703532" cy="400110"/>
          </a:xfrm>
          <a:prstGeom prst="rect">
            <a:avLst/>
          </a:prstGeom>
          <a:noFill/>
        </p:spPr>
        <p:txBody>
          <a:bodyPr wrap="none" rtlCol="0">
            <a:spAutoFit/>
          </a:bodyPr>
          <a:lstStyle/>
          <a:p>
            <a:r>
              <a:rPr lang="en-US" sz="2000" dirty="0">
                <a:solidFill>
                  <a:srgbClr val="002060"/>
                </a:solidFill>
              </a:rPr>
              <a:t>How can we help clients avoid this risk?</a:t>
            </a:r>
          </a:p>
        </p:txBody>
      </p:sp>
    </p:spTree>
    <p:extLst>
      <p:ext uri="{BB962C8B-B14F-4D97-AF65-F5344CB8AC3E}">
        <p14:creationId xmlns:p14="http://schemas.microsoft.com/office/powerpoint/2010/main" val="1285557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586740" y="114895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itle 9"/>
          <p:cNvSpPr>
            <a:spLocks noGrp="1"/>
          </p:cNvSpPr>
          <p:nvPr>
            <p:ph type="title"/>
          </p:nvPr>
        </p:nvSpPr>
        <p:spPr bwMode="auto">
          <a:xfrm>
            <a:off x="1066800" y="128006"/>
            <a:ext cx="7239000" cy="1020947"/>
          </a:xfrm>
          <a:noFill/>
          <a:ln>
            <a:miter lim="800000"/>
            <a:headEnd/>
            <a:tailEnd/>
          </a:ln>
        </p:spPr>
        <p:txBody>
          <a:bodyPr wrap="square" lIns="91440" tIns="45720" rIns="91440" bIns="45720" numCol="1" anchor="t" anchorCtr="0" compatLnSpc="1">
            <a:prstTxWarp prst="textNoShape">
              <a:avLst/>
            </a:prstTxWarp>
          </a:bodyPr>
          <a:lstStyle/>
          <a:p>
            <a:pPr algn="r"/>
            <a:r>
              <a:rPr lang="en-US" sz="3200" dirty="0">
                <a:solidFill>
                  <a:schemeClr val="tx1"/>
                </a:solidFill>
                <a:ea typeface="ＭＳ Ｐゴシック" pitchFamily="34" charset="-128"/>
              </a:rPr>
              <a:t>…..…LTC Riders in ILIT</a:t>
            </a:r>
            <a:br>
              <a:rPr lang="en-US" sz="3200" dirty="0">
                <a:solidFill>
                  <a:schemeClr val="tx1"/>
                </a:solidFill>
                <a:ea typeface="ＭＳ Ｐゴシック" pitchFamily="34" charset="-128"/>
              </a:rPr>
            </a:br>
            <a:r>
              <a:rPr lang="en-US" sz="2400" dirty="0">
                <a:solidFill>
                  <a:schemeClr val="tx1"/>
                </a:solidFill>
                <a:ea typeface="ＭＳ Ｐゴシック" pitchFamily="34" charset="-128"/>
              </a:rPr>
              <a:t>using individual or survivorship policies</a:t>
            </a:r>
          </a:p>
        </p:txBody>
      </p:sp>
      <p:sp>
        <p:nvSpPr>
          <p:cNvPr id="9" name="Rectangle 3"/>
          <p:cNvSpPr>
            <a:spLocks noGrp="1" noChangeArrowheads="1"/>
          </p:cNvSpPr>
          <p:nvPr>
            <p:ph idx="1"/>
          </p:nvPr>
        </p:nvSpPr>
        <p:spPr bwMode="auto">
          <a:xfrm>
            <a:off x="152400" y="1371600"/>
            <a:ext cx="8534400" cy="4648199"/>
          </a:xfrm>
          <a:noFill/>
          <a:ln>
            <a:miter lim="800000"/>
            <a:headEnd/>
            <a:tailEnd/>
          </a:ln>
        </p:spPr>
        <p:txBody>
          <a:bodyPr wrap="square" lIns="91440" tIns="45720" rIns="91440" bIns="45720" numCol="1" anchor="t" anchorCtr="0" compatLnSpc="1">
            <a:prstTxWarp prst="textNoShape">
              <a:avLst/>
            </a:prstTxWarp>
          </a:bodyPr>
          <a:lstStyle/>
          <a:p>
            <a:pPr>
              <a:buFont typeface="Arial" pitchFamily="34" charset="0"/>
              <a:buChar char="•"/>
            </a:pPr>
            <a:r>
              <a:rPr lang="en-US" sz="2300" dirty="0">
                <a:solidFill>
                  <a:schemeClr val="accent5">
                    <a:lumMod val="25000"/>
                  </a:schemeClr>
                </a:solidFill>
                <a:ea typeface="ＭＳ Ｐゴシック"/>
                <a:cs typeface="ＭＳ Ｐゴシック"/>
              </a:rPr>
              <a:t>Indemnity LTC riders can be used in ILIT</a:t>
            </a:r>
            <a:r>
              <a:rPr lang="en-US" sz="2400" dirty="0">
                <a:solidFill>
                  <a:schemeClr val="accent5">
                    <a:lumMod val="25000"/>
                  </a:schemeClr>
                </a:solidFill>
                <a:ea typeface="ＭＳ Ｐゴシック"/>
                <a:cs typeface="ＭＳ Ｐゴシック"/>
              </a:rPr>
              <a:t> </a:t>
            </a:r>
            <a:r>
              <a:rPr lang="en-US" sz="1200" dirty="0">
                <a:solidFill>
                  <a:schemeClr val="tx1"/>
                </a:solidFill>
                <a:ea typeface="ＭＳ Ｐゴシック"/>
                <a:cs typeface="ＭＳ Ｐゴシック"/>
              </a:rPr>
              <a:t>(Irrevocable Life Insurance Trust)</a:t>
            </a:r>
          </a:p>
          <a:p>
            <a:pPr lvl="1">
              <a:buFont typeface="Arial" pitchFamily="34" charset="0"/>
              <a:buChar char="̶"/>
            </a:pPr>
            <a:r>
              <a:rPr lang="en-US" sz="2000" dirty="0">
                <a:solidFill>
                  <a:schemeClr val="tx1"/>
                </a:solidFill>
                <a:ea typeface="ＭＳ Ｐゴシック"/>
              </a:rPr>
              <a:t>LTC benefit is paid to contract owner (the trustee)</a:t>
            </a:r>
          </a:p>
          <a:p>
            <a:pPr marL="1200150" lvl="2" indent="-285750">
              <a:buFont typeface="Arial" panose="020B0604020202020204" pitchFamily="34" charset="0"/>
              <a:buChar char="•"/>
            </a:pPr>
            <a:r>
              <a:rPr lang="en-US" sz="1800" dirty="0">
                <a:solidFill>
                  <a:schemeClr val="tx1"/>
                </a:solidFill>
                <a:ea typeface="ＭＳ Ｐゴシック"/>
              </a:rPr>
              <a:t> There should be no obligation in trust to pay funds to grantor</a:t>
            </a:r>
          </a:p>
          <a:p>
            <a:pPr>
              <a:buFont typeface="Arial" pitchFamily="34" charset="0"/>
              <a:buChar char="•"/>
            </a:pPr>
            <a:r>
              <a:rPr lang="en-US" sz="2300" dirty="0">
                <a:solidFill>
                  <a:schemeClr val="accent5">
                    <a:lumMod val="25000"/>
                  </a:schemeClr>
                </a:solidFill>
                <a:ea typeface="ＭＳ Ｐゴシック"/>
                <a:cs typeface="ＭＳ Ｐゴシック"/>
              </a:rPr>
              <a:t>Use of collateralized arms length loans removes money from trust without incidents of ownership</a:t>
            </a:r>
          </a:p>
          <a:p>
            <a:pPr lvl="1">
              <a:buFont typeface="Arial" pitchFamily="34" charset="0"/>
              <a:buChar char="̶"/>
            </a:pPr>
            <a:r>
              <a:rPr lang="en-US" sz="2000" dirty="0">
                <a:solidFill>
                  <a:schemeClr val="tx1"/>
                </a:solidFill>
                <a:ea typeface="ＭＳ Ｐゴシック"/>
              </a:rPr>
              <a:t>Exchange of assets</a:t>
            </a:r>
          </a:p>
          <a:p>
            <a:pPr marL="1200150" lvl="2" indent="-285750">
              <a:buFont typeface="Arial" panose="020B0604020202020204" pitchFamily="34" charset="0"/>
              <a:buChar char="•"/>
            </a:pPr>
            <a:r>
              <a:rPr lang="en-US" sz="1800" dirty="0">
                <a:solidFill>
                  <a:schemeClr val="tx1"/>
                </a:solidFill>
                <a:ea typeface="ＭＳ Ｐゴシック"/>
              </a:rPr>
              <a:t>Dollars for arm's length loan obligation</a:t>
            </a:r>
          </a:p>
          <a:p>
            <a:pPr lvl="1">
              <a:buFont typeface="Arial" pitchFamily="34" charset="0"/>
              <a:buChar char="̶"/>
            </a:pPr>
            <a:r>
              <a:rPr lang="en-US" sz="2000" dirty="0">
                <a:solidFill>
                  <a:schemeClr val="tx1"/>
                </a:solidFill>
                <a:ea typeface="ＭＳ Ｐゴシック"/>
              </a:rPr>
              <a:t>Collateral ……Interest Rate ……Loan repaid in full </a:t>
            </a:r>
            <a:r>
              <a:rPr lang="en-US" sz="1400" dirty="0">
                <a:solidFill>
                  <a:schemeClr val="tx1"/>
                </a:solidFill>
                <a:ea typeface="ＭＳ Ｐゴシック"/>
              </a:rPr>
              <a:t>(at or prior to death)</a:t>
            </a:r>
          </a:p>
          <a:p>
            <a:pPr lvl="2">
              <a:buFont typeface="Arial" pitchFamily="34" charset="0"/>
              <a:buChar char="•"/>
            </a:pPr>
            <a:r>
              <a:rPr lang="en-US" sz="1800" dirty="0">
                <a:solidFill>
                  <a:schemeClr val="tx1"/>
                </a:solidFill>
                <a:ea typeface="ＭＳ Ｐゴシック"/>
              </a:rPr>
              <a:t>Interest taxable if repaid after death</a:t>
            </a:r>
          </a:p>
          <a:p>
            <a:pPr lvl="1">
              <a:buFont typeface="Arial" pitchFamily="34" charset="0"/>
              <a:buChar char="̶"/>
            </a:pPr>
            <a:r>
              <a:rPr lang="en-US" sz="2300" dirty="0">
                <a:solidFill>
                  <a:schemeClr val="accent5">
                    <a:lumMod val="25000"/>
                  </a:schemeClr>
                </a:solidFill>
                <a:ea typeface="ＭＳ Ｐゴシック"/>
                <a:cs typeface="ＭＳ Ｐゴシック"/>
              </a:rPr>
              <a:t>Reimbursement plans will generally not work</a:t>
            </a:r>
          </a:p>
          <a:p>
            <a:pPr lvl="1">
              <a:buFont typeface="Arial" pitchFamily="34" charset="0"/>
              <a:buChar char="̶"/>
            </a:pPr>
            <a:r>
              <a:rPr lang="en-US" sz="2000" dirty="0">
                <a:solidFill>
                  <a:schemeClr val="tx1"/>
                </a:solidFill>
                <a:ea typeface="ＭＳ Ｐゴシック"/>
              </a:rPr>
              <a:t>Reimbursement ties policy to grantor, may create incidents of ownership</a:t>
            </a:r>
          </a:p>
        </p:txBody>
      </p:sp>
    </p:spTree>
    <p:extLst>
      <p:ext uri="{BB962C8B-B14F-4D97-AF65-F5344CB8AC3E}">
        <p14:creationId xmlns:p14="http://schemas.microsoft.com/office/powerpoint/2010/main" val="4093095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800100" y="11430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Rectangle 2"/>
          <p:cNvSpPr>
            <a:spLocks noGrp="1" noChangeArrowheads="1"/>
          </p:cNvSpPr>
          <p:nvPr>
            <p:ph type="title"/>
          </p:nvPr>
        </p:nvSpPr>
        <p:spPr bwMode="auto">
          <a:xfrm>
            <a:off x="800100" y="184855"/>
            <a:ext cx="7086600" cy="767644"/>
          </a:xfrm>
          <a:noFill/>
          <a:ln>
            <a:miter lim="800000"/>
            <a:headEnd/>
            <a:tailEnd/>
          </a:ln>
        </p:spPr>
        <p:txBody>
          <a:bodyPr wrap="square" lIns="91440" tIns="45720" rIns="91440" bIns="45720" numCol="1" anchor="t" anchorCtr="0" compatLnSpc="1">
            <a:prstTxWarp prst="textNoShape">
              <a:avLst/>
            </a:prstTxWarp>
          </a:bodyPr>
          <a:lstStyle/>
          <a:p>
            <a:pPr algn="r" eaLnBrk="1" hangingPunct="1"/>
            <a:r>
              <a:rPr lang="en-US" sz="3600" dirty="0">
                <a:solidFill>
                  <a:schemeClr val="tx1"/>
                </a:solidFill>
                <a:ea typeface="ＭＳ Ｐゴシック"/>
                <a:cs typeface="ＭＳ Ｐゴシック"/>
              </a:rPr>
              <a:t>……… Hypothetical Example</a:t>
            </a:r>
          </a:p>
        </p:txBody>
      </p:sp>
      <p:sp>
        <p:nvSpPr>
          <p:cNvPr id="9" name="Rectangle 3"/>
          <p:cNvSpPr>
            <a:spLocks noGrp="1" noChangeArrowheads="1"/>
          </p:cNvSpPr>
          <p:nvPr>
            <p:ph idx="1"/>
          </p:nvPr>
        </p:nvSpPr>
        <p:spPr bwMode="auto">
          <a:xfrm>
            <a:off x="781050" y="1341438"/>
            <a:ext cx="7086600" cy="4343400"/>
          </a:xfrm>
          <a:solidFill>
            <a:srgbClr val="FFFFFF"/>
          </a:solidFill>
          <a:ln>
            <a:miter lim="800000"/>
            <a:headEnd/>
            <a:tailEnd/>
          </a:ln>
        </p:spPr>
        <p:txBody>
          <a:bodyPr wrap="square" lIns="91440" tIns="45720" rIns="91440" bIns="45720" numCol="1" anchor="t" anchorCtr="0" compatLnSpc="1">
            <a:prstTxWarp prst="textNoShape">
              <a:avLst/>
            </a:prstTxWarp>
          </a:bodyPr>
          <a:lstStyle/>
          <a:p>
            <a:pPr marL="0" indent="0" eaLnBrk="1" hangingPunct="1">
              <a:buFont typeface="Arial" pitchFamily="34" charset="0"/>
              <a:buChar char="•"/>
            </a:pPr>
            <a:r>
              <a:rPr lang="en-US" sz="2800" dirty="0">
                <a:solidFill>
                  <a:schemeClr val="tx1"/>
                </a:solidFill>
                <a:ea typeface="ＭＳ Ｐゴシック"/>
                <a:cs typeface="ＭＳ Ｐゴシック"/>
              </a:rPr>
              <a:t> </a:t>
            </a:r>
            <a:r>
              <a:rPr lang="en-US" sz="2400" dirty="0">
                <a:solidFill>
                  <a:schemeClr val="tx1"/>
                </a:solidFill>
                <a:ea typeface="ＭＳ Ｐゴシック"/>
                <a:cs typeface="ＭＳ Ｐゴシック"/>
              </a:rPr>
              <a:t>Our client, Jane, has a $5 million tax liability</a:t>
            </a:r>
          </a:p>
          <a:p>
            <a:pPr lvl="1" eaLnBrk="1" hangingPunct="1">
              <a:buFont typeface="Arial" pitchFamily="34" charset="0"/>
              <a:buChar char="̶"/>
            </a:pPr>
            <a:r>
              <a:rPr lang="en-US" sz="2000" dirty="0">
                <a:solidFill>
                  <a:schemeClr val="accent1">
                    <a:lumMod val="25000"/>
                  </a:schemeClr>
                </a:solidFill>
                <a:ea typeface="ＭＳ Ｐゴシック"/>
              </a:rPr>
              <a:t>Assume product can dial down LTC rider</a:t>
            </a:r>
          </a:p>
          <a:p>
            <a:pPr lvl="1" eaLnBrk="1" hangingPunct="1">
              <a:buFont typeface="Arial" pitchFamily="34" charset="0"/>
              <a:buChar char="̶"/>
            </a:pPr>
            <a:r>
              <a:rPr lang="en-US" sz="2000" dirty="0">
                <a:solidFill>
                  <a:schemeClr val="accent1">
                    <a:lumMod val="25000"/>
                  </a:schemeClr>
                </a:solidFill>
                <a:ea typeface="ＭＳ Ｐゴシック"/>
              </a:rPr>
              <a:t>Add a $1 million LTC rider</a:t>
            </a:r>
          </a:p>
          <a:p>
            <a:pPr lvl="1" eaLnBrk="1" hangingPunct="1">
              <a:buFont typeface="Arial" pitchFamily="34" charset="0"/>
              <a:buChar char="̶"/>
            </a:pPr>
            <a:endParaRPr lang="en-US" dirty="0">
              <a:solidFill>
                <a:schemeClr val="tx1"/>
              </a:solidFill>
              <a:ea typeface="ＭＳ Ｐゴシック"/>
            </a:endParaRPr>
          </a:p>
          <a:p>
            <a:pPr marL="0" indent="0" eaLnBrk="1" hangingPunct="1">
              <a:buFont typeface="Arial" pitchFamily="34" charset="0"/>
              <a:buChar char="•"/>
            </a:pPr>
            <a:r>
              <a:rPr lang="en-US" sz="2400" dirty="0">
                <a:solidFill>
                  <a:schemeClr val="tx1"/>
                </a:solidFill>
                <a:ea typeface="ＭＳ Ｐゴシック"/>
                <a:cs typeface="ＭＳ Ｐゴシック"/>
              </a:rPr>
              <a:t> When no dial down possible, use two policies</a:t>
            </a:r>
          </a:p>
          <a:p>
            <a:pPr lvl="1" eaLnBrk="1" hangingPunct="1">
              <a:buFont typeface="Arial" pitchFamily="34" charset="0"/>
              <a:buChar char="̶"/>
            </a:pPr>
            <a:r>
              <a:rPr lang="en-US" sz="2000" dirty="0">
                <a:solidFill>
                  <a:schemeClr val="accent1">
                    <a:lumMod val="25000"/>
                  </a:schemeClr>
                </a:solidFill>
                <a:ea typeface="ＭＳ Ｐゴシック"/>
              </a:rPr>
              <a:t>$4 million policy with no LTC rider</a:t>
            </a:r>
          </a:p>
          <a:p>
            <a:pPr lvl="1" eaLnBrk="1" hangingPunct="1">
              <a:buFont typeface="Arial" pitchFamily="34" charset="0"/>
              <a:buChar char="̶"/>
            </a:pPr>
            <a:r>
              <a:rPr lang="en-US" sz="2000" dirty="0">
                <a:solidFill>
                  <a:schemeClr val="accent1">
                    <a:lumMod val="25000"/>
                  </a:schemeClr>
                </a:solidFill>
                <a:ea typeface="ＭＳ Ｐゴシック"/>
              </a:rPr>
              <a:t>$1 million policy with a LTC rider</a:t>
            </a:r>
          </a:p>
          <a:p>
            <a:pPr lvl="1" eaLnBrk="1" hangingPunct="1">
              <a:buFont typeface="Arial" pitchFamily="34" charset="0"/>
              <a:buChar char="̶"/>
            </a:pPr>
            <a:endParaRPr lang="en-US" dirty="0">
              <a:solidFill>
                <a:schemeClr val="tx1"/>
              </a:solidFill>
              <a:ea typeface="ＭＳ Ｐゴシック"/>
            </a:endParaRPr>
          </a:p>
          <a:p>
            <a:pPr marL="0" indent="0" eaLnBrk="1" hangingPunct="1">
              <a:buFont typeface="Arial" pitchFamily="34" charset="0"/>
              <a:buChar char="•"/>
            </a:pPr>
            <a:r>
              <a:rPr lang="en-US" sz="1800" dirty="0">
                <a:solidFill>
                  <a:schemeClr val="tx1"/>
                </a:solidFill>
                <a:ea typeface="ＭＳ Ｐゴシック"/>
                <a:cs typeface="ＭＳ Ｐゴシック"/>
              </a:rPr>
              <a:t> </a:t>
            </a:r>
            <a:r>
              <a:rPr lang="en-US" sz="2400" dirty="0">
                <a:solidFill>
                  <a:schemeClr val="tx1"/>
                </a:solidFill>
                <a:ea typeface="ＭＳ Ｐゴシック"/>
                <a:cs typeface="ＭＳ Ｐゴシック"/>
              </a:rPr>
              <a:t>Assuming the following loan provisions</a:t>
            </a:r>
          </a:p>
          <a:p>
            <a:pPr lvl="1" eaLnBrk="1" hangingPunct="1">
              <a:buFont typeface="Arial" pitchFamily="34" charset="0"/>
              <a:buChar char="̶"/>
            </a:pPr>
            <a:r>
              <a:rPr lang="en-US" sz="2000" dirty="0">
                <a:solidFill>
                  <a:schemeClr val="accent1">
                    <a:lumMod val="25000"/>
                  </a:schemeClr>
                </a:solidFill>
                <a:ea typeface="ＭＳ Ｐゴシック"/>
              </a:rPr>
              <a:t>Collateral is the vacation home</a:t>
            </a:r>
          </a:p>
          <a:p>
            <a:pPr lvl="1" eaLnBrk="1" hangingPunct="1">
              <a:buFont typeface="Arial" pitchFamily="34" charset="0"/>
              <a:buChar char="̶"/>
            </a:pPr>
            <a:r>
              <a:rPr lang="en-US" sz="2000" dirty="0">
                <a:solidFill>
                  <a:schemeClr val="accent1">
                    <a:lumMod val="25000"/>
                  </a:schemeClr>
                </a:solidFill>
                <a:ea typeface="ＭＳ Ｐゴシック"/>
              </a:rPr>
              <a:t>Interest rate is 7%</a:t>
            </a:r>
          </a:p>
          <a:p>
            <a:pPr lvl="1" eaLnBrk="1" hangingPunct="1">
              <a:buFont typeface="Arial" pitchFamily="34" charset="0"/>
              <a:buChar char="̶"/>
            </a:pPr>
            <a:r>
              <a:rPr lang="en-US" sz="2000" dirty="0">
                <a:solidFill>
                  <a:schemeClr val="accent1">
                    <a:lumMod val="25000"/>
                  </a:schemeClr>
                </a:solidFill>
                <a:ea typeface="ＭＳ Ｐゴシック"/>
              </a:rPr>
              <a:t>Loan paid back just days before death</a:t>
            </a:r>
          </a:p>
          <a:p>
            <a:pPr marL="0" indent="0" eaLnBrk="1" hangingPunct="1">
              <a:buFontTx/>
              <a:buNone/>
            </a:pPr>
            <a:endParaRPr lang="en-US" dirty="0">
              <a:solidFill>
                <a:schemeClr val="accent1">
                  <a:lumMod val="25000"/>
                </a:schemeClr>
              </a:solidFill>
              <a:ea typeface="ＭＳ Ｐゴシック"/>
              <a:cs typeface="ＭＳ Ｐゴシック"/>
            </a:endParaRPr>
          </a:p>
          <a:p>
            <a:pPr marL="0" indent="0" eaLnBrk="1" hangingPunct="1"/>
            <a:endParaRPr lang="en-US" sz="2800" dirty="0">
              <a:solidFill>
                <a:schemeClr val="tx1"/>
              </a:solidFill>
              <a:ea typeface="ＭＳ Ｐゴシック"/>
              <a:cs typeface="ＭＳ Ｐゴシック"/>
            </a:endParaRPr>
          </a:p>
        </p:txBody>
      </p:sp>
      <p:grpSp>
        <p:nvGrpSpPr>
          <p:cNvPr id="10" name="Group 9"/>
          <p:cNvGrpSpPr/>
          <p:nvPr/>
        </p:nvGrpSpPr>
        <p:grpSpPr>
          <a:xfrm>
            <a:off x="304800" y="228600"/>
            <a:ext cx="2209800" cy="304801"/>
            <a:chOff x="84703" y="0"/>
            <a:chExt cx="2283788" cy="380629"/>
          </a:xfrm>
          <a:solidFill>
            <a:srgbClr val="0070C0"/>
          </a:solidFill>
          <a:scene3d>
            <a:camera prst="orthographicFront"/>
            <a:lightRig rig="threePt" dir="t"/>
          </a:scene3d>
        </p:grpSpPr>
        <p:sp>
          <p:nvSpPr>
            <p:cNvPr id="11" name="Chevron 10"/>
            <p:cNvSpPr/>
            <p:nvPr/>
          </p:nvSpPr>
          <p:spPr>
            <a:xfrm>
              <a:off x="84703" y="0"/>
              <a:ext cx="2283788" cy="380629"/>
            </a:xfrm>
            <a:prstGeom prst="chevron">
              <a:avLst/>
            </a:prstGeom>
            <a:grpFill/>
            <a:ln>
              <a:solidFill>
                <a:srgbClr val="002060"/>
              </a:solidFill>
            </a:ln>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Chevron 4"/>
            <p:cNvSpPr/>
            <p:nvPr/>
          </p:nvSpPr>
          <p:spPr>
            <a:xfrm>
              <a:off x="275018" y="95156"/>
              <a:ext cx="1903159" cy="209646"/>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000" b="1" kern="1200" dirty="0"/>
                <a:t>Case Study </a:t>
              </a:r>
            </a:p>
          </p:txBody>
        </p:sp>
      </p:grpSp>
    </p:spTree>
    <p:extLst>
      <p:ext uri="{BB962C8B-B14F-4D97-AF65-F5344CB8AC3E}">
        <p14:creationId xmlns:p14="http://schemas.microsoft.com/office/powerpoint/2010/main" val="177109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Footer Placeholder 3"/>
          <p:cNvSpPr>
            <a:spLocks noGrp="1"/>
          </p:cNvSpPr>
          <p:nvPr>
            <p:ph type="ftr" sz="quarter" idx="4294967295"/>
          </p:nvPr>
        </p:nvSpPr>
        <p:spPr>
          <a:xfrm>
            <a:off x="1981200" y="6400800"/>
            <a:ext cx="4800600" cy="320675"/>
          </a:xfrm>
          <a:prstGeom prst="rect">
            <a:avLst/>
          </a:prstGeom>
          <a:noFill/>
        </p:spPr>
        <p:txBody>
          <a:bodyPr/>
          <a:lstStyle/>
          <a:p>
            <a:pPr algn="ctr"/>
            <a:r>
              <a:rPr lang="en-US" sz="1000" dirty="0">
                <a:latin typeface="Arial" charset="0"/>
                <a:ea typeface="ＭＳ Ｐゴシック" pitchFamily="34" charset="-128"/>
              </a:rPr>
              <a:t>FOR BROKER/DEALER USE ONLY </a:t>
            </a:r>
            <a:r>
              <a:rPr lang="en-US" sz="1000" dirty="0">
                <a:latin typeface="Arial" charset="0"/>
                <a:ea typeface="ＭＳ Ｐゴシック" pitchFamily="34" charset="-128"/>
                <a:cs typeface="Arial" charset="0"/>
              </a:rPr>
              <a:t>— NOT FOR USE WITH THE PUBLIC</a:t>
            </a:r>
          </a:p>
        </p:txBody>
      </p:sp>
      <p:sp>
        <p:nvSpPr>
          <p:cNvPr id="9" name="Content Placeholder 10"/>
          <p:cNvSpPr>
            <a:spLocks noGrp="1"/>
          </p:cNvSpPr>
          <p:nvPr>
            <p:ph idx="1"/>
          </p:nvPr>
        </p:nvSpPr>
        <p:spPr bwMode="auto">
          <a:xfrm>
            <a:off x="304800" y="1295400"/>
            <a:ext cx="8229600" cy="4114800"/>
          </a:xfrm>
          <a:noFill/>
          <a:ln>
            <a:miter lim="800000"/>
            <a:headEnd/>
            <a:tailEnd/>
          </a:ln>
        </p:spPr>
        <p:txBody>
          <a:bodyPr wrap="square" lIns="91440" tIns="45720" rIns="91440" bIns="45720" numCol="1" anchor="t" anchorCtr="0" compatLnSpc="1">
            <a:prstTxWarp prst="textNoShape">
              <a:avLst/>
            </a:prstTxWarp>
          </a:bodyPr>
          <a:lstStyle/>
          <a:p>
            <a:pPr lvl="0" algn="just">
              <a:buFontTx/>
              <a:buChar char="•"/>
              <a:defRPr/>
            </a:pPr>
            <a:r>
              <a:rPr lang="en-US" sz="1400" dirty="0">
                <a:solidFill>
                  <a:schemeClr val="tx1"/>
                </a:solidFill>
              </a:rPr>
              <a:t>When choosing a product, make sure that life insurance and long-term care insurance needs are met.  CareMatters is not intended to be a primary source of life insurance protection, so make sure life insurance needs have been covered by appropriate products.  Because personal situations may changes (i.e., marriage, birth of a child or job promotion), so can life insurance and long-term care insurance needs. Care should be taken to ensure these strategies and products are suitable. Associated costs, as well as personal and financial objectives, time horizons, and risk tolerance should all be weighed before purchasing CareMatters. Life insurance, and long-term care coverage linked to life insurance, has fees and charges associated with it that include: costs of insurance which varies based on characteristics of the insured such as gender, tobacco use, health and age; and additional charges for riders that customize a policy to fit individual needs.</a:t>
            </a:r>
          </a:p>
          <a:p>
            <a:pPr lvl="0" algn="just">
              <a:buFontTx/>
              <a:buChar char="•"/>
              <a:defRPr/>
            </a:pPr>
            <a:r>
              <a:rPr lang="en-US" sz="1400" dirty="0">
                <a:solidFill>
                  <a:schemeClr val="tx1"/>
                </a:solidFill>
              </a:rPr>
              <a:t>Approval for coverage under the policy and attached LTC riders is subject to underwriting and may require a medical exam. </a:t>
            </a:r>
          </a:p>
          <a:p>
            <a:pPr lvl="0" algn="just">
              <a:buFontTx/>
              <a:buChar char="•"/>
              <a:defRPr/>
            </a:pPr>
            <a:r>
              <a:rPr lang="en-US" sz="1400" dirty="0">
                <a:solidFill>
                  <a:schemeClr val="tx1"/>
                </a:solidFill>
              </a:rPr>
              <a:t>Benefit banking is available through the Excess Benefit Account feature, a separately established secure money market account with Nationwide Bank.  Inflation protection is available to help the monthly benefit keep up with increases in the cost of care. International benefits are available if care is provided outside of the US.  However, with these and other product features, there are limitations and exclusions. Refer to your policy and attached riders  for details on product features, including benefits, exclusions, limitations, terms and definitions (which may vary by state).</a:t>
            </a:r>
          </a:p>
        </p:txBody>
      </p:sp>
      <p:cxnSp>
        <p:nvCxnSpPr>
          <p:cNvPr id="11" name="Straight Connector 10"/>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2" name="Title 9"/>
          <p:cNvSpPr>
            <a:spLocks noGrp="1"/>
          </p:cNvSpPr>
          <p:nvPr>
            <p:ph type="title"/>
          </p:nvPr>
        </p:nvSpPr>
        <p:spPr bwMode="auto">
          <a:xfrm>
            <a:off x="-14288" y="236539"/>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ea typeface="ＭＳ Ｐゴシック" pitchFamily="34" charset="-128"/>
              </a:rPr>
              <a:t>Some things you need to know</a:t>
            </a:r>
          </a:p>
        </p:txBody>
      </p:sp>
      <p:sp>
        <p:nvSpPr>
          <p:cNvPr id="13" name="Footer Placeholder 3"/>
          <p:cNvSpPr txBox="1">
            <a:spLocks/>
          </p:cNvSpPr>
          <p:nvPr/>
        </p:nvSpPr>
        <p:spPr>
          <a:xfrm>
            <a:off x="457200" y="6400801"/>
            <a:ext cx="1600200" cy="3048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t>NFM-16638AO (06/17)</a:t>
            </a:r>
            <a:endParaRPr lang="en-US" sz="1000" dirty="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756443"/>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4" name="Rectangle 3"/>
          <p:cNvSpPr txBox="1">
            <a:spLocks noChangeArrowheads="1"/>
          </p:cNvSpPr>
          <p:nvPr/>
        </p:nvSpPr>
        <p:spPr bwMode="auto">
          <a:xfrm>
            <a:off x="228600" y="990600"/>
            <a:ext cx="4114800" cy="4876800"/>
          </a:xfrm>
          <a:prstGeom prst="rect">
            <a:avLst/>
          </a:prstGeom>
          <a:solidFill>
            <a:srgbClr val="FFFFFF"/>
          </a:solidFill>
          <a:ln>
            <a:solidFill>
              <a:srgbClr val="000000"/>
            </a:solidFill>
            <a:miter lim="800000"/>
            <a:headEnd/>
            <a:tailEnd/>
          </a:ln>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n-US" sz="2000" b="1" i="0" u="sng" strike="noStrike" kern="0" cap="none" spc="0" normalizeH="0" baseline="0" noProof="0" dirty="0">
                <a:ln>
                  <a:noFill/>
                </a:ln>
                <a:solidFill>
                  <a:schemeClr val="accent5">
                    <a:lumMod val="25000"/>
                  </a:schemeClr>
                </a:solidFill>
                <a:effectLst/>
                <a:uLnTx/>
                <a:uFillTx/>
                <a:latin typeface="+mn-lt"/>
                <a:ea typeface="ＭＳ Ｐゴシック"/>
                <a:cs typeface="ＭＳ Ｐゴシック"/>
              </a:rPr>
              <a:t>Jane Needs Long-term Care</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Nationwide pays LTC benefit to Trust</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($10,000 per month)		</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Jane borrows funds from trust to pay</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LTC expenses</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Jane dies just as LTC benefits are </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exhausted</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Estate Principal Debt is -   $1,000,000</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Accrued Interest Debt is-   $   352,000 </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rPr>
              <a:t>Total Debt to Trust </a:t>
            </a:r>
            <a:r>
              <a:rPr kumimoji="0" lang="en-US" b="0" i="0" u="none" strike="noStrike" kern="0" cap="none" spc="0" normalizeH="0" baseline="0" noProof="0" dirty="0">
                <a:ln>
                  <a:noFill/>
                </a:ln>
                <a:solidFill>
                  <a:schemeClr val="tx1"/>
                </a:solidFill>
                <a:effectLst/>
                <a:uLnTx/>
                <a:uFillTx/>
                <a:latin typeface="+mn-lt"/>
                <a:ea typeface="ＭＳ Ｐゴシック"/>
                <a:cs typeface="ＭＳ Ｐゴシック"/>
              </a:rPr>
              <a:t>-           </a:t>
            </a:r>
            <a:r>
              <a:rPr kumimoji="0" lang="en-US" b="1" i="0" u="none" strike="noStrike" kern="0" cap="none" spc="0" normalizeH="0" baseline="0" noProof="0" dirty="0">
                <a:ln>
                  <a:noFill/>
                </a:ln>
                <a:solidFill>
                  <a:schemeClr val="tx1"/>
                </a:solidFill>
                <a:effectLst/>
                <a:uLnTx/>
                <a:uFillTx/>
                <a:latin typeface="+mn-lt"/>
                <a:ea typeface="ＭＳ Ｐゴシック"/>
                <a:cs typeface="ＭＳ Ｐゴシック"/>
              </a:rPr>
              <a:t>$1,352,000</a:t>
            </a:r>
          </a:p>
          <a:p>
            <a:pPr marL="342900" marR="0" lvl="0" indent="-342900" algn="l" defTabSz="914400" rtl="0" eaLnBrk="1" fontAlgn="base" latinLnBrk="0" hangingPunct="1">
              <a:lnSpc>
                <a:spcPct val="80000"/>
              </a:lnSpc>
              <a:spcBef>
                <a:spcPct val="20000"/>
              </a:spcBef>
              <a:spcAft>
                <a:spcPct val="0"/>
              </a:spcAft>
              <a:buClrTx/>
              <a:buSzTx/>
              <a:buFontTx/>
              <a:buNone/>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a:cs typeface="ＭＳ Ｐゴシック"/>
            </a:endParaRPr>
          </a:p>
        </p:txBody>
      </p:sp>
      <p:sp>
        <p:nvSpPr>
          <p:cNvPr id="7" name="Text Box 4"/>
          <p:cNvSpPr txBox="1">
            <a:spLocks noChangeArrowheads="1"/>
          </p:cNvSpPr>
          <p:nvPr/>
        </p:nvSpPr>
        <p:spPr bwMode="auto">
          <a:xfrm>
            <a:off x="4343400" y="849420"/>
            <a:ext cx="4648200" cy="5709255"/>
          </a:xfrm>
          <a:prstGeom prst="rect">
            <a:avLst/>
          </a:prstGeom>
          <a:noFill/>
          <a:ln w="9525">
            <a:noFill/>
            <a:miter lim="800000"/>
            <a:headEnd/>
            <a:tailEnd/>
          </a:ln>
        </p:spPr>
        <p:txBody>
          <a:bodyPr wrap="square">
            <a:spAutoFit/>
          </a:bodyPr>
          <a:lstStyle/>
          <a:p>
            <a:pPr algn="ctr"/>
            <a:r>
              <a:rPr lang="en-US" sz="2000" b="1" u="sng" dirty="0">
                <a:solidFill>
                  <a:schemeClr val="accent5">
                    <a:lumMod val="25000"/>
                  </a:schemeClr>
                </a:solidFill>
              </a:rPr>
              <a:t>At Client’s Death</a:t>
            </a:r>
          </a:p>
          <a:p>
            <a:endParaRPr lang="en-US" dirty="0"/>
          </a:p>
          <a:p>
            <a:r>
              <a:rPr lang="en-US" sz="1700" dirty="0"/>
              <a:t>Death claim filed – remaining DB of  </a:t>
            </a:r>
            <a:r>
              <a:rPr lang="en-US" sz="1700" b="1" dirty="0"/>
              <a:t>$4,000,000</a:t>
            </a:r>
            <a:r>
              <a:rPr lang="en-US" sz="1700" dirty="0"/>
              <a:t> is paid to trust</a:t>
            </a:r>
          </a:p>
          <a:p>
            <a:endParaRPr lang="en-US" dirty="0"/>
          </a:p>
          <a:p>
            <a:r>
              <a:rPr lang="en-US" sz="1700" dirty="0"/>
              <a:t>Estate repays Principal  -         $1,000,000  Estate repays Accrued Loan -  $   352,000</a:t>
            </a:r>
          </a:p>
          <a:p>
            <a:r>
              <a:rPr lang="en-US" sz="1400" dirty="0"/>
              <a:t>(ideally prior to death)</a:t>
            </a:r>
          </a:p>
          <a:p>
            <a:r>
              <a:rPr lang="en-US" sz="1700" b="1" dirty="0"/>
              <a:t>Total Amount Repaid</a:t>
            </a:r>
            <a:r>
              <a:rPr lang="en-US" sz="1700" dirty="0"/>
              <a:t> -           </a:t>
            </a:r>
            <a:r>
              <a:rPr lang="en-US" sz="1700" b="1" dirty="0"/>
              <a:t>$1,352,000</a:t>
            </a:r>
          </a:p>
          <a:p>
            <a:endParaRPr lang="en-US" sz="1700" b="1" dirty="0"/>
          </a:p>
          <a:p>
            <a:r>
              <a:rPr lang="en-US" sz="1700" b="1" dirty="0"/>
              <a:t>  Estate has been drained of $1,352,000</a:t>
            </a:r>
          </a:p>
          <a:p>
            <a:r>
              <a:rPr lang="en-US" sz="1700" dirty="0"/>
              <a:t>  This amount </a:t>
            </a:r>
            <a:r>
              <a:rPr lang="en-US" sz="1700" i="1" dirty="0"/>
              <a:t>not </a:t>
            </a:r>
            <a:r>
              <a:rPr lang="en-US" sz="1700" dirty="0"/>
              <a:t>subject to estate tax now</a:t>
            </a:r>
          </a:p>
          <a:p>
            <a:endParaRPr lang="en-US" sz="1400" b="1" dirty="0"/>
          </a:p>
          <a:p>
            <a:r>
              <a:rPr lang="en-US" sz="2000" b="1" dirty="0"/>
              <a:t>Result: </a:t>
            </a:r>
            <a:r>
              <a:rPr lang="en-US" sz="2000" dirty="0"/>
              <a:t>$4,000,000 + $1,352,000</a:t>
            </a:r>
          </a:p>
          <a:p>
            <a:r>
              <a:rPr lang="en-US" sz="2000" b="1" dirty="0"/>
              <a:t>Trust now has $5,352,000</a:t>
            </a:r>
          </a:p>
          <a:p>
            <a:endParaRPr lang="en-US" sz="2000" b="1" dirty="0"/>
          </a:p>
          <a:p>
            <a:r>
              <a:rPr lang="en-US" sz="2000" b="1" dirty="0"/>
              <a:t>What if no LTC was needed?</a:t>
            </a:r>
          </a:p>
          <a:p>
            <a:r>
              <a:rPr lang="en-US" sz="1700" dirty="0"/>
              <a:t>LTC Rider cost may be offset by estate tax savings of not self insuring LTC inside estate</a:t>
            </a:r>
          </a:p>
          <a:p>
            <a:endParaRPr lang="en-US" sz="1400" b="1" dirty="0"/>
          </a:p>
          <a:p>
            <a:endParaRPr lang="en-US" sz="1700" dirty="0"/>
          </a:p>
        </p:txBody>
      </p:sp>
      <p:sp>
        <p:nvSpPr>
          <p:cNvPr id="8" name="Text Box 12"/>
          <p:cNvSpPr txBox="1">
            <a:spLocks noChangeArrowheads="1"/>
          </p:cNvSpPr>
          <p:nvPr/>
        </p:nvSpPr>
        <p:spPr bwMode="auto">
          <a:xfrm>
            <a:off x="762001" y="6274824"/>
            <a:ext cx="5791200" cy="400110"/>
          </a:xfrm>
          <a:prstGeom prst="rect">
            <a:avLst/>
          </a:prstGeom>
          <a:noFill/>
          <a:ln w="9525">
            <a:noFill/>
            <a:miter lim="800000"/>
            <a:headEnd/>
            <a:tailEnd/>
          </a:ln>
        </p:spPr>
        <p:txBody>
          <a:bodyPr wrap="square">
            <a:spAutoFit/>
          </a:bodyPr>
          <a:lstStyle/>
          <a:p>
            <a:r>
              <a:rPr lang="en-US" sz="1000" dirty="0"/>
              <a:t>Loan interest assumed to be 7%, HIPAA rare assumed to be at $10,000 per month, benefit paid 100 months</a:t>
            </a:r>
          </a:p>
        </p:txBody>
      </p:sp>
      <p:sp>
        <p:nvSpPr>
          <p:cNvPr id="9" name="Rectangle 2"/>
          <p:cNvSpPr>
            <a:spLocks noGrp="1" noChangeArrowheads="1"/>
          </p:cNvSpPr>
          <p:nvPr>
            <p:ph type="title" idx="4294967295"/>
          </p:nvPr>
        </p:nvSpPr>
        <p:spPr bwMode="auto">
          <a:xfrm>
            <a:off x="327660" y="-5963"/>
            <a:ext cx="8229600" cy="577850"/>
          </a:xfrm>
          <a:prstGeom prst="rect">
            <a:avLst/>
          </a:prstGeom>
          <a:noFill/>
          <a:ln>
            <a:solidFill>
              <a:srgbClr val="FFFFFF"/>
            </a:solidFill>
            <a:miter lim="800000"/>
            <a:headEnd/>
            <a:tailEnd/>
          </a:ln>
        </p:spPr>
        <p:txBody>
          <a:bodyPr/>
          <a:lstStyle/>
          <a:p>
            <a:pPr eaLnBrk="1" hangingPunct="1">
              <a:lnSpc>
                <a:spcPct val="150000"/>
              </a:lnSpc>
            </a:pPr>
            <a:r>
              <a:rPr lang="en-US" sz="2800" b="1" dirty="0">
                <a:solidFill>
                  <a:schemeClr val="tx1"/>
                </a:solidFill>
                <a:ea typeface="ＭＳ Ｐゴシック"/>
                <a:cs typeface="ＭＳ Ｐゴシック"/>
              </a:rPr>
              <a:t>The Results</a:t>
            </a:r>
          </a:p>
        </p:txBody>
      </p:sp>
    </p:spTree>
    <p:extLst>
      <p:ext uri="{BB962C8B-B14F-4D97-AF65-F5344CB8AC3E}">
        <p14:creationId xmlns:p14="http://schemas.microsoft.com/office/powerpoint/2010/main" val="229740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92630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707571" y="401285"/>
            <a:ext cx="7478485" cy="638471"/>
          </a:xfrm>
        </p:spPr>
        <p:txBody>
          <a:bodyPr>
            <a:normAutofit/>
          </a:bodyPr>
          <a:lstStyle/>
          <a:p>
            <a:pPr algn="r"/>
            <a:r>
              <a:rPr lang="en-US" sz="2800" dirty="0">
                <a:solidFill>
                  <a:schemeClr val="tx1"/>
                </a:solidFill>
              </a:rPr>
              <a:t>……………Example - Meet Allyson</a:t>
            </a:r>
          </a:p>
        </p:txBody>
      </p:sp>
      <p:sp>
        <p:nvSpPr>
          <p:cNvPr id="9" name="Rectangle 3"/>
          <p:cNvSpPr>
            <a:spLocks noGrp="1" noChangeArrowheads="1"/>
          </p:cNvSpPr>
          <p:nvPr>
            <p:ph idx="1"/>
          </p:nvPr>
        </p:nvSpPr>
        <p:spPr bwMode="auto">
          <a:xfrm>
            <a:off x="261256" y="1055916"/>
            <a:ext cx="7924800" cy="3298369"/>
          </a:xfrm>
          <a:solidFill>
            <a:srgbClr val="FFFFFF"/>
          </a:solidFill>
          <a:ln>
            <a:miter lim="800000"/>
            <a:headEnd/>
            <a:tailEnd/>
          </a:ln>
        </p:spPr>
        <p:txBody>
          <a:bodyPr wrap="square" lIns="91440" tIns="45720" rIns="91440" bIns="45720" numCol="1" anchor="t" anchorCtr="0" compatLnSpc="1">
            <a:prstTxWarp prst="textNoShape">
              <a:avLst/>
            </a:prstTxWarp>
            <a:normAutofit fontScale="92500"/>
          </a:bodyPr>
          <a:lstStyle/>
          <a:p>
            <a:pPr marL="0" indent="0" eaLnBrk="1" hangingPunct="1">
              <a:buFont typeface="Arial" pitchFamily="34" charset="0"/>
              <a:buChar char="•"/>
            </a:pPr>
            <a:r>
              <a:rPr lang="en-US" sz="2200" dirty="0">
                <a:solidFill>
                  <a:schemeClr val="tx1"/>
                </a:solidFill>
                <a:ea typeface="ＭＳ Ｐゴシック"/>
                <a:cs typeface="ＭＳ Ｐゴシック"/>
              </a:rPr>
              <a:t> </a:t>
            </a:r>
            <a:r>
              <a:rPr lang="en-US" sz="2000" dirty="0">
                <a:solidFill>
                  <a:schemeClr val="tx1"/>
                </a:solidFill>
                <a:ea typeface="ＭＳ Ｐゴシック"/>
                <a:cs typeface="ＭＳ Ｐゴシック"/>
              </a:rPr>
              <a:t>High net worth client with estate tax liability, thought of self insuring</a:t>
            </a:r>
            <a:r>
              <a:rPr lang="en-US" sz="3200" dirty="0">
                <a:solidFill>
                  <a:schemeClr val="tx1"/>
                </a:solidFill>
                <a:ea typeface="ＭＳ Ｐゴシック"/>
                <a:cs typeface="ＭＳ Ｐゴシック"/>
              </a:rPr>
              <a:t>  </a:t>
            </a:r>
          </a:p>
          <a:p>
            <a:pPr lvl="1">
              <a:buFont typeface="Arial" pitchFamily="34" charset="0"/>
              <a:buChar char="̶"/>
            </a:pPr>
            <a:r>
              <a:rPr lang="en-US" sz="1800" dirty="0">
                <a:solidFill>
                  <a:schemeClr val="accent1">
                    <a:lumMod val="25000"/>
                  </a:schemeClr>
                </a:solidFill>
                <a:ea typeface="ＭＳ Ｐゴシック"/>
              </a:rPr>
              <a:t>Age 55 female, non-tobacco, couples rate</a:t>
            </a:r>
            <a:r>
              <a:rPr lang="en-US" sz="2000" dirty="0">
                <a:solidFill>
                  <a:schemeClr val="accent1">
                    <a:lumMod val="25000"/>
                  </a:schemeClr>
                </a:solidFill>
                <a:ea typeface="ＭＳ Ｐゴシック"/>
                <a:cs typeface="ＭＳ Ｐゴシック"/>
              </a:rPr>
              <a:t> </a:t>
            </a:r>
          </a:p>
          <a:p>
            <a:pPr lvl="1" eaLnBrk="1" hangingPunct="1">
              <a:buFont typeface="Arial" pitchFamily="34" charset="0"/>
              <a:buChar char="̶"/>
            </a:pPr>
            <a:r>
              <a:rPr lang="en-US" sz="1800" dirty="0">
                <a:solidFill>
                  <a:schemeClr val="accent1">
                    <a:lumMod val="25000"/>
                  </a:schemeClr>
                </a:solidFill>
                <a:ea typeface="ＭＳ Ｐゴシック"/>
              </a:rPr>
              <a:t>Planned to put money aside in a conservative investment</a:t>
            </a:r>
          </a:p>
          <a:p>
            <a:pPr>
              <a:buFont typeface="Arial" pitchFamily="34" charset="0"/>
              <a:buChar char="•"/>
            </a:pPr>
            <a:r>
              <a:rPr lang="en-US" sz="2000" dirty="0">
                <a:solidFill>
                  <a:schemeClr val="tx1"/>
                </a:solidFill>
                <a:ea typeface="ＭＳ Ｐゴシック"/>
                <a:cs typeface="ＭＳ Ｐゴシック"/>
              </a:rPr>
              <a:t> Advisor suggests CareMatters as an alternative way to insure LTC </a:t>
            </a:r>
          </a:p>
          <a:p>
            <a:pPr lvl="1">
              <a:buFont typeface="Arial" pitchFamily="34" charset="0"/>
              <a:buChar char="̶"/>
            </a:pPr>
            <a:r>
              <a:rPr lang="en-US" sz="1800" dirty="0">
                <a:solidFill>
                  <a:schemeClr val="accent1">
                    <a:lumMod val="25000"/>
                  </a:schemeClr>
                </a:solidFill>
                <a:ea typeface="ＭＳ Ｐゴシック"/>
              </a:rPr>
              <a:t>The policy will be owned by an </a:t>
            </a:r>
            <a:r>
              <a:rPr lang="en-US" sz="1800" dirty="0" err="1">
                <a:solidFill>
                  <a:schemeClr val="accent1">
                    <a:lumMod val="25000"/>
                  </a:schemeClr>
                </a:solidFill>
                <a:ea typeface="ＭＳ Ｐゴシック"/>
              </a:rPr>
              <a:t>ULIT</a:t>
            </a:r>
            <a:r>
              <a:rPr lang="en-US" sz="1800" dirty="0">
                <a:solidFill>
                  <a:schemeClr val="accent1">
                    <a:lumMod val="25000"/>
                  </a:schemeClr>
                </a:solidFill>
                <a:ea typeface="ＭＳ Ｐゴシック"/>
              </a:rPr>
              <a:t> (</a:t>
            </a:r>
            <a:r>
              <a:rPr lang="en-US" sz="1800" dirty="0" err="1">
                <a:solidFill>
                  <a:schemeClr val="accent1">
                    <a:lumMod val="25000"/>
                  </a:schemeClr>
                </a:solidFill>
                <a:ea typeface="ＭＳ Ｐゴシック"/>
              </a:rPr>
              <a:t>ILIT</a:t>
            </a:r>
            <a:r>
              <a:rPr lang="en-US" sz="1800" dirty="0">
                <a:solidFill>
                  <a:schemeClr val="accent1">
                    <a:lumMod val="25000"/>
                  </a:schemeClr>
                </a:solidFill>
                <a:ea typeface="ＭＳ Ｐゴシック"/>
              </a:rPr>
              <a:t>)</a:t>
            </a:r>
          </a:p>
          <a:p>
            <a:pPr lvl="1">
              <a:buFont typeface="Arial" pitchFamily="34" charset="0"/>
              <a:buChar char="̶"/>
            </a:pPr>
            <a:r>
              <a:rPr lang="en-US" sz="1800" dirty="0">
                <a:solidFill>
                  <a:schemeClr val="accent1">
                    <a:lumMod val="25000"/>
                  </a:schemeClr>
                </a:solidFill>
                <a:ea typeface="ＭＳ Ｐゴシック"/>
              </a:rPr>
              <a:t>Avoid potential estate taxes if the money is not needed for care </a:t>
            </a:r>
            <a:endParaRPr lang="en-US" sz="2000" dirty="0">
              <a:solidFill>
                <a:schemeClr val="accent1">
                  <a:lumMod val="25000"/>
                </a:schemeClr>
              </a:solidFill>
              <a:ea typeface="ＭＳ Ｐゴシック"/>
            </a:endParaRPr>
          </a:p>
          <a:p>
            <a:pPr marL="0" indent="0" eaLnBrk="1" hangingPunct="1">
              <a:buFont typeface="Arial" pitchFamily="34" charset="0"/>
              <a:buChar char="•"/>
            </a:pPr>
            <a:r>
              <a:rPr lang="en-US" sz="2000" dirty="0">
                <a:solidFill>
                  <a:schemeClr val="accent5">
                    <a:lumMod val="25000"/>
                  </a:schemeClr>
                </a:solidFill>
                <a:ea typeface="ＭＳ Ｐゴシック"/>
                <a:cs typeface="ＭＳ Ｐゴシック"/>
              </a:rPr>
              <a:t> </a:t>
            </a:r>
            <a:r>
              <a:rPr lang="en-US" sz="2000" dirty="0">
                <a:solidFill>
                  <a:schemeClr val="tx1"/>
                </a:solidFill>
                <a:ea typeface="ＭＳ Ｐゴシック"/>
                <a:cs typeface="ＭＳ Ｐゴシック"/>
              </a:rPr>
              <a:t>Assumes the following loan provisions</a:t>
            </a:r>
          </a:p>
          <a:p>
            <a:pPr lvl="1" eaLnBrk="1" hangingPunct="1">
              <a:buFont typeface="Arial" pitchFamily="34" charset="0"/>
              <a:buChar char="̶"/>
            </a:pPr>
            <a:r>
              <a:rPr lang="en-US" sz="1800" dirty="0">
                <a:solidFill>
                  <a:schemeClr val="accent1">
                    <a:lumMod val="25000"/>
                  </a:schemeClr>
                </a:solidFill>
                <a:ea typeface="ＭＳ Ｐゴシック"/>
              </a:rPr>
              <a:t>Collateral is the vacation home, Interest rate is 8%</a:t>
            </a:r>
          </a:p>
          <a:p>
            <a:pPr lvl="1" eaLnBrk="1" hangingPunct="1">
              <a:buFont typeface="Arial" pitchFamily="34" charset="0"/>
              <a:buChar char="̶"/>
            </a:pPr>
            <a:r>
              <a:rPr lang="en-US" sz="1800" dirty="0">
                <a:solidFill>
                  <a:schemeClr val="accent1">
                    <a:lumMod val="25000"/>
                  </a:schemeClr>
                </a:solidFill>
                <a:ea typeface="ＭＳ Ｐゴシック"/>
              </a:rPr>
              <a:t>Loan paid back just days before death</a:t>
            </a:r>
          </a:p>
          <a:p>
            <a:pPr marL="0" indent="0" eaLnBrk="1" hangingPunct="1">
              <a:buFontTx/>
              <a:buNone/>
            </a:pPr>
            <a:endParaRPr lang="en-US" sz="2000" dirty="0">
              <a:solidFill>
                <a:schemeClr val="tx1"/>
              </a:solidFill>
              <a:ea typeface="ＭＳ Ｐゴシック"/>
              <a:cs typeface="ＭＳ Ｐゴシック"/>
            </a:endParaRPr>
          </a:p>
          <a:p>
            <a:pPr marL="0" indent="0" eaLnBrk="1" hangingPunct="1"/>
            <a:endParaRPr lang="en-US" sz="2800" dirty="0">
              <a:solidFill>
                <a:schemeClr val="tx1"/>
              </a:solidFill>
              <a:ea typeface="ＭＳ Ｐゴシック"/>
              <a:cs typeface="ＭＳ Ｐゴシック"/>
            </a:endParaRPr>
          </a:p>
        </p:txBody>
      </p:sp>
      <p:grpSp>
        <p:nvGrpSpPr>
          <p:cNvPr id="10" name="Group 13"/>
          <p:cNvGrpSpPr>
            <a:grpSpLocks/>
          </p:cNvGrpSpPr>
          <p:nvPr/>
        </p:nvGrpSpPr>
        <p:grpSpPr bwMode="auto">
          <a:xfrm>
            <a:off x="1025752" y="4365170"/>
            <a:ext cx="6757534" cy="1717792"/>
            <a:chOff x="1032" y="5688"/>
            <a:chExt cx="9960" cy="2324"/>
          </a:xfrm>
        </p:grpSpPr>
        <p:sp>
          <p:nvSpPr>
            <p:cNvPr id="11" name="Text Box 14"/>
            <p:cNvSpPr txBox="1">
              <a:spLocks noChangeArrowheads="1"/>
            </p:cNvSpPr>
            <p:nvPr/>
          </p:nvSpPr>
          <p:spPr bwMode="auto">
            <a:xfrm>
              <a:off x="4800" y="6896"/>
              <a:ext cx="2760" cy="111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If LTC </a:t>
              </a:r>
              <a:r>
                <a:rPr kumimoji="0" lang="en-US" b="0" i="0" u="sng" strike="noStrike" cap="none" normalizeH="0" baseline="0" dirty="0">
                  <a:ln>
                    <a:noFill/>
                  </a:ln>
                  <a:solidFill>
                    <a:schemeClr val="tx1"/>
                  </a:solidFill>
                  <a:effectLst/>
                  <a:latin typeface="Calibri" pitchFamily="34" charset="0"/>
                  <a:cs typeface="Arial" pitchFamily="34" charset="0"/>
                </a:rPr>
                <a:t>not</a:t>
              </a:r>
              <a:r>
                <a:rPr kumimoji="0" lang="en-US" b="0" i="0" u="none" strike="noStrike" cap="none" normalizeH="0" baseline="0" dirty="0">
                  <a:ln>
                    <a:noFill/>
                  </a:ln>
                  <a:solidFill>
                    <a:schemeClr val="tx1"/>
                  </a:solidFill>
                  <a:effectLst/>
                  <a:latin typeface="Calibri" pitchFamily="34" charset="0"/>
                  <a:cs typeface="Arial" pitchFamily="34" charset="0"/>
                </a:rPr>
                <a:t> Used…</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$360</a:t>
              </a:r>
              <a:r>
                <a:rPr kumimoji="0" lang="en-US" b="0" i="0" u="none" strike="noStrike" cap="none" normalizeH="0" baseline="0" dirty="0">
                  <a:ln>
                    <a:noFill/>
                  </a:ln>
                  <a:solidFill>
                    <a:schemeClr val="tx1"/>
                  </a:solidFill>
                  <a:effectLst/>
                  <a:latin typeface="Times New Roman" pitchFamily="18" charset="0"/>
                  <a:cs typeface="Arial" pitchFamily="34" charset="0"/>
                </a:rPr>
                <a:t>,000</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Guaranteed DB</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2" name="Group 15"/>
            <p:cNvGrpSpPr>
              <a:grpSpLocks/>
            </p:cNvGrpSpPr>
            <p:nvPr/>
          </p:nvGrpSpPr>
          <p:grpSpPr bwMode="auto">
            <a:xfrm>
              <a:off x="1032" y="5688"/>
              <a:ext cx="9960" cy="2071"/>
              <a:chOff x="1032" y="5136"/>
              <a:chExt cx="9960" cy="2071"/>
            </a:xfrm>
          </p:grpSpPr>
          <p:sp>
            <p:nvSpPr>
              <p:cNvPr id="13" name="Text Box 16"/>
              <p:cNvSpPr txBox="1">
                <a:spLocks noChangeArrowheads="1"/>
              </p:cNvSpPr>
              <p:nvPr/>
            </p:nvSpPr>
            <p:spPr bwMode="auto">
              <a:xfrm>
                <a:off x="1032" y="5136"/>
                <a:ext cx="2760"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Single Premium</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$199,536</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4" name="Group 17"/>
              <p:cNvGrpSpPr>
                <a:grpSpLocks/>
              </p:cNvGrpSpPr>
              <p:nvPr/>
            </p:nvGrpSpPr>
            <p:grpSpPr bwMode="auto">
              <a:xfrm>
                <a:off x="2982" y="5136"/>
                <a:ext cx="8010" cy="2071"/>
                <a:chOff x="2982" y="5136"/>
                <a:chExt cx="8010" cy="2071"/>
              </a:xfrm>
            </p:grpSpPr>
            <p:sp>
              <p:nvSpPr>
                <p:cNvPr id="15" name="Text Box 18"/>
                <p:cNvSpPr txBox="1">
                  <a:spLocks noChangeArrowheads="1"/>
                </p:cNvSpPr>
                <p:nvPr/>
              </p:nvSpPr>
              <p:spPr bwMode="auto">
                <a:xfrm>
                  <a:off x="8232" y="5136"/>
                  <a:ext cx="2760" cy="1116"/>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If LTC Used….</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$72</a:t>
                  </a:r>
                  <a:r>
                    <a:rPr kumimoji="0" lang="en-US" b="0" i="0" u="none" strike="noStrike" cap="none" normalizeH="0" baseline="0" dirty="0">
                      <a:ln>
                        <a:noFill/>
                      </a:ln>
                      <a:solidFill>
                        <a:schemeClr val="tx1"/>
                      </a:solidFill>
                      <a:effectLst/>
                      <a:latin typeface="Times New Roman" pitchFamily="18" charset="0"/>
                      <a:cs typeface="Arial" pitchFamily="34" charset="0"/>
                    </a:rPr>
                    <a:t>,000</a:t>
                  </a: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Guaranteed DB</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6" name="Text Box 19"/>
                <p:cNvSpPr txBox="1">
                  <a:spLocks noChangeArrowheads="1"/>
                </p:cNvSpPr>
                <p:nvPr/>
              </p:nvSpPr>
              <p:spPr bwMode="auto">
                <a:xfrm>
                  <a:off x="4644" y="5136"/>
                  <a:ext cx="2760" cy="9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LTC Total Benefit</a:t>
                  </a:r>
                  <a:endParaRPr kumimoji="0" lang="en-US" b="0" i="0" u="none" strike="noStrike" cap="none" normalizeH="0" baseline="0" dirty="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buClrTx/>
                    <a:buSzTx/>
                    <a:buFontTx/>
                    <a:buNone/>
                    <a:tabLst/>
                  </a:pPr>
                  <a:r>
                    <a:rPr kumimoji="0" lang="en-US" b="0" i="0" u="none" strike="noStrike" cap="none" normalizeH="0" baseline="0" dirty="0">
                      <a:ln>
                        <a:noFill/>
                      </a:ln>
                      <a:solidFill>
                        <a:schemeClr val="tx1"/>
                      </a:solidFill>
                      <a:effectLst/>
                      <a:latin typeface="Calibri" pitchFamily="34" charset="0"/>
                      <a:cs typeface="Arial" pitchFamily="34" charset="0"/>
                    </a:rPr>
                    <a:t>$1,080,000</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pSp>
              <p:nvGrpSpPr>
                <p:cNvPr id="17" name="Group 20"/>
                <p:cNvGrpSpPr>
                  <a:grpSpLocks/>
                </p:cNvGrpSpPr>
                <p:nvPr/>
              </p:nvGrpSpPr>
              <p:grpSpPr bwMode="auto">
                <a:xfrm>
                  <a:off x="2982" y="5352"/>
                  <a:ext cx="5106" cy="1855"/>
                  <a:chOff x="2982" y="5352"/>
                  <a:chExt cx="5106" cy="1855"/>
                </a:xfrm>
              </p:grpSpPr>
              <p:sp>
                <p:nvSpPr>
                  <p:cNvPr id="18" name="AutoShape 21"/>
                  <p:cNvSpPr>
                    <a:spLocks noChangeArrowheads="1"/>
                  </p:cNvSpPr>
                  <p:nvPr/>
                </p:nvSpPr>
                <p:spPr bwMode="auto">
                  <a:xfrm>
                    <a:off x="4008" y="5352"/>
                    <a:ext cx="528" cy="372"/>
                  </a:xfrm>
                  <a:prstGeom prst="rightArrow">
                    <a:avLst>
                      <a:gd name="adj1" fmla="val 50000"/>
                      <a:gd name="adj2" fmla="val 35484"/>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 name="AutoShape 22"/>
                  <p:cNvSpPr>
                    <a:spLocks noChangeArrowheads="1"/>
                  </p:cNvSpPr>
                  <p:nvPr/>
                </p:nvSpPr>
                <p:spPr bwMode="auto">
                  <a:xfrm>
                    <a:off x="7560" y="5424"/>
                    <a:ext cx="528" cy="372"/>
                  </a:xfrm>
                  <a:prstGeom prst="rightArrow">
                    <a:avLst>
                      <a:gd name="adj1" fmla="val 50000"/>
                      <a:gd name="adj2" fmla="val 35484"/>
                    </a:avLst>
                  </a:pr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AutoShape 23"/>
                  <p:cNvSpPr>
                    <a:spLocks noChangeArrowheads="1"/>
                  </p:cNvSpPr>
                  <p:nvPr/>
                </p:nvSpPr>
                <p:spPr bwMode="auto">
                  <a:xfrm rot="732" flipV="1">
                    <a:off x="2982" y="6271"/>
                    <a:ext cx="1680" cy="936"/>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007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nvGrpSpPr>
          <p:cNvPr id="21" name="Group 20"/>
          <p:cNvGrpSpPr/>
          <p:nvPr/>
        </p:nvGrpSpPr>
        <p:grpSpPr>
          <a:xfrm>
            <a:off x="304800" y="228600"/>
            <a:ext cx="2209800" cy="304801"/>
            <a:chOff x="84703" y="0"/>
            <a:chExt cx="2283788" cy="380629"/>
          </a:xfrm>
          <a:solidFill>
            <a:srgbClr val="00B050"/>
          </a:solidFill>
          <a:scene3d>
            <a:camera prst="orthographicFront"/>
            <a:lightRig rig="threePt" dir="t"/>
          </a:scene3d>
        </p:grpSpPr>
        <p:sp>
          <p:nvSpPr>
            <p:cNvPr id="22" name="Chevron 21"/>
            <p:cNvSpPr/>
            <p:nvPr/>
          </p:nvSpPr>
          <p:spPr>
            <a:xfrm>
              <a:off x="84703" y="0"/>
              <a:ext cx="2283788" cy="380629"/>
            </a:xfrm>
            <a:prstGeom prst="chevron">
              <a:avLst/>
            </a:prstGeom>
            <a:grpFill/>
            <a:ln>
              <a:solidFill>
                <a:srgbClr val="002060"/>
              </a:solidFill>
            </a:ln>
            <a:sp3d>
              <a:bevelT w="165100" prst="coolSlan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3" name="Chevron 4"/>
            <p:cNvSpPr/>
            <p:nvPr/>
          </p:nvSpPr>
          <p:spPr>
            <a:xfrm>
              <a:off x="275018" y="95156"/>
              <a:ext cx="1903159" cy="209646"/>
            </a:xfrm>
            <a:prstGeom prst="rect">
              <a:avLst/>
            </a:prstGeom>
            <a:grpFill/>
            <a:ln>
              <a:noFill/>
            </a:ln>
            <a:sp3d/>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000" b="1" kern="1200" dirty="0"/>
                <a:t>Case Study </a:t>
              </a:r>
            </a:p>
          </p:txBody>
        </p:sp>
      </p:grpSp>
    </p:spTree>
    <p:extLst>
      <p:ext uri="{BB962C8B-B14F-4D97-AF65-F5344CB8AC3E}">
        <p14:creationId xmlns:p14="http://schemas.microsoft.com/office/powerpoint/2010/main" val="4046187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478971" y="827955"/>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title"/>
          </p:nvPr>
        </p:nvSpPr>
        <p:spPr>
          <a:xfrm>
            <a:off x="478971" y="189484"/>
            <a:ext cx="8229600" cy="638471"/>
          </a:xfrm>
        </p:spPr>
        <p:txBody>
          <a:bodyPr>
            <a:normAutofit/>
          </a:bodyPr>
          <a:lstStyle/>
          <a:p>
            <a:r>
              <a:rPr lang="en-US" sz="2800" dirty="0"/>
              <a:t>The Results ………..</a:t>
            </a:r>
          </a:p>
        </p:txBody>
      </p:sp>
      <p:graphicFrame>
        <p:nvGraphicFramePr>
          <p:cNvPr id="12" name="Content Placeholder 16"/>
          <p:cNvGraphicFramePr>
            <a:graphicFrameLocks noGrp="1"/>
          </p:cNvGraphicFramePr>
          <p:nvPr>
            <p:ph idx="4294967295"/>
            <p:extLst>
              <p:ext uri="{D42A27DB-BD31-4B8C-83A1-F6EECF244321}">
                <p14:modId xmlns:p14="http://schemas.microsoft.com/office/powerpoint/2010/main" val="1981157970"/>
              </p:ext>
            </p:extLst>
          </p:nvPr>
        </p:nvGraphicFramePr>
        <p:xfrm>
          <a:off x="195944" y="1677416"/>
          <a:ext cx="8490856" cy="4235617"/>
        </p:xfrm>
        <a:graphic>
          <a:graphicData uri="http://schemas.openxmlformats.org/drawingml/2006/table">
            <a:tbl>
              <a:tblPr/>
              <a:tblGrid>
                <a:gridCol w="2644295">
                  <a:extLst>
                    <a:ext uri="{9D8B030D-6E8A-4147-A177-3AD203B41FA5}">
                      <a16:colId xmlns:a16="http://schemas.microsoft.com/office/drawing/2014/main" xmlns="" val="20000"/>
                    </a:ext>
                  </a:extLst>
                </a:gridCol>
                <a:gridCol w="2858558">
                  <a:extLst>
                    <a:ext uri="{9D8B030D-6E8A-4147-A177-3AD203B41FA5}">
                      <a16:colId xmlns:a16="http://schemas.microsoft.com/office/drawing/2014/main" xmlns="" val="20001"/>
                    </a:ext>
                  </a:extLst>
                </a:gridCol>
                <a:gridCol w="2988003">
                  <a:extLst>
                    <a:ext uri="{9D8B030D-6E8A-4147-A177-3AD203B41FA5}">
                      <a16:colId xmlns:a16="http://schemas.microsoft.com/office/drawing/2014/main" xmlns="" val="20002"/>
                    </a:ext>
                  </a:extLst>
                </a:gridCol>
              </a:tblGrid>
              <a:tr h="304040">
                <a:tc gridSpan="3">
                  <a:txBody>
                    <a:bodyPr/>
                    <a:lstStyle/>
                    <a:p>
                      <a:pPr marL="0" marR="0" algn="ctr">
                        <a:spcBef>
                          <a:spcPts val="0"/>
                        </a:spcBef>
                        <a:spcAft>
                          <a:spcPts val="0"/>
                        </a:spcAft>
                      </a:pPr>
                      <a:r>
                        <a:rPr lang="en-US" sz="2000" b="1" dirty="0">
                          <a:latin typeface="Arial"/>
                          <a:ea typeface="Cambria"/>
                          <a:cs typeface="Times New Roman"/>
                        </a:rPr>
                        <a:t>Upon Death After a 6 Year Claim</a:t>
                      </a:r>
                      <a:endParaRPr lang="en-US" sz="20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4040">
                <a:tc>
                  <a:txBody>
                    <a:bodyPr/>
                    <a:lstStyle/>
                    <a:p>
                      <a:pPr marL="0" marR="0" algn="ctr">
                        <a:spcBef>
                          <a:spcPts val="0"/>
                        </a:spcBef>
                        <a:spcAft>
                          <a:spcPts val="0"/>
                        </a:spcAft>
                      </a:pPr>
                      <a:r>
                        <a:rPr lang="en-US" sz="2000" b="1" dirty="0">
                          <a:latin typeface="Arial"/>
                          <a:ea typeface="Cambria"/>
                          <a:cs typeface="Times New Roman"/>
                        </a:rPr>
                        <a:t>Estate</a:t>
                      </a:r>
                      <a:endParaRPr lang="en-US" sz="20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Arial"/>
                          <a:ea typeface="Cambria"/>
                          <a:cs typeface="Times New Roman"/>
                        </a:rPr>
                        <a:t>Trust</a:t>
                      </a:r>
                      <a:endParaRPr lang="en-US" sz="20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Arial"/>
                          <a:ea typeface="Cambria"/>
                          <a:cs typeface="Times New Roman"/>
                        </a:rPr>
                        <a:t>Net Policy Cost</a:t>
                      </a:r>
                      <a:endParaRPr lang="en-US" sz="200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826349">
                <a:tc>
                  <a:txBody>
                    <a:bodyPr/>
                    <a:lstStyle/>
                    <a:p>
                      <a:pPr marL="0" marR="0" algn="ctr">
                        <a:spcBef>
                          <a:spcPts val="0"/>
                        </a:spcBef>
                        <a:spcAft>
                          <a:spcPts val="0"/>
                        </a:spcAft>
                      </a:pPr>
                      <a:r>
                        <a:rPr lang="en-US" sz="1800" dirty="0">
                          <a:latin typeface="Arial"/>
                          <a:ea typeface="Cambria"/>
                          <a:cs typeface="Times New Roman"/>
                        </a:rPr>
                        <a:t>Repays principal borrowed</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$1,080,000</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mbria"/>
                          <a:cs typeface="Times New Roman"/>
                        </a:rPr>
                        <a:t>Repaid principal</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$1,080,000</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latin typeface="Arial"/>
                          <a:ea typeface="Cambria"/>
                          <a:cs typeface="Times New Roman"/>
                        </a:rPr>
                        <a:t>Single premium paid</a:t>
                      </a:r>
                      <a:endParaRPr lang="en-US" sz="1800">
                        <a:latin typeface="Cambria"/>
                        <a:ea typeface="Cambria"/>
                        <a:cs typeface="Times New Roman"/>
                      </a:endParaRPr>
                    </a:p>
                    <a:p>
                      <a:pPr marL="0" marR="0" algn="ctr">
                        <a:spcBef>
                          <a:spcPts val="0"/>
                        </a:spcBef>
                        <a:spcAft>
                          <a:spcPts val="0"/>
                        </a:spcAft>
                      </a:pPr>
                      <a:r>
                        <a:rPr lang="en-US" sz="1800">
                          <a:latin typeface="Arial"/>
                          <a:ea typeface="Cambria"/>
                          <a:cs typeface="Times New Roman"/>
                        </a:rPr>
                        <a:t>$199,563</a:t>
                      </a:r>
                      <a:endParaRPr lang="en-US" sz="180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29666">
                <a:tc>
                  <a:txBody>
                    <a:bodyPr/>
                    <a:lstStyle/>
                    <a:p>
                      <a:pPr marL="0" marR="0" algn="ctr">
                        <a:spcBef>
                          <a:spcPts val="0"/>
                        </a:spcBef>
                        <a:spcAft>
                          <a:spcPts val="0"/>
                        </a:spcAft>
                      </a:pPr>
                      <a:r>
                        <a:rPr lang="en-US" sz="1800" dirty="0">
                          <a:latin typeface="Arial"/>
                          <a:ea typeface="Cambria"/>
                          <a:cs typeface="Times New Roman"/>
                        </a:rPr>
                        <a:t>Repays loan interest just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 prior to death</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$309,582</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mbria"/>
                          <a:cs typeface="Times New Roman"/>
                        </a:rPr>
                        <a:t>Repaid loan interest not </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subject to estate tax</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$309,582</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mbria"/>
                          <a:cs typeface="Times New Roman"/>
                        </a:rPr>
                        <a:t>Minus tax savings from interest moving from estate into trust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    -$123,832                   </a:t>
                      </a:r>
                      <a:r>
                        <a:rPr lang="en-US" sz="1600" dirty="0">
                          <a:latin typeface="Arial"/>
                          <a:ea typeface="Cambria"/>
                          <a:cs typeface="Times New Roman"/>
                        </a:rPr>
                        <a:t>(40% tax rate)</a:t>
                      </a:r>
                      <a:endParaRPr lang="en-US" sz="16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50468">
                <a:tc>
                  <a:txBody>
                    <a:bodyPr/>
                    <a:lstStyle/>
                    <a:p>
                      <a:pPr marL="0" marR="0" algn="ctr">
                        <a:spcBef>
                          <a:spcPts val="0"/>
                        </a:spcBef>
                        <a:spcAft>
                          <a:spcPts val="0"/>
                        </a:spcAft>
                      </a:pPr>
                      <a:r>
                        <a:rPr lang="en-US" sz="1800" dirty="0">
                          <a:latin typeface="Arial"/>
                          <a:ea typeface="Cambria"/>
                          <a:cs typeface="Times New Roman"/>
                        </a:rPr>
                        <a:t>The above funds are now removed from the estate</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mbria"/>
                          <a:cs typeface="Times New Roman"/>
                        </a:rPr>
                        <a:t>Guaranteed Death Benefit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$72,000</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latin typeface="Arial"/>
                          <a:ea typeface="Cambria"/>
                          <a:cs typeface="Times New Roman"/>
                        </a:rPr>
                        <a:t>Minus Guaranteed Death Benefit</a:t>
                      </a:r>
                      <a:endParaRPr lang="en-US" sz="1800" dirty="0">
                        <a:latin typeface="Cambria"/>
                        <a:ea typeface="Cambria"/>
                        <a:cs typeface="Times New Roman"/>
                      </a:endParaRPr>
                    </a:p>
                    <a:p>
                      <a:pPr marL="0" marR="0" algn="ctr">
                        <a:spcBef>
                          <a:spcPts val="0"/>
                        </a:spcBef>
                        <a:spcAft>
                          <a:spcPts val="0"/>
                        </a:spcAft>
                      </a:pPr>
                      <a:r>
                        <a:rPr lang="en-US" sz="1800" dirty="0">
                          <a:latin typeface="Arial"/>
                          <a:ea typeface="Cambria"/>
                          <a:cs typeface="Times New Roman"/>
                        </a:rPr>
                        <a:t>-$72,000</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8080">
                <a:tc>
                  <a:txBody>
                    <a:bodyPr/>
                    <a:lstStyle/>
                    <a:p>
                      <a:pPr marL="0" marR="0" algn="ctr">
                        <a:spcBef>
                          <a:spcPts val="0"/>
                        </a:spcBef>
                        <a:spcAft>
                          <a:spcPts val="0"/>
                        </a:spcAft>
                      </a:pPr>
                      <a:endParaRPr lang="en-US" sz="180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latin typeface="Arial"/>
                          <a:ea typeface="Cambria"/>
                          <a:cs typeface="Times New Roman"/>
                        </a:rPr>
                        <a:t>Total in Trust</a:t>
                      </a:r>
                      <a:endParaRPr lang="en-US" sz="1800" dirty="0">
                        <a:latin typeface="Cambria"/>
                        <a:ea typeface="Cambria"/>
                        <a:cs typeface="Times New Roman"/>
                      </a:endParaRPr>
                    </a:p>
                    <a:p>
                      <a:pPr marL="0" marR="0" algn="ctr">
                        <a:spcBef>
                          <a:spcPts val="0"/>
                        </a:spcBef>
                        <a:spcAft>
                          <a:spcPts val="0"/>
                        </a:spcAft>
                      </a:pPr>
                      <a:r>
                        <a:rPr lang="en-US" sz="1800" b="1" dirty="0">
                          <a:latin typeface="Arial"/>
                          <a:ea typeface="Cambria"/>
                          <a:cs typeface="Times New Roman"/>
                        </a:rPr>
                        <a:t>$1,461,582</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u="sng" dirty="0">
                          <a:latin typeface="Arial"/>
                          <a:ea typeface="Cambria"/>
                          <a:cs typeface="Times New Roman"/>
                        </a:rPr>
                        <a:t>Net Policy Cost</a:t>
                      </a:r>
                      <a:endParaRPr lang="en-US" sz="1800" dirty="0">
                        <a:latin typeface="Cambria"/>
                        <a:ea typeface="Cambria"/>
                        <a:cs typeface="Times New Roman"/>
                      </a:endParaRPr>
                    </a:p>
                    <a:p>
                      <a:pPr marL="0" marR="0" algn="ctr">
                        <a:spcBef>
                          <a:spcPts val="0"/>
                        </a:spcBef>
                        <a:spcAft>
                          <a:spcPts val="0"/>
                        </a:spcAft>
                      </a:pPr>
                      <a:r>
                        <a:rPr lang="en-US" sz="1800" b="1" dirty="0">
                          <a:latin typeface="Arial"/>
                          <a:ea typeface="Cambria"/>
                          <a:cs typeface="Times New Roman"/>
                        </a:rPr>
                        <a:t>$3,704</a:t>
                      </a:r>
                      <a:endParaRPr lang="en-US" sz="1800" dirty="0">
                        <a:latin typeface="Cambria"/>
                        <a:ea typeface="Cambria"/>
                        <a:cs typeface="Times New Roman"/>
                      </a:endParaRPr>
                    </a:p>
                  </a:txBody>
                  <a:tcPr marL="15087" marR="150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3" name="TextBox 12"/>
          <p:cNvSpPr txBox="1"/>
          <p:nvPr/>
        </p:nvSpPr>
        <p:spPr>
          <a:xfrm>
            <a:off x="381000" y="1273629"/>
            <a:ext cx="6383029" cy="369332"/>
          </a:xfrm>
          <a:prstGeom prst="rect">
            <a:avLst/>
          </a:prstGeom>
          <a:noFill/>
        </p:spPr>
        <p:txBody>
          <a:bodyPr wrap="none" rtlCol="0">
            <a:spAutoFit/>
          </a:bodyPr>
          <a:lstStyle/>
          <a:p>
            <a:r>
              <a:rPr lang="en-US" dirty="0"/>
              <a:t>$15,000 per month of LTC benefits are paid to the trust for 6 years</a:t>
            </a:r>
          </a:p>
        </p:txBody>
      </p:sp>
    </p:spTree>
    <p:extLst>
      <p:ext uri="{BB962C8B-B14F-4D97-AF65-F5344CB8AC3E}">
        <p14:creationId xmlns:p14="http://schemas.microsoft.com/office/powerpoint/2010/main" val="307007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50267"/>
            <a:ext cx="7924800" cy="715962"/>
          </a:xfrm>
        </p:spPr>
        <p:txBody>
          <a:bodyPr/>
          <a:lstStyle/>
          <a:p>
            <a:pPr algn="ctr"/>
            <a:r>
              <a:rPr lang="en-US" sz="3600" dirty="0">
                <a:solidFill>
                  <a:schemeClr val="tx1"/>
                </a:solidFill>
              </a:rPr>
              <a:t>Funding LTC Solutions for any Client</a:t>
            </a:r>
          </a:p>
        </p:txBody>
      </p:sp>
      <p:graphicFrame>
        <p:nvGraphicFramePr>
          <p:cNvPr id="5" name="Content Placeholder 8"/>
          <p:cNvGraphicFramePr>
            <a:graphicFrameLocks noGrp="1"/>
          </p:cNvGraphicFramePr>
          <p:nvPr>
            <p:ph idx="1"/>
            <p:extLst>
              <p:ext uri="{D42A27DB-BD31-4B8C-83A1-F6EECF244321}">
                <p14:modId xmlns:p14="http://schemas.microsoft.com/office/powerpoint/2010/main" val="3255501731"/>
              </p:ext>
            </p:extLst>
          </p:nvPr>
        </p:nvGraphicFramePr>
        <p:xfrm>
          <a:off x="304797" y="1353161"/>
          <a:ext cx="8382005" cy="4714240"/>
        </p:xfrm>
        <a:graphic>
          <a:graphicData uri="http://schemas.openxmlformats.org/drawingml/2006/table">
            <a:tbl>
              <a:tblPr firstRow="1" bandRow="1">
                <a:tableStyleId>{69CF1AB2-1976-4502-BF36-3FF5EA218861}</a:tableStyleId>
              </a:tblPr>
              <a:tblGrid>
                <a:gridCol w="3733807">
                  <a:extLst>
                    <a:ext uri="{9D8B030D-6E8A-4147-A177-3AD203B41FA5}">
                      <a16:colId xmlns:a16="http://schemas.microsoft.com/office/drawing/2014/main" xmlns="" val="20000"/>
                    </a:ext>
                  </a:extLst>
                </a:gridCol>
                <a:gridCol w="83820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524000">
                  <a:extLst>
                    <a:ext uri="{9D8B030D-6E8A-4147-A177-3AD203B41FA5}">
                      <a16:colId xmlns:a16="http://schemas.microsoft.com/office/drawing/2014/main" xmlns="" val="20003"/>
                    </a:ext>
                  </a:extLst>
                </a:gridCol>
                <a:gridCol w="1142998">
                  <a:extLst>
                    <a:ext uri="{9D8B030D-6E8A-4147-A177-3AD203B41FA5}">
                      <a16:colId xmlns:a16="http://schemas.microsoft.com/office/drawing/2014/main" xmlns="" val="20004"/>
                    </a:ext>
                  </a:extLst>
                </a:gridCol>
              </a:tblGrid>
              <a:tr h="370840">
                <a:tc>
                  <a:txBody>
                    <a:bodyPr/>
                    <a:lstStyle/>
                    <a:p>
                      <a:r>
                        <a:rPr lang="en-US" dirty="0">
                          <a:solidFill>
                            <a:schemeClr val="bg1"/>
                          </a:solidFill>
                        </a:rPr>
                        <a:t>Asset or</a:t>
                      </a:r>
                      <a:r>
                        <a:rPr lang="en-US" baseline="0" dirty="0">
                          <a:solidFill>
                            <a:schemeClr val="bg1"/>
                          </a:solidFill>
                        </a:rPr>
                        <a:t> income </a:t>
                      </a:r>
                      <a:r>
                        <a:rPr lang="en-US" dirty="0">
                          <a:solidFill>
                            <a:schemeClr val="bg1"/>
                          </a:solidFill>
                        </a:rPr>
                        <a:t>to</a:t>
                      </a:r>
                      <a:r>
                        <a:rPr lang="en-US" baseline="0" dirty="0">
                          <a:solidFill>
                            <a:schemeClr val="bg1"/>
                          </a:solidFill>
                        </a:rPr>
                        <a:t> look for</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Any Age</a:t>
                      </a:r>
                    </a:p>
                  </a:txBody>
                  <a:tcPr>
                    <a:solidFill>
                      <a:schemeClr val="accent1">
                        <a:lumMod val="25000"/>
                      </a:schemeClr>
                    </a:solidFill>
                  </a:tcPr>
                </a:tc>
                <a:tc>
                  <a:txBody>
                    <a:bodyPr/>
                    <a:lstStyle/>
                    <a:p>
                      <a:pPr algn="ctr"/>
                      <a:r>
                        <a:rPr lang="en-US" dirty="0">
                          <a:solidFill>
                            <a:schemeClr val="bg1"/>
                          </a:solidFill>
                        </a:rPr>
                        <a:t>Peak </a:t>
                      </a:r>
                      <a:r>
                        <a:rPr lang="en-US" dirty="0" err="1">
                          <a:solidFill>
                            <a:schemeClr val="bg1"/>
                          </a:solidFill>
                        </a:rPr>
                        <a:t>Inc</a:t>
                      </a:r>
                      <a:r>
                        <a:rPr lang="en-US" dirty="0">
                          <a:solidFill>
                            <a:schemeClr val="bg1"/>
                          </a:solidFill>
                        </a:rPr>
                        <a:t> </a:t>
                      </a:r>
                      <a:r>
                        <a:rPr lang="en-US" baseline="0" dirty="0">
                          <a:solidFill>
                            <a:schemeClr val="bg1"/>
                          </a:solidFill>
                        </a:rPr>
                        <a:t> 40-55</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Pre-retirees</a:t>
                      </a:r>
                      <a:r>
                        <a:rPr lang="en-US" baseline="0" dirty="0">
                          <a:solidFill>
                            <a:schemeClr val="bg1"/>
                          </a:solidFill>
                        </a:rPr>
                        <a:t> 55-67</a:t>
                      </a:r>
                      <a:endParaRPr lang="en-US" dirty="0">
                        <a:solidFill>
                          <a:schemeClr val="bg1"/>
                        </a:solidFill>
                      </a:endParaRPr>
                    </a:p>
                  </a:txBody>
                  <a:tcPr>
                    <a:solidFill>
                      <a:schemeClr val="accent1">
                        <a:lumMod val="25000"/>
                      </a:schemeClr>
                    </a:solidFill>
                  </a:tcPr>
                </a:tc>
                <a:tc>
                  <a:txBody>
                    <a:bodyPr/>
                    <a:lstStyle/>
                    <a:p>
                      <a:pPr algn="ctr"/>
                      <a:r>
                        <a:rPr lang="en-US" dirty="0">
                          <a:solidFill>
                            <a:schemeClr val="bg1"/>
                          </a:solidFill>
                        </a:rPr>
                        <a:t>Retirees</a:t>
                      </a:r>
                    </a:p>
                  </a:txBody>
                  <a:tcPr>
                    <a:solidFill>
                      <a:schemeClr val="accent1">
                        <a:lumMod val="25000"/>
                      </a:schemeClr>
                    </a:solidFill>
                  </a:tcPr>
                </a:tc>
                <a:extLst>
                  <a:ext uri="{0D108BD9-81ED-4DB2-BD59-A6C34878D82A}">
                    <a16:rowId xmlns:a16="http://schemas.microsoft.com/office/drawing/2014/main" xmlns="" val="10000"/>
                  </a:ext>
                </a:extLst>
              </a:tr>
              <a:tr h="370840">
                <a:tc>
                  <a:txBody>
                    <a:bodyPr/>
                    <a:lstStyle/>
                    <a:p>
                      <a:r>
                        <a:rPr lang="en-US" dirty="0"/>
                        <a:t>CDs that are maturing</a:t>
                      </a:r>
                    </a:p>
                  </a:txBody>
                  <a:tcPr/>
                </a:tc>
                <a:tc>
                  <a:txBody>
                    <a:bodyPr/>
                    <a:lstStyle/>
                    <a:p>
                      <a:pPr marL="0" indent="0">
                        <a:buFont typeface="Wingdings" panose="05000000000000000000" pitchFamily="2" charset="2"/>
                        <a:buNone/>
                      </a:pPr>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1"/>
                  </a:ext>
                </a:extLst>
              </a:tr>
              <a:tr h="370840">
                <a:tc>
                  <a:txBody>
                    <a:bodyPr/>
                    <a:lstStyle/>
                    <a:p>
                      <a:r>
                        <a:rPr lang="en-US" dirty="0"/>
                        <a:t>Recent</a:t>
                      </a:r>
                      <a:r>
                        <a:rPr lang="en-US" baseline="0" dirty="0"/>
                        <a:t> inheritance</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xmlns="" val="10002"/>
                  </a:ext>
                </a:extLst>
              </a:tr>
              <a:tr h="370840">
                <a:tc>
                  <a:txBody>
                    <a:bodyPr/>
                    <a:lstStyle/>
                    <a:p>
                      <a:r>
                        <a:rPr lang="en-US" dirty="0"/>
                        <a:t>Bonds maturing or that are called</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0003"/>
                  </a:ext>
                </a:extLst>
              </a:tr>
              <a:tr h="370840">
                <a:tc>
                  <a:txBody>
                    <a:bodyPr/>
                    <a:lstStyle/>
                    <a:p>
                      <a:r>
                        <a:rPr lang="en-US" dirty="0"/>
                        <a:t>Excess annual liquidity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4"/>
                  </a:ext>
                </a:extLst>
              </a:tr>
              <a:tr h="18099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Peak</a:t>
                      </a:r>
                      <a:r>
                        <a:rPr lang="en-US" baseline="0" dirty="0"/>
                        <a:t> earner with excess income</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5"/>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Proceeds from selling a business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6"/>
                  </a:ext>
                </a:extLst>
              </a:tr>
              <a:tr h="370840">
                <a:tc>
                  <a:txBody>
                    <a:bodyPr/>
                    <a:lstStyle/>
                    <a:p>
                      <a:r>
                        <a:rPr lang="en-US" dirty="0"/>
                        <a:t>Income from assets not needed</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7"/>
                  </a:ext>
                </a:extLst>
              </a:tr>
              <a:tr h="370840">
                <a:tc>
                  <a:txBody>
                    <a:bodyPr/>
                    <a:lstStyle/>
                    <a:p>
                      <a:r>
                        <a:rPr lang="en-US" dirty="0"/>
                        <a:t>Non-</a:t>
                      </a:r>
                      <a:r>
                        <a:rPr lang="en-US" dirty="0" err="1"/>
                        <a:t>qual</a:t>
                      </a:r>
                      <a:r>
                        <a:rPr lang="en-US" dirty="0"/>
                        <a:t> annuities not needed</a:t>
                      </a:r>
                      <a:endParaRPr lang="en-US" dirty="0">
                        <a:solidFill>
                          <a:schemeClr val="tx1"/>
                        </a:solidFill>
                      </a:endParaRP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0008"/>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Sale from downsizing/selling home</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09"/>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Low</a:t>
                      </a:r>
                      <a:r>
                        <a:rPr lang="en-US" baseline="0" dirty="0"/>
                        <a:t> yielding asset</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0"/>
                  </a:ext>
                </a:extLst>
              </a:tr>
              <a:tr h="370840">
                <a:tc>
                  <a:txBody>
                    <a:bodyPr/>
                    <a:lstStyle/>
                    <a:p>
                      <a:r>
                        <a:rPr lang="en-US" dirty="0"/>
                        <a:t>Social Sec</a:t>
                      </a:r>
                      <a:r>
                        <a:rPr lang="en-US" baseline="0" dirty="0"/>
                        <a:t>urity</a:t>
                      </a:r>
                      <a:r>
                        <a:rPr lang="en-US" dirty="0"/>
                        <a:t> not needed  </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011"/>
                  </a:ext>
                </a:extLst>
              </a:tr>
            </a:tbl>
          </a:graphicData>
        </a:graphic>
      </p:graphicFrame>
      <p:sp>
        <p:nvSpPr>
          <p:cNvPr id="6" name="TextBox 5"/>
          <p:cNvSpPr txBox="1"/>
          <p:nvPr/>
        </p:nvSpPr>
        <p:spPr>
          <a:xfrm>
            <a:off x="493384" y="855329"/>
            <a:ext cx="7853625" cy="400110"/>
          </a:xfrm>
          <a:prstGeom prst="rect">
            <a:avLst/>
          </a:prstGeom>
          <a:noFill/>
        </p:spPr>
        <p:txBody>
          <a:bodyPr wrap="none" rtlCol="0">
            <a:spAutoFit/>
          </a:bodyPr>
          <a:lstStyle/>
          <a:p>
            <a:r>
              <a:rPr lang="en-US" sz="2000" dirty="0"/>
              <a:t>Ideally, look for assets that can be repositioned or income to access</a:t>
            </a:r>
          </a:p>
        </p:txBody>
      </p:sp>
      <p:grpSp>
        <p:nvGrpSpPr>
          <p:cNvPr id="7" name="Group 6"/>
          <p:cNvGrpSpPr/>
          <p:nvPr/>
        </p:nvGrpSpPr>
        <p:grpSpPr>
          <a:xfrm>
            <a:off x="4328777" y="2057400"/>
            <a:ext cx="3868798" cy="3947596"/>
            <a:chOff x="4337324" y="2057400"/>
            <a:chExt cx="3868798" cy="3947596"/>
          </a:xfrm>
        </p:grpSpPr>
        <p:sp>
          <p:nvSpPr>
            <p:cNvPr id="8" name="5-Point Star 7"/>
            <p:cNvSpPr/>
            <p:nvPr/>
          </p:nvSpPr>
          <p:spPr>
            <a:xfrm>
              <a:off x="4337736"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5-Point Star 8"/>
            <p:cNvSpPr/>
            <p:nvPr/>
          </p:nvSpPr>
          <p:spPr>
            <a:xfrm>
              <a:off x="4346180"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5-Point Star 9"/>
            <p:cNvSpPr/>
            <p:nvPr/>
          </p:nvSpPr>
          <p:spPr>
            <a:xfrm>
              <a:off x="5332970" y="2438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5-Point Star 10"/>
            <p:cNvSpPr/>
            <p:nvPr/>
          </p:nvSpPr>
          <p:spPr>
            <a:xfrm>
              <a:off x="6633004" y="2458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5-Point Star 11"/>
            <p:cNvSpPr/>
            <p:nvPr/>
          </p:nvSpPr>
          <p:spPr>
            <a:xfrm>
              <a:off x="7977522" y="2432354"/>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5-Point Star 12"/>
            <p:cNvSpPr/>
            <p:nvPr/>
          </p:nvSpPr>
          <p:spPr>
            <a:xfrm>
              <a:off x="796485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5-Point Star 13"/>
            <p:cNvSpPr/>
            <p:nvPr/>
          </p:nvSpPr>
          <p:spPr>
            <a:xfrm>
              <a:off x="6623736" y="205740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5-Point Star 14"/>
            <p:cNvSpPr/>
            <p:nvPr/>
          </p:nvSpPr>
          <p:spPr>
            <a:xfrm>
              <a:off x="5317009" y="207799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5-Point Star 15"/>
            <p:cNvSpPr/>
            <p:nvPr/>
          </p:nvSpPr>
          <p:spPr>
            <a:xfrm>
              <a:off x="6633004" y="50182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5-Point Star 16"/>
            <p:cNvSpPr/>
            <p:nvPr/>
          </p:nvSpPr>
          <p:spPr>
            <a:xfrm>
              <a:off x="7959192" y="502334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5-Point Star 17"/>
            <p:cNvSpPr/>
            <p:nvPr/>
          </p:nvSpPr>
          <p:spPr>
            <a:xfrm>
              <a:off x="6620647" y="538643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5-Point Star 18"/>
            <p:cNvSpPr/>
            <p:nvPr/>
          </p:nvSpPr>
          <p:spPr>
            <a:xfrm>
              <a:off x="7959192" y="538574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5-Point Star 19"/>
            <p:cNvSpPr/>
            <p:nvPr/>
          </p:nvSpPr>
          <p:spPr>
            <a:xfrm>
              <a:off x="4346180"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5-Point Star 20"/>
            <p:cNvSpPr/>
            <p:nvPr/>
          </p:nvSpPr>
          <p:spPr>
            <a:xfrm>
              <a:off x="5332970" y="280241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6633004"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5-Point Star 22"/>
            <p:cNvSpPr/>
            <p:nvPr/>
          </p:nvSpPr>
          <p:spPr>
            <a:xfrm>
              <a:off x="7963413" y="28230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5-Point Star 23"/>
            <p:cNvSpPr/>
            <p:nvPr/>
          </p:nvSpPr>
          <p:spPr>
            <a:xfrm>
              <a:off x="4337324"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5-Point Star 24"/>
            <p:cNvSpPr/>
            <p:nvPr/>
          </p:nvSpPr>
          <p:spPr>
            <a:xfrm>
              <a:off x="5332970" y="319370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5-Point Star 25"/>
            <p:cNvSpPr/>
            <p:nvPr/>
          </p:nvSpPr>
          <p:spPr>
            <a:xfrm>
              <a:off x="6633004" y="319138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5-Point Star 26"/>
            <p:cNvSpPr/>
            <p:nvPr/>
          </p:nvSpPr>
          <p:spPr>
            <a:xfrm>
              <a:off x="7959192" y="3188237"/>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5-Point Star 27"/>
            <p:cNvSpPr/>
            <p:nvPr/>
          </p:nvSpPr>
          <p:spPr>
            <a:xfrm>
              <a:off x="6620647"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5-Point Star 28"/>
            <p:cNvSpPr/>
            <p:nvPr/>
          </p:nvSpPr>
          <p:spPr>
            <a:xfrm>
              <a:off x="795919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5-Point Star 29"/>
            <p:cNvSpPr/>
            <p:nvPr/>
          </p:nvSpPr>
          <p:spPr>
            <a:xfrm>
              <a:off x="6633004"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5-Point Star 30"/>
            <p:cNvSpPr/>
            <p:nvPr/>
          </p:nvSpPr>
          <p:spPr>
            <a:xfrm>
              <a:off x="5332970" y="354825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5-Point Star 31"/>
            <p:cNvSpPr/>
            <p:nvPr/>
          </p:nvSpPr>
          <p:spPr>
            <a:xfrm>
              <a:off x="6620647" y="4258379"/>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5-Point Star 32"/>
            <p:cNvSpPr/>
            <p:nvPr/>
          </p:nvSpPr>
          <p:spPr>
            <a:xfrm>
              <a:off x="7959192" y="42599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5-Point Star 33"/>
            <p:cNvSpPr/>
            <p:nvPr/>
          </p:nvSpPr>
          <p:spPr>
            <a:xfrm>
              <a:off x="6620647"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5-Point Star 34"/>
            <p:cNvSpPr/>
            <p:nvPr/>
          </p:nvSpPr>
          <p:spPr>
            <a:xfrm>
              <a:off x="7959192" y="4626605"/>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5-Point Star 35"/>
            <p:cNvSpPr/>
            <p:nvPr/>
          </p:nvSpPr>
          <p:spPr>
            <a:xfrm>
              <a:off x="5327512" y="3904060"/>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5-Point Star 36"/>
            <p:cNvSpPr/>
            <p:nvPr/>
          </p:nvSpPr>
          <p:spPr>
            <a:xfrm>
              <a:off x="7959192" y="5776396"/>
              <a:ext cx="228600" cy="228600"/>
            </a:xfrm>
            <a:prstGeom prst="star5">
              <a:avLst/>
            </a:prstGeom>
            <a:solidFill>
              <a:schemeClr val="tx2"/>
            </a:solidFill>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8" name="Straight Connector 37"/>
          <p:cNvCxnSpPr/>
          <p:nvPr/>
        </p:nvCxnSpPr>
        <p:spPr>
          <a:xfrm>
            <a:off x="533400" y="766229"/>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39"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73603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609600" y="210344"/>
            <a:ext cx="8061960" cy="715962"/>
          </a:xfrm>
          <a:noFill/>
          <a:ln>
            <a:miter lim="800000"/>
            <a:headEnd/>
            <a:tailEnd/>
          </a:ln>
        </p:spPr>
        <p:txBody>
          <a:bodyPr wrap="square" lIns="91440" tIns="45720" rIns="91440" bIns="45720" numCol="1" anchor="t" anchorCtr="0" compatLnSpc="1">
            <a:prstTxWarp prst="textNoShape">
              <a:avLst/>
            </a:prstTxWarp>
          </a:bodyPr>
          <a:lstStyle/>
          <a:p>
            <a:r>
              <a:rPr lang="en-US" dirty="0">
                <a:solidFill>
                  <a:schemeClr val="tx1"/>
                </a:solidFill>
                <a:ea typeface="ＭＳ Ｐゴシック" pitchFamily="34" charset="-128"/>
              </a:rPr>
              <a:t>To Summarize………..</a:t>
            </a:r>
          </a:p>
        </p:txBody>
      </p:sp>
      <p:sp>
        <p:nvSpPr>
          <p:cNvPr id="8196" name="Content Placeholder 10"/>
          <p:cNvSpPr>
            <a:spLocks noGrp="1"/>
          </p:cNvSpPr>
          <p:nvPr>
            <p:ph idx="1"/>
          </p:nvPr>
        </p:nvSpPr>
        <p:spPr bwMode="auto">
          <a:xfrm>
            <a:off x="510540" y="1447800"/>
            <a:ext cx="7924800" cy="4246563"/>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accent1">
                    <a:lumMod val="25000"/>
                  </a:schemeClr>
                </a:solidFill>
                <a:ea typeface="ＭＳ Ｐゴシック" pitchFamily="34" charset="-128"/>
              </a:rPr>
              <a:t>Classify your client base into the 4 wealth tiers</a:t>
            </a:r>
          </a:p>
          <a:p>
            <a:pPr>
              <a:buFont typeface="Arial" panose="020B0604020202020204" pitchFamily="34" charset="0"/>
              <a:buChar char="•"/>
            </a:pPr>
            <a:r>
              <a:rPr lang="en-US" sz="2400" dirty="0">
                <a:solidFill>
                  <a:schemeClr val="accent1">
                    <a:lumMod val="25000"/>
                  </a:schemeClr>
                </a:solidFill>
                <a:ea typeface="ＭＳ Ｐゴシック" pitchFamily="34" charset="-128"/>
              </a:rPr>
              <a:t>Make sure the LTC conversations you have with a client matches the client wealth profile</a:t>
            </a:r>
          </a:p>
          <a:p>
            <a:pPr>
              <a:buFont typeface="Arial" panose="020B0604020202020204" pitchFamily="34" charset="0"/>
              <a:buChar char="•"/>
            </a:pPr>
            <a:r>
              <a:rPr lang="en-US" sz="2400" dirty="0">
                <a:solidFill>
                  <a:schemeClr val="accent1">
                    <a:lumMod val="25000"/>
                  </a:schemeClr>
                </a:solidFill>
                <a:ea typeface="ＭＳ Ｐゴシック" pitchFamily="34" charset="-128"/>
              </a:rPr>
              <a:t>Avoid statistics with clients – they generally don’t work</a:t>
            </a:r>
          </a:p>
          <a:p>
            <a:pPr>
              <a:buFont typeface="Arial" panose="020B0604020202020204" pitchFamily="34" charset="0"/>
              <a:buChar char="•"/>
            </a:pPr>
            <a:r>
              <a:rPr lang="en-US" sz="2400" dirty="0">
                <a:solidFill>
                  <a:schemeClr val="accent1">
                    <a:lumMod val="25000"/>
                  </a:schemeClr>
                </a:solidFill>
                <a:ea typeface="ＭＳ Ｐゴシック" pitchFamily="34" charset="-128"/>
              </a:rPr>
              <a:t>Strive for a WIN-WIN solution for client</a:t>
            </a:r>
          </a:p>
          <a:p>
            <a:pPr>
              <a:buFont typeface="Arial" panose="020B0604020202020204" pitchFamily="34" charset="0"/>
              <a:buChar char="•"/>
            </a:pPr>
            <a:r>
              <a:rPr lang="en-US" sz="2400" dirty="0">
                <a:solidFill>
                  <a:schemeClr val="accent1">
                    <a:lumMod val="25000"/>
                  </a:schemeClr>
                </a:solidFill>
                <a:ea typeface="ＭＳ Ｐゴシック" pitchFamily="34" charset="-128"/>
              </a:rPr>
              <a:t>Look for assets to reposition for easier funding</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92630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4978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219" name="Title 8"/>
          <p:cNvSpPr>
            <a:spLocks noGrp="1"/>
          </p:cNvSpPr>
          <p:nvPr>
            <p:ph type="title"/>
          </p:nvPr>
        </p:nvSpPr>
        <p:spPr bwMode="auto">
          <a:xfrm>
            <a:off x="609600" y="1676400"/>
            <a:ext cx="8001000" cy="3429000"/>
          </a:xfrm>
          <a:noFill/>
          <a:ln>
            <a:miter lim="800000"/>
            <a:headEnd/>
            <a:tailEnd/>
          </a:ln>
        </p:spPr>
        <p:txBody>
          <a:bodyPr wrap="square" lIns="91440" tIns="45720" rIns="91440" bIns="45720" numCol="1" anchor="t" anchorCtr="0" compatLnSpc="1">
            <a:prstTxWarp prst="textNoShape">
              <a:avLst/>
            </a:prstTxWarp>
          </a:bodyPr>
          <a:lstStyle/>
          <a:p>
            <a:pPr algn="ctr"/>
            <a:r>
              <a:rPr lang="en-US" dirty="0">
                <a:solidFill>
                  <a:schemeClr val="bg1"/>
                </a:solidFill>
                <a:ea typeface="ＭＳ Ｐゴシック" pitchFamily="34" charset="-128"/>
              </a:rPr>
              <a:t>Here when you need us</a:t>
            </a:r>
            <a:br>
              <a:rPr lang="en-US" dirty="0">
                <a:solidFill>
                  <a:schemeClr val="bg1"/>
                </a:solidFill>
                <a:ea typeface="ＭＳ Ｐゴシック" pitchFamily="34" charset="-128"/>
              </a:rPr>
            </a:br>
            <a:r>
              <a:rPr lang="en-US" dirty="0">
                <a:solidFill>
                  <a:schemeClr val="bg1"/>
                </a:solidFill>
                <a:ea typeface="ＭＳ Ｐゴシック" pitchFamily="34" charset="-128"/>
              </a:rPr>
              <a:t/>
            </a:r>
            <a:br>
              <a:rPr lang="en-US" dirty="0">
                <a:solidFill>
                  <a:schemeClr val="bg1"/>
                </a:solidFill>
                <a:ea typeface="ＭＳ Ｐゴシック" pitchFamily="34" charset="-128"/>
              </a:rPr>
            </a:br>
            <a:r>
              <a:rPr lang="en-US" sz="2400" dirty="0">
                <a:solidFill>
                  <a:schemeClr val="bg1"/>
                </a:solidFill>
                <a:ea typeface="ＭＳ Ｐゴシック" pitchFamily="34" charset="-128"/>
              </a:rPr>
              <a:t>National Sales Desk:			1-800-321-6064</a:t>
            </a:r>
            <a:br>
              <a:rPr lang="en-US" sz="2400" dirty="0">
                <a:solidFill>
                  <a:schemeClr val="bg1"/>
                </a:solidFill>
                <a:ea typeface="ＭＳ Ｐゴシック" pitchFamily="34" charset="-128"/>
              </a:rPr>
            </a:br>
            <a:r>
              <a:rPr lang="en-US" sz="2400" dirty="0">
                <a:solidFill>
                  <a:schemeClr val="bg1"/>
                </a:solidFill>
                <a:ea typeface="ＭＳ Ｐゴシック" pitchFamily="34" charset="-128"/>
              </a:rPr>
              <a:t>Nationwide Financial Network</a:t>
            </a:r>
            <a:r>
              <a:rPr lang="en-US" sz="2400" baseline="60000" dirty="0">
                <a:solidFill>
                  <a:srgbClr val="FFFFFF"/>
                </a:solidFill>
                <a:cs typeface="Arial" charset="0"/>
              </a:rPr>
              <a:t>®</a:t>
            </a:r>
            <a:r>
              <a:rPr lang="en-US" sz="2400" dirty="0">
                <a:solidFill>
                  <a:schemeClr val="bg1"/>
                </a:solidFill>
                <a:ea typeface="ＭＳ Ｐゴシック" pitchFamily="34" charset="-128"/>
                <a:cs typeface="Arial" charset="0"/>
              </a:rPr>
              <a:t>:		1-877-223-0795</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Brokerage General Agents (</a:t>
            </a:r>
            <a:r>
              <a:rPr lang="en-US" sz="2400" dirty="0" err="1">
                <a:solidFill>
                  <a:schemeClr val="bg1"/>
                </a:solidFill>
                <a:ea typeface="ＭＳ Ｐゴシック" pitchFamily="34" charset="-128"/>
                <a:cs typeface="Arial" charset="0"/>
              </a:rPr>
              <a:t>BGAs</a:t>
            </a:r>
            <a:r>
              <a:rPr lang="en-US" sz="2400" dirty="0">
                <a:solidFill>
                  <a:schemeClr val="bg1"/>
                </a:solidFill>
                <a:ea typeface="ＭＳ Ｐゴシック" pitchFamily="34" charset="-128"/>
                <a:cs typeface="Arial" charset="0"/>
              </a:rPr>
              <a:t>):	1-888-767-7373</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
            </a:r>
            <a:br>
              <a:rPr lang="en-US" sz="2400" dirty="0">
                <a:solidFill>
                  <a:schemeClr val="bg1"/>
                </a:solidFill>
                <a:ea typeface="ＭＳ Ｐゴシック" pitchFamily="34" charset="-128"/>
                <a:cs typeface="Arial" charset="0"/>
              </a:rPr>
            </a:br>
            <a:r>
              <a:rPr lang="en-US" sz="2400" dirty="0">
                <a:solidFill>
                  <a:schemeClr val="bg1"/>
                </a:solidFill>
                <a:ea typeface="ＭＳ Ｐゴシック" pitchFamily="34" charset="-128"/>
                <a:cs typeface="Arial" charset="0"/>
              </a:rPr>
              <a:t>Option 9, </a:t>
            </a:r>
            <a:r>
              <a:rPr lang="en-US" sz="2400" dirty="0" err="1">
                <a:solidFill>
                  <a:schemeClr val="bg1"/>
                </a:solidFill>
                <a:ea typeface="ＭＳ Ｐゴシック" pitchFamily="34" charset="-128"/>
                <a:cs typeface="Arial" charset="0"/>
              </a:rPr>
              <a:t>extension:677</a:t>
            </a:r>
            <a:r>
              <a:rPr lang="en-US" sz="2400" dirty="0">
                <a:solidFill>
                  <a:schemeClr val="bg1"/>
                </a:solidFill>
                <a:ea typeface="ＭＳ Ｐゴシック" pitchFamily="34" charset="-128"/>
                <a:cs typeface="Arial" charset="0"/>
              </a:rPr>
              <a:t>-6500</a:t>
            </a:r>
            <a:endParaRPr lang="en-US" sz="2400" dirty="0">
              <a:solidFill>
                <a:schemeClr val="bg1"/>
              </a:solidFill>
              <a:ea typeface="ＭＳ Ｐゴシック" pitchFamily="34" charset="-128"/>
            </a:endParaRPr>
          </a:p>
        </p:txBody>
      </p:sp>
      <p:sp>
        <p:nvSpPr>
          <p:cNvPr id="6" name="Footer Placeholder 3"/>
          <p:cNvSpPr txBox="1">
            <a:spLocks/>
          </p:cNvSpPr>
          <p:nvPr/>
        </p:nvSpPr>
        <p:spPr>
          <a:xfrm>
            <a:off x="1981200" y="6400800"/>
            <a:ext cx="4800600" cy="320675"/>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lgn="ctr"/>
            <a:r>
              <a:rPr lang="en-US" sz="1000" dirty="0">
                <a:solidFill>
                  <a:schemeClr val="bg1"/>
                </a:solidFill>
              </a:rPr>
              <a:t>FOR BROKER/DEALER USE ONLY </a:t>
            </a:r>
            <a:r>
              <a:rPr lang="en-US" sz="1000" dirty="0">
                <a:solidFill>
                  <a:schemeClr val="bg1"/>
                </a:solidFill>
                <a:cs typeface="Arial" charset="0"/>
              </a:rPr>
              <a:t>— NOT FOR USE WITH THE PUBLIC</a:t>
            </a:r>
          </a:p>
        </p:txBody>
      </p:sp>
      <p:sp>
        <p:nvSpPr>
          <p:cNvPr id="7" name="Footer Placeholder 3"/>
          <p:cNvSpPr txBox="1">
            <a:spLocks/>
          </p:cNvSpPr>
          <p:nvPr/>
        </p:nvSpPr>
        <p:spPr>
          <a:xfrm>
            <a:off x="457200" y="6400801"/>
            <a:ext cx="1600200" cy="304800"/>
          </a:xfrm>
          <a:prstGeom prst="rect">
            <a:avLst/>
          </a:prstGeom>
          <a:noFill/>
        </p:spPr>
        <p:txBody>
          <a:bodyPr/>
          <a:ls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r>
              <a:rPr lang="en-US" sz="1000" dirty="0">
                <a:solidFill>
                  <a:schemeClr val="bg1"/>
                </a:solidFill>
              </a:rPr>
              <a:t>NFM-16638AO (06/17)</a:t>
            </a:r>
            <a:endParaRPr lang="en-US" sz="1000" dirty="0">
              <a:solidFill>
                <a:schemeClr val="bg1"/>
              </a:solidFill>
              <a:cs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ln>
            <a:miter lim="800000"/>
            <a:headEnd/>
            <a:tailEnd/>
          </a:ln>
        </p:spPr>
        <p:txBody>
          <a:bodyPr wrap="square" lIns="91440" tIns="45720" rIns="91440" bIns="45720" numCol="1" anchor="t" anchorCtr="0" compatLnSpc="1">
            <a:prstTxWarp prst="textNoShape">
              <a:avLst/>
            </a:prstTxWarp>
          </a:bodyPr>
          <a:lstStyle/>
          <a:p>
            <a:pPr eaLnBrk="1" hangingPunct="1">
              <a:defRPr/>
            </a:pPr>
            <a:r>
              <a:rPr lang="en-US" spc="-130" dirty="0">
                <a:ea typeface="+mj-ea"/>
                <a:cs typeface="+mj-cs"/>
              </a:rPr>
              <a:t>Agenda</a:t>
            </a:r>
          </a:p>
        </p:txBody>
      </p:sp>
      <p:sp>
        <p:nvSpPr>
          <p:cNvPr id="7171" name="Rectangle 3"/>
          <p:cNvSpPr>
            <a:spLocks noGrp="1" noChangeArrowheads="1"/>
          </p:cNvSpPr>
          <p:nvPr>
            <p:ph idx="1"/>
          </p:nvPr>
        </p:nvSpPr>
        <p:spPr bwMode="auto">
          <a:xfrm>
            <a:off x="762000" y="2144711"/>
            <a:ext cx="7772400" cy="3189289"/>
          </a:xfrm>
          <a:prstGeom prst="rect">
            <a:avLst/>
          </a:prstGeom>
          <a:noFill/>
          <a:ln>
            <a:miter lim="800000"/>
            <a:headEnd/>
            <a:tailEnd/>
          </a:ln>
        </p:spPr>
        <p:txBody>
          <a:bodyPr/>
          <a:lstStyle/>
          <a:p>
            <a:pPr marL="173038" indent="-173038" eaLnBrk="1" hangingPunct="1">
              <a:lnSpc>
                <a:spcPct val="125000"/>
              </a:lnSpc>
              <a:buClr>
                <a:schemeClr val="accent4">
                  <a:lumMod val="50000"/>
                  <a:lumOff val="50000"/>
                </a:schemeClr>
              </a:buClr>
              <a:buSzPct val="85000"/>
            </a:pPr>
            <a:r>
              <a:rPr lang="en-US" sz="2400" dirty="0">
                <a:solidFill>
                  <a:schemeClr val="accent4">
                    <a:lumMod val="75000"/>
                    <a:lumOff val="25000"/>
                  </a:schemeClr>
                </a:solidFill>
                <a:ea typeface="ＭＳ Ｐゴシック" pitchFamily="34" charset="-128"/>
              </a:rPr>
              <a:t>Objections to long-term care coverage</a:t>
            </a:r>
          </a:p>
          <a:p>
            <a:pPr marL="173038" indent="-173038" eaLnBrk="1" hangingPunct="1">
              <a:lnSpc>
                <a:spcPct val="125000"/>
              </a:lnSpc>
              <a:buClr>
                <a:schemeClr val="accent4">
                  <a:lumMod val="50000"/>
                  <a:lumOff val="50000"/>
                </a:schemeClr>
              </a:buClr>
              <a:buSzPct val="85000"/>
            </a:pPr>
            <a:r>
              <a:rPr lang="en-US" sz="2400" dirty="0">
                <a:solidFill>
                  <a:schemeClr val="accent4">
                    <a:lumMod val="75000"/>
                    <a:lumOff val="25000"/>
                  </a:schemeClr>
                </a:solidFill>
                <a:ea typeface="ＭＳ Ｐゴシック" pitchFamily="34" charset="-128"/>
              </a:rPr>
              <a:t>Classifying clients to help conquer objections</a:t>
            </a:r>
          </a:p>
          <a:p>
            <a:pPr marL="173038" indent="-173038" eaLnBrk="1" hangingPunct="1">
              <a:lnSpc>
                <a:spcPct val="125000"/>
              </a:lnSpc>
              <a:buClr>
                <a:schemeClr val="accent4">
                  <a:lumMod val="50000"/>
                  <a:lumOff val="50000"/>
                </a:schemeClr>
              </a:buClr>
              <a:buSzPct val="85000"/>
            </a:pPr>
            <a:r>
              <a:rPr lang="en-US" sz="2400" dirty="0">
                <a:solidFill>
                  <a:schemeClr val="accent4">
                    <a:lumMod val="75000"/>
                    <a:lumOff val="25000"/>
                  </a:schemeClr>
                </a:solidFill>
                <a:ea typeface="ＭＳ Ｐゴシック" pitchFamily="34" charset="-128"/>
              </a:rPr>
              <a:t>Customizing your sales strategy to fit a client’s need for a “win-win” solution</a:t>
            </a:r>
          </a:p>
          <a:p>
            <a:pPr marL="173038" indent="-173038" eaLnBrk="1" hangingPunct="1">
              <a:lnSpc>
                <a:spcPct val="125000"/>
              </a:lnSpc>
              <a:buClr>
                <a:schemeClr val="accent4">
                  <a:lumMod val="50000"/>
                  <a:lumOff val="50000"/>
                </a:schemeClr>
              </a:buClr>
              <a:buSzPct val="85000"/>
            </a:pPr>
            <a:r>
              <a:rPr lang="en-US" sz="2400" dirty="0">
                <a:solidFill>
                  <a:schemeClr val="accent4">
                    <a:lumMod val="75000"/>
                    <a:lumOff val="25000"/>
                  </a:schemeClr>
                </a:solidFill>
                <a:ea typeface="ＭＳ Ｐゴシック" pitchFamily="34" charset="-128"/>
              </a:rPr>
              <a:t>Sales ideas to meet specific wealth tiers</a:t>
            </a:r>
          </a:p>
        </p:txBody>
      </p:sp>
      <p:sp>
        <p:nvSpPr>
          <p:cNvPr id="7"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80411" y="110463"/>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tx1"/>
                </a:solidFill>
                <a:ea typeface="ＭＳ Ｐゴシック" pitchFamily="34" charset="-128"/>
              </a:rPr>
              <a:t>America is under-insured for LTC</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09600" y="919162"/>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809491" y="6245231"/>
            <a:ext cx="5257800" cy="553998"/>
          </a:xfrm>
          <a:prstGeom prst="rect">
            <a:avLst/>
          </a:prstGeom>
          <a:noFill/>
        </p:spPr>
        <p:txBody>
          <a:bodyPr wrap="square" rtlCol="0">
            <a:spAutoFit/>
          </a:bodyPr>
          <a:lstStyle/>
          <a:p>
            <a:r>
              <a:rPr lang="en-US" sz="1000" b="1" baseline="30000" dirty="0"/>
              <a:t>1 </a:t>
            </a:r>
            <a:r>
              <a:rPr lang="en-US" sz="1000" dirty="0"/>
              <a:t>U.S. Dept. of Health and Human Services, LongTermCare.gov, Jan 2017 </a:t>
            </a:r>
          </a:p>
          <a:p>
            <a:r>
              <a:rPr lang="en-US" sz="1000" b="1" baseline="30000" dirty="0"/>
              <a:t>2</a:t>
            </a:r>
            <a:r>
              <a:rPr lang="en-US" sz="1000" b="1" dirty="0"/>
              <a:t> </a:t>
            </a:r>
            <a:r>
              <a:rPr lang="en-US" sz="1000" dirty="0"/>
              <a:t>retiredbrains.com, Long term Care Insurance, Jan. 2017;</a:t>
            </a:r>
          </a:p>
          <a:p>
            <a:r>
              <a:rPr lang="en-US" sz="1000" b="1" baseline="30000" dirty="0"/>
              <a:t>3</a:t>
            </a:r>
            <a:r>
              <a:rPr lang="en-US" sz="1000" b="1" dirty="0"/>
              <a:t> </a:t>
            </a:r>
            <a:r>
              <a:rPr lang="en-US" sz="1000" dirty="0"/>
              <a:t>The National Bureau of Economic Research, December 2016</a:t>
            </a:r>
          </a:p>
        </p:txBody>
      </p:sp>
      <p:sp>
        <p:nvSpPr>
          <p:cNvPr id="3" name="Left-Right Arrow 2"/>
          <p:cNvSpPr/>
          <p:nvPr/>
        </p:nvSpPr>
        <p:spPr>
          <a:xfrm>
            <a:off x="2559302" y="3028361"/>
            <a:ext cx="644250" cy="363572"/>
          </a:xfrm>
          <a:prstGeom prst="leftRightArrow">
            <a:avLst/>
          </a:prstGeom>
          <a:solidFill>
            <a:schemeClr val="accent5">
              <a:lumMod val="50000"/>
            </a:schemeClr>
          </a:solidFill>
          <a:ln>
            <a:solidFill>
              <a:schemeClr val="accent5">
                <a:lumMod val="25000"/>
              </a:schemeClr>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37551" y="1219200"/>
            <a:ext cx="9018570" cy="3296308"/>
            <a:chOff x="335951" y="1286886"/>
            <a:chExt cx="9110140" cy="3152456"/>
          </a:xfrm>
        </p:grpSpPr>
        <p:grpSp>
          <p:nvGrpSpPr>
            <p:cNvPr id="8" name="Group 7"/>
            <p:cNvGrpSpPr/>
            <p:nvPr/>
          </p:nvGrpSpPr>
          <p:grpSpPr>
            <a:xfrm>
              <a:off x="356609" y="1286886"/>
              <a:ext cx="9089482" cy="2935154"/>
              <a:chOff x="265813" y="-185953"/>
              <a:chExt cx="9089482" cy="2935154"/>
            </a:xfrm>
          </p:grpSpPr>
          <p:grpSp>
            <p:nvGrpSpPr>
              <p:cNvPr id="13" name="Group 12"/>
              <p:cNvGrpSpPr/>
              <p:nvPr/>
            </p:nvGrpSpPr>
            <p:grpSpPr>
              <a:xfrm>
                <a:off x="6363665" y="904655"/>
                <a:ext cx="2492523" cy="1844546"/>
                <a:chOff x="6427833" y="916341"/>
                <a:chExt cx="2492523" cy="1844546"/>
              </a:xfrm>
            </p:grpSpPr>
            <p:graphicFrame>
              <p:nvGraphicFramePr>
                <p:cNvPr id="17" name="Chart 16"/>
                <p:cNvGraphicFramePr/>
                <p:nvPr>
                  <p:extLst>
                    <p:ext uri="{D42A27DB-BD31-4B8C-83A1-F6EECF244321}">
                      <p14:modId xmlns:p14="http://schemas.microsoft.com/office/powerpoint/2010/main" val="80284434"/>
                    </p:ext>
                  </p:extLst>
                </p:nvPr>
              </p:nvGraphicFramePr>
              <p:xfrm>
                <a:off x="6427833" y="916341"/>
                <a:ext cx="2492523" cy="1844546"/>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7189056" y="1515448"/>
                  <a:ext cx="1219200" cy="646331"/>
                </a:xfrm>
                <a:prstGeom prst="rect">
                  <a:avLst/>
                </a:prstGeom>
                <a:noFill/>
              </p:spPr>
              <p:txBody>
                <a:bodyPr wrap="square" rtlCol="0">
                  <a:spAutoFit/>
                </a:bodyPr>
                <a:lstStyle/>
                <a:p>
                  <a:r>
                    <a:rPr lang="en-US" sz="3600" dirty="0"/>
                    <a:t>10%</a:t>
                  </a:r>
                </a:p>
              </p:txBody>
            </p:sp>
          </p:grpSp>
          <p:sp>
            <p:nvSpPr>
              <p:cNvPr id="14" name="TextBox 13"/>
              <p:cNvSpPr txBox="1"/>
              <p:nvPr/>
            </p:nvSpPr>
            <p:spPr>
              <a:xfrm>
                <a:off x="265813" y="-185953"/>
                <a:ext cx="2974609" cy="971339"/>
              </a:xfrm>
              <a:prstGeom prst="rect">
                <a:avLst/>
              </a:prstGeom>
              <a:noFill/>
            </p:spPr>
            <p:txBody>
              <a:bodyPr wrap="square" rtlCol="0">
                <a:spAutoFit/>
              </a:bodyPr>
              <a:lstStyle/>
              <a:p>
                <a:pPr algn="ctr"/>
                <a:r>
                  <a:rPr lang="en-US" sz="2000" dirty="0"/>
                  <a:t>Chance that </a:t>
                </a:r>
                <a:r>
                  <a:rPr lang="en-US" sz="2000" b="1" dirty="0">
                    <a:solidFill>
                      <a:srgbClr val="00863D"/>
                    </a:solidFill>
                  </a:rPr>
                  <a:t>an individual </a:t>
                </a:r>
                <a:r>
                  <a:rPr lang="en-US" sz="2000" dirty="0"/>
                  <a:t>will need some LTC</a:t>
                </a:r>
                <a:r>
                  <a:rPr lang="en-US" sz="2000" baseline="30000" dirty="0"/>
                  <a:t>1</a:t>
                </a:r>
              </a:p>
            </p:txBody>
          </p:sp>
          <p:sp>
            <p:nvSpPr>
              <p:cNvPr id="15" name="TextBox 14"/>
              <p:cNvSpPr txBox="1"/>
              <p:nvPr/>
            </p:nvSpPr>
            <p:spPr>
              <a:xfrm>
                <a:off x="3285129" y="-184498"/>
                <a:ext cx="2717937" cy="941904"/>
              </a:xfrm>
              <a:prstGeom prst="rect">
                <a:avLst/>
              </a:prstGeom>
              <a:noFill/>
            </p:spPr>
            <p:txBody>
              <a:bodyPr wrap="square" rtlCol="0">
                <a:spAutoFit/>
              </a:bodyPr>
              <a:lstStyle/>
              <a:p>
                <a:pPr algn="ctr"/>
                <a:r>
                  <a:rPr lang="en-US" dirty="0"/>
                  <a:t>Chance that at least </a:t>
                </a:r>
                <a:r>
                  <a:rPr lang="en-US" b="1" dirty="0"/>
                  <a:t>         </a:t>
                </a:r>
                <a:r>
                  <a:rPr lang="en-US" sz="2000" b="1" dirty="0">
                    <a:solidFill>
                      <a:srgbClr val="00863D"/>
                    </a:solidFill>
                  </a:rPr>
                  <a:t>one member of a couple</a:t>
                </a:r>
                <a:r>
                  <a:rPr lang="en-US" sz="2000" dirty="0">
                    <a:solidFill>
                      <a:srgbClr val="00863D"/>
                    </a:solidFill>
                  </a:rPr>
                  <a:t> </a:t>
                </a:r>
                <a:r>
                  <a:rPr lang="en-US" dirty="0"/>
                  <a:t>will need LTC</a:t>
                </a:r>
                <a:r>
                  <a:rPr lang="en-US" baseline="30000" dirty="0"/>
                  <a:t>2</a:t>
                </a:r>
                <a:endParaRPr lang="en-US" dirty="0"/>
              </a:p>
            </p:txBody>
          </p:sp>
          <p:sp>
            <p:nvSpPr>
              <p:cNvPr id="16" name="TextBox 15"/>
              <p:cNvSpPr txBox="1"/>
              <p:nvPr/>
            </p:nvSpPr>
            <p:spPr>
              <a:xfrm>
                <a:off x="6363665" y="-175677"/>
                <a:ext cx="2991630" cy="676994"/>
              </a:xfrm>
              <a:prstGeom prst="rect">
                <a:avLst/>
              </a:prstGeom>
              <a:noFill/>
            </p:spPr>
            <p:txBody>
              <a:bodyPr wrap="square" rtlCol="0">
                <a:spAutoFit/>
              </a:bodyPr>
              <a:lstStyle/>
              <a:p>
                <a:r>
                  <a:rPr lang="en-US" sz="2000" dirty="0"/>
                  <a:t>Percentage of people </a:t>
                </a:r>
                <a:r>
                  <a:rPr lang="en-US" sz="2000" b="1" dirty="0">
                    <a:solidFill>
                      <a:srgbClr val="007A37"/>
                    </a:solidFill>
                  </a:rPr>
                  <a:t>with LTC coverage</a:t>
                </a:r>
                <a:r>
                  <a:rPr lang="en-US" sz="2000" b="1" baseline="30000" dirty="0">
                    <a:solidFill>
                      <a:srgbClr val="007A37"/>
                    </a:solidFill>
                  </a:rPr>
                  <a:t>3</a:t>
                </a:r>
                <a:endParaRPr lang="en-US" sz="2000" b="1" dirty="0">
                  <a:solidFill>
                    <a:srgbClr val="007A37"/>
                  </a:solidFill>
                </a:endParaRPr>
              </a:p>
            </p:txBody>
          </p:sp>
        </p:grpSp>
        <p:graphicFrame>
          <p:nvGraphicFramePr>
            <p:cNvPr id="9" name="Chart 8"/>
            <p:cNvGraphicFramePr/>
            <p:nvPr>
              <p:extLst>
                <p:ext uri="{D42A27DB-BD31-4B8C-83A1-F6EECF244321}">
                  <p14:modId xmlns:p14="http://schemas.microsoft.com/office/powerpoint/2010/main" val="1783325909"/>
                </p:ext>
              </p:extLst>
            </p:nvPr>
          </p:nvGraphicFramePr>
          <p:xfrm>
            <a:off x="3238868" y="2244152"/>
            <a:ext cx="3193774" cy="2195190"/>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411702" y="2985569"/>
              <a:ext cx="1219200" cy="646331"/>
            </a:xfrm>
            <a:prstGeom prst="rect">
              <a:avLst/>
            </a:prstGeom>
            <a:noFill/>
          </p:spPr>
          <p:txBody>
            <a:bodyPr wrap="square" rtlCol="0">
              <a:spAutoFit/>
            </a:bodyPr>
            <a:lstStyle/>
            <a:p>
              <a:r>
                <a:rPr lang="en-US" sz="3600" dirty="0"/>
                <a:t>91%</a:t>
              </a:r>
            </a:p>
          </p:txBody>
        </p:sp>
        <p:graphicFrame>
          <p:nvGraphicFramePr>
            <p:cNvPr id="11" name="Chart 10"/>
            <p:cNvGraphicFramePr/>
            <p:nvPr>
              <p:extLst>
                <p:ext uri="{D42A27DB-BD31-4B8C-83A1-F6EECF244321}">
                  <p14:modId xmlns:p14="http://schemas.microsoft.com/office/powerpoint/2010/main" val="3985455999"/>
                </p:ext>
              </p:extLst>
            </p:nvPr>
          </p:nvGraphicFramePr>
          <p:xfrm>
            <a:off x="335951" y="2208458"/>
            <a:ext cx="3064028" cy="2200553"/>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1385305" y="2976601"/>
              <a:ext cx="1219200" cy="646331"/>
            </a:xfrm>
            <a:prstGeom prst="rect">
              <a:avLst/>
            </a:prstGeom>
            <a:noFill/>
          </p:spPr>
          <p:txBody>
            <a:bodyPr wrap="square" rtlCol="0">
              <a:spAutoFit/>
            </a:bodyPr>
            <a:lstStyle/>
            <a:p>
              <a:r>
                <a:rPr lang="en-US" sz="3600" dirty="0"/>
                <a:t>70%</a:t>
              </a:r>
            </a:p>
          </p:txBody>
        </p:sp>
      </p:grpSp>
      <p:sp>
        <p:nvSpPr>
          <p:cNvPr id="21" name="Left-Right Arrow 20"/>
          <p:cNvSpPr/>
          <p:nvPr/>
        </p:nvSpPr>
        <p:spPr>
          <a:xfrm>
            <a:off x="5572031" y="3059510"/>
            <a:ext cx="770728" cy="363572"/>
          </a:xfrm>
          <a:prstGeom prst="leftRightArrow">
            <a:avLst/>
          </a:prstGeom>
          <a:solidFill>
            <a:schemeClr val="accent5">
              <a:lumMod val="50000"/>
            </a:schemeClr>
          </a:solidFill>
          <a:ln>
            <a:solidFill>
              <a:schemeClr val="accent5">
                <a:lumMod val="25000"/>
              </a:schemeClr>
            </a:solidFill>
          </a:ln>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304800" y="5152805"/>
            <a:ext cx="8074646" cy="523220"/>
          </a:xfrm>
          <a:prstGeom prst="rect">
            <a:avLst/>
          </a:prstGeom>
          <a:noFill/>
        </p:spPr>
        <p:txBody>
          <a:bodyPr wrap="none" rtlCol="0">
            <a:spAutoFit/>
          </a:bodyPr>
          <a:lstStyle/>
          <a:p>
            <a:r>
              <a:rPr lang="en-US" sz="2800" dirty="0"/>
              <a:t>Statistics don’t work with clients…… so what will?</a:t>
            </a:r>
          </a:p>
        </p:txBody>
      </p:sp>
    </p:spTree>
    <p:extLst>
      <p:ext uri="{BB962C8B-B14F-4D97-AF65-F5344CB8AC3E}">
        <p14:creationId xmlns:p14="http://schemas.microsoft.com/office/powerpoint/2010/main" val="58470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sp>
        <p:nvSpPr>
          <p:cNvPr id="8" name="Title 21"/>
          <p:cNvSpPr>
            <a:spLocks noGrp="1"/>
          </p:cNvSpPr>
          <p:nvPr>
            <p:ph type="title"/>
          </p:nvPr>
        </p:nvSpPr>
        <p:spPr bwMode="auto">
          <a:xfrm>
            <a:off x="132739" y="304800"/>
            <a:ext cx="8537234" cy="1096963"/>
          </a:xfrm>
          <a:noFill/>
          <a:ln>
            <a:miter lim="800000"/>
            <a:headEnd/>
            <a:tailEnd/>
          </a:ln>
        </p:spPr>
        <p:txBody>
          <a:bodyPr wrap="square" lIns="91440" tIns="45720" rIns="91440" bIns="45720" numCol="1" anchor="t" anchorCtr="0" compatLnSpc="1">
            <a:prstTxWarp prst="textNoShape">
              <a:avLst/>
            </a:prstTxWarp>
          </a:bodyPr>
          <a:lstStyle/>
          <a:p>
            <a:pPr lvl="0" algn="ctr" eaLnBrk="1" fontAlgn="auto" hangingPunct="1">
              <a:spcAft>
                <a:spcPts val="0"/>
              </a:spcAft>
              <a:defRPr/>
            </a:pPr>
            <a:r>
              <a:rPr lang="en-US" sz="3500" kern="1200" dirty="0">
                <a:solidFill>
                  <a:schemeClr val="tx1"/>
                </a:solidFill>
                <a:latin typeface="Arial" charset="0"/>
                <a:ea typeface="ＭＳ Ｐゴシック" charset="0"/>
                <a:cs typeface="ＭＳ Ｐゴシック" charset="0"/>
              </a:rPr>
              <a:t>What prevents clients from purchase?</a:t>
            </a:r>
          </a:p>
        </p:txBody>
      </p:sp>
      <p:sp>
        <p:nvSpPr>
          <p:cNvPr id="10" name="Rectangle 9"/>
          <p:cNvSpPr/>
          <p:nvPr/>
        </p:nvSpPr>
        <p:spPr>
          <a:xfrm>
            <a:off x="609600" y="4038600"/>
            <a:ext cx="7772400" cy="2616101"/>
          </a:xfrm>
          <a:prstGeom prst="rect">
            <a:avLst/>
          </a:prstGeom>
          <a:scene3d>
            <a:camera prst="orthographicFront"/>
            <a:lightRig rig="threePt" dir="t"/>
          </a:scene3d>
          <a:sp3d>
            <a:bevelT w="165100" prst="coolSlant"/>
          </a:sp3d>
        </p:spPr>
        <p:txBody>
          <a:bodyPr wrap="square">
            <a:spAutoFit/>
          </a:bodyPr>
          <a:lstStyle/>
          <a:p>
            <a:pPr algn="ctr"/>
            <a:endParaRPr lang="en-US" sz="3200" b="1" i="1" dirty="0">
              <a:solidFill>
                <a:srgbClr val="AC0832"/>
              </a:solidFill>
              <a:latin typeface="Times New Roman"/>
              <a:cs typeface="Times New Roman"/>
            </a:endParaRPr>
          </a:p>
          <a:p>
            <a:pPr algn="ctr"/>
            <a:endParaRPr lang="en-US" sz="3200" b="1" i="1" dirty="0">
              <a:solidFill>
                <a:srgbClr val="AC0832"/>
              </a:solidFill>
              <a:latin typeface="Times New Roman"/>
              <a:cs typeface="Times New Roman"/>
            </a:endParaRPr>
          </a:p>
          <a:p>
            <a:pPr algn="ctr"/>
            <a:endParaRPr lang="en-US" sz="2400" b="1" i="1" dirty="0">
              <a:latin typeface="Times New Roman"/>
              <a:cs typeface="Times New Roman"/>
            </a:endParaRPr>
          </a:p>
          <a:p>
            <a:pPr algn="ctr"/>
            <a:r>
              <a:rPr lang="en-US" sz="2400" b="1" i="1" dirty="0">
                <a:latin typeface="Times New Roman"/>
                <a:cs typeface="Times New Roman"/>
              </a:rPr>
              <a:t>So….. what do we need to know to help get clients over the hurdles and towards purchasing LTC coverage? </a:t>
            </a:r>
          </a:p>
          <a:p>
            <a:pPr algn="ctr"/>
            <a:endParaRPr lang="en-US" sz="2800" b="1" i="1" dirty="0">
              <a:solidFill>
                <a:srgbClr val="AC0832"/>
              </a:solidFill>
              <a:latin typeface="Times New Roman"/>
              <a:cs typeface="Times New Roman"/>
            </a:endParaRPr>
          </a:p>
        </p:txBody>
      </p:sp>
      <p:graphicFrame>
        <p:nvGraphicFramePr>
          <p:cNvPr id="12" name="Diagram 11"/>
          <p:cNvGraphicFramePr/>
          <p:nvPr>
            <p:extLst>
              <p:ext uri="{D42A27DB-BD31-4B8C-83A1-F6EECF244321}">
                <p14:modId xmlns:p14="http://schemas.microsoft.com/office/powerpoint/2010/main" val="2960208171"/>
              </p:ext>
            </p:extLst>
          </p:nvPr>
        </p:nvGraphicFramePr>
        <p:xfrm>
          <a:off x="230186" y="949375"/>
          <a:ext cx="8424548" cy="400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Straight Connector 12"/>
          <p:cNvCxnSpPr/>
          <p:nvPr/>
        </p:nvCxnSpPr>
        <p:spPr>
          <a:xfrm>
            <a:off x="6096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57200" y="1228646"/>
            <a:ext cx="2648482" cy="461665"/>
          </a:xfrm>
          <a:prstGeom prst="rect">
            <a:avLst/>
          </a:prstGeom>
          <a:noFill/>
        </p:spPr>
        <p:txBody>
          <a:bodyPr wrap="none" rtlCol="0">
            <a:spAutoFit/>
          </a:bodyPr>
          <a:lstStyle/>
          <a:p>
            <a:r>
              <a:rPr lang="en-US" sz="2400" dirty="0"/>
              <a:t>Clients may “say”:</a:t>
            </a:r>
          </a:p>
        </p:txBody>
      </p:sp>
      <p:sp>
        <p:nvSpPr>
          <p:cNvPr id="15" name="L-Shape 14"/>
          <p:cNvSpPr/>
          <p:nvPr/>
        </p:nvSpPr>
        <p:spPr>
          <a:xfrm rot="5400000">
            <a:off x="6450125" y="2986420"/>
            <a:ext cx="1295401" cy="3113816"/>
          </a:xfrm>
          <a:prstGeom prst="corner">
            <a:avLst>
              <a:gd name="adj1" fmla="val 16120"/>
              <a:gd name="adj2" fmla="val 16110"/>
            </a:avLst>
          </a:prstGeom>
          <a:solidFill>
            <a:srgbClr val="FFC000"/>
          </a:solidFill>
          <a:ln>
            <a:solidFill>
              <a:schemeClr val="tx1"/>
            </a:solidFill>
          </a:ln>
          <a:scene3d>
            <a:camera prst="orthographicFront"/>
            <a:lightRig rig="threePt" dir="t"/>
          </a:scene3d>
          <a:sp3d>
            <a:bevelT w="114300" prst="artDeco"/>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vert="vert270"/>
          <a:lstStyle/>
          <a:p>
            <a:endParaRPr lang="en-US" dirty="0">
              <a:solidFill>
                <a:schemeClr val="tx1"/>
              </a:solidFill>
            </a:endParaRPr>
          </a:p>
          <a:p>
            <a:r>
              <a:rPr lang="en-US" sz="2400" dirty="0">
                <a:solidFill>
                  <a:schemeClr val="tx1"/>
                </a:solidFill>
              </a:rPr>
              <a:t>       “</a:t>
            </a:r>
            <a:r>
              <a:rPr lang="en-US" sz="2400" b="1" dirty="0">
                <a:solidFill>
                  <a:schemeClr val="tx1"/>
                </a:solidFill>
              </a:rPr>
              <a:t>I have to </a:t>
            </a:r>
          </a:p>
          <a:p>
            <a:r>
              <a:rPr lang="en-US" sz="2400" b="1" dirty="0">
                <a:solidFill>
                  <a:schemeClr val="tx1"/>
                </a:solidFill>
              </a:rPr>
              <a:t>           LOSE to WIN”</a:t>
            </a:r>
          </a:p>
        </p:txBody>
      </p:sp>
      <p:sp>
        <p:nvSpPr>
          <p:cNvPr id="16" name="TextBox 15"/>
          <p:cNvSpPr txBox="1"/>
          <p:nvPr/>
        </p:nvSpPr>
        <p:spPr>
          <a:xfrm>
            <a:off x="5676136" y="3415090"/>
            <a:ext cx="2672526" cy="461665"/>
          </a:xfrm>
          <a:prstGeom prst="rect">
            <a:avLst/>
          </a:prstGeom>
          <a:noFill/>
        </p:spPr>
        <p:txBody>
          <a:bodyPr wrap="none" rtlCol="0">
            <a:spAutoFit/>
          </a:bodyPr>
          <a:lstStyle/>
          <a:p>
            <a:r>
              <a:rPr lang="en-US" sz="2400" dirty="0"/>
              <a:t>Clients may “feel”: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585787" y="228600"/>
            <a:ext cx="7239000" cy="1389856"/>
          </a:xfrm>
          <a:noFill/>
          <a:ln>
            <a:miter lim="800000"/>
            <a:headEnd/>
            <a:tailEnd/>
          </a:ln>
        </p:spPr>
        <p:txBody>
          <a:bodyPr wrap="square" lIns="91440" tIns="45720" rIns="91440" bIns="45720" numCol="1" anchor="t" anchorCtr="0" compatLnSpc="1">
            <a:prstTxWarp prst="textNoShape">
              <a:avLst/>
            </a:prstTxWarp>
          </a:bodyPr>
          <a:lstStyle/>
          <a:p>
            <a:pPr algn="r"/>
            <a:r>
              <a:rPr lang="en-US" sz="3600" dirty="0">
                <a:solidFill>
                  <a:schemeClr val="tx1"/>
                </a:solidFill>
                <a:ea typeface="ＭＳ Ｐゴシック" pitchFamily="34" charset="-128"/>
              </a:rPr>
              <a:t>………..Customize your approach to LTC discussions</a:t>
            </a:r>
          </a:p>
        </p:txBody>
      </p:sp>
      <p:sp>
        <p:nvSpPr>
          <p:cNvPr id="8196" name="Content Placeholder 10"/>
          <p:cNvSpPr>
            <a:spLocks noGrp="1"/>
          </p:cNvSpPr>
          <p:nvPr>
            <p:ph idx="1"/>
          </p:nvPr>
        </p:nvSpPr>
        <p:spPr bwMode="auto">
          <a:xfrm>
            <a:off x="1180147" y="1877217"/>
            <a:ext cx="6477000" cy="741363"/>
          </a:xfrm>
          <a:noFill/>
          <a:ln>
            <a:miter lim="800000"/>
            <a:headEnd/>
            <a:tailEnd/>
          </a:ln>
        </p:spPr>
        <p:txBody>
          <a:bodyPr wrap="square" lIns="91440" tIns="45720" rIns="91440" bIns="45720" numCol="1" anchor="t" anchorCtr="0" compatLnSpc="1">
            <a:prstTxWarp prst="textNoShape">
              <a:avLst/>
            </a:prstTxWarp>
          </a:bodyPr>
          <a:lstStyle/>
          <a:p>
            <a:pPr marL="0" indent="0" algn="ctr"/>
            <a:r>
              <a:rPr lang="en-US" sz="2800" dirty="0">
                <a:solidFill>
                  <a:schemeClr val="tx1"/>
                </a:solidFill>
                <a:ea typeface="ＭＳ Ｐゴシック" pitchFamily="34" charset="-128"/>
              </a:rPr>
              <a:t>There are 2 main things to remember</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585787" y="158035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1760463176"/>
              </p:ext>
            </p:extLst>
          </p:nvPr>
        </p:nvGraphicFramePr>
        <p:xfrm>
          <a:off x="304800" y="1626591"/>
          <a:ext cx="8229599" cy="5010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29848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228600" y="234950"/>
            <a:ext cx="8458200" cy="715962"/>
          </a:xfrm>
          <a:noFill/>
          <a:ln>
            <a:miter lim="800000"/>
            <a:headEnd/>
            <a:tailEnd/>
          </a:ln>
        </p:spPr>
        <p:txBody>
          <a:bodyPr wrap="square" lIns="91440" tIns="45720" rIns="91440" bIns="45720" numCol="1" anchor="t" anchorCtr="0" compatLnSpc="1">
            <a:prstTxWarp prst="textNoShape">
              <a:avLst/>
            </a:prstTxWarp>
          </a:bodyPr>
          <a:lstStyle/>
          <a:p>
            <a:r>
              <a:rPr lang="en-US" sz="3400" dirty="0">
                <a:solidFill>
                  <a:schemeClr val="tx1"/>
                </a:solidFill>
                <a:ea typeface="ＭＳ Ｐゴシック" pitchFamily="34" charset="-128"/>
              </a:rPr>
              <a:t>Wear the proper hat to match the occasion</a:t>
            </a:r>
          </a:p>
        </p:txBody>
      </p:sp>
      <p:sp>
        <p:nvSpPr>
          <p:cNvPr id="8196" name="Content Placeholder 10"/>
          <p:cNvSpPr>
            <a:spLocks noGrp="1"/>
          </p:cNvSpPr>
          <p:nvPr>
            <p:ph idx="1"/>
          </p:nvPr>
        </p:nvSpPr>
        <p:spPr bwMode="auto">
          <a:xfrm>
            <a:off x="152400" y="1447800"/>
            <a:ext cx="8763000" cy="5160964"/>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accent5">
                    <a:lumMod val="10000"/>
                  </a:schemeClr>
                </a:solidFill>
                <a:ea typeface="ＭＳ Ｐゴシック" pitchFamily="34" charset="-128"/>
              </a:rPr>
              <a:t>You wouldn’t wear a baseball cap to ride a motorcycle! </a:t>
            </a:r>
          </a:p>
          <a:p>
            <a:pPr>
              <a:buFont typeface="Arial" panose="020B0604020202020204" pitchFamily="34" charset="0"/>
              <a:buChar char="•"/>
            </a:pPr>
            <a:r>
              <a:rPr lang="en-US" sz="2400" dirty="0">
                <a:solidFill>
                  <a:schemeClr val="accent5">
                    <a:lumMod val="10000"/>
                  </a:schemeClr>
                </a:solidFill>
                <a:ea typeface="ＭＳ Ｐゴシック" pitchFamily="34" charset="-128"/>
              </a:rPr>
              <a:t>Similarly, LTC discussions you have with middle-class clients will likely not resonate with high net worth clients.</a:t>
            </a:r>
          </a:p>
          <a:p>
            <a:pPr>
              <a:buFont typeface="Arial" panose="020B0604020202020204" pitchFamily="34" charset="0"/>
              <a:buChar char="•"/>
            </a:pPr>
            <a:endParaRPr lang="en-US" sz="1600" dirty="0">
              <a:solidFill>
                <a:schemeClr val="accent5">
                  <a:lumMod val="10000"/>
                </a:schemeClr>
              </a:solidFill>
              <a:ea typeface="ＭＳ Ｐゴシック" pitchFamily="34" charset="-128"/>
            </a:endParaRPr>
          </a:p>
          <a:p>
            <a:pPr>
              <a:buFont typeface="Arial" panose="020B0604020202020204" pitchFamily="34" charset="0"/>
              <a:buChar char="•"/>
            </a:pPr>
            <a:r>
              <a:rPr lang="en-US" sz="2400" dirty="0">
                <a:solidFill>
                  <a:schemeClr val="accent5">
                    <a:lumMod val="10000"/>
                  </a:schemeClr>
                </a:solidFill>
                <a:ea typeface="ＭＳ Ｐゴシック" pitchFamily="34" charset="-128"/>
              </a:rPr>
              <a:t>How would these lines work with a high net worth client?</a:t>
            </a:r>
          </a:p>
          <a:p>
            <a:pPr lvl="1">
              <a:buFont typeface="Arial" panose="020B0604020202020204" pitchFamily="34" charset="0"/>
              <a:buChar char="̶"/>
            </a:pPr>
            <a:r>
              <a:rPr lang="en-US" sz="2000" dirty="0">
                <a:solidFill>
                  <a:schemeClr val="tx1"/>
                </a:solidFill>
                <a:ea typeface="ＭＳ Ｐゴシック" pitchFamily="34" charset="-128"/>
              </a:rPr>
              <a:t>“Imagine at 80 trying to lift your husband to bath and dress him….”</a:t>
            </a:r>
          </a:p>
          <a:p>
            <a:pPr lvl="2">
              <a:buFont typeface="Courier New" panose="02070309020205020404" pitchFamily="49" charset="0"/>
              <a:buChar char="o"/>
            </a:pPr>
            <a:r>
              <a:rPr lang="en-US" sz="1800" dirty="0">
                <a:solidFill>
                  <a:schemeClr val="tx1"/>
                </a:solidFill>
                <a:ea typeface="ＭＳ Ｐゴシック" pitchFamily="34" charset="-128"/>
              </a:rPr>
              <a:t>Potential response: “I wouldn’t, I would hire someone for that!”</a:t>
            </a:r>
          </a:p>
          <a:p>
            <a:pPr lvl="1">
              <a:buFont typeface="Arial" panose="020B0604020202020204" pitchFamily="34" charset="0"/>
              <a:buChar char="̶"/>
            </a:pPr>
            <a:r>
              <a:rPr lang="en-US" sz="2000" dirty="0">
                <a:solidFill>
                  <a:schemeClr val="tx1"/>
                </a:solidFill>
                <a:ea typeface="ＭＳ Ｐゴシック" pitchFamily="34" charset="-128"/>
              </a:rPr>
              <a:t>“You want to make sure there is enough income and assets left to support the one of you that is left behind……”</a:t>
            </a:r>
          </a:p>
          <a:p>
            <a:pPr lvl="2">
              <a:buFont typeface="Courier New" panose="02070309020205020404" pitchFamily="49" charset="0"/>
              <a:buChar char="o"/>
            </a:pPr>
            <a:r>
              <a:rPr lang="en-US" sz="1800" dirty="0">
                <a:solidFill>
                  <a:schemeClr val="tx1"/>
                </a:solidFill>
                <a:ea typeface="ＭＳ Ｐゴシック" pitchFamily="34" charset="-128"/>
              </a:rPr>
              <a:t>Potential response: “We have over 10 million dollars, I think we’re fine”</a:t>
            </a:r>
          </a:p>
          <a:p>
            <a:pPr marL="0" indent="0" algn="ctr"/>
            <a:endParaRPr lang="en-US" sz="800" dirty="0">
              <a:solidFill>
                <a:srgbClr val="C00000"/>
              </a:solidFill>
              <a:ea typeface="ＭＳ Ｐゴシック" pitchFamily="34" charset="-128"/>
            </a:endParaRPr>
          </a:p>
          <a:p>
            <a:pPr marL="0" indent="0" algn="ctr"/>
            <a:r>
              <a:rPr lang="en-US" sz="2400" dirty="0">
                <a:solidFill>
                  <a:schemeClr val="accent5">
                    <a:lumMod val="10000"/>
                  </a:schemeClr>
                </a:solidFill>
                <a:ea typeface="ＭＳ Ｐゴシック" pitchFamily="34" charset="-128"/>
              </a:rPr>
              <a:t>These type of discussions get you NO WHERE with affluent or ultra-high net worth clients</a:t>
            </a: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762000" y="1066800"/>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75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Title 9"/>
          <p:cNvSpPr>
            <a:spLocks noGrp="1"/>
          </p:cNvSpPr>
          <p:nvPr>
            <p:ph type="title"/>
          </p:nvPr>
        </p:nvSpPr>
        <p:spPr bwMode="auto">
          <a:xfrm>
            <a:off x="-91440" y="210344"/>
            <a:ext cx="8763000" cy="715962"/>
          </a:xfrm>
          <a:noFill/>
          <a:ln>
            <a:miter lim="800000"/>
            <a:headEnd/>
            <a:tailEnd/>
          </a:ln>
        </p:spPr>
        <p:txBody>
          <a:bodyPr wrap="square" lIns="91440" tIns="45720" rIns="91440" bIns="45720" numCol="1" anchor="t" anchorCtr="0" compatLnSpc="1">
            <a:prstTxWarp prst="textNoShape">
              <a:avLst/>
            </a:prstTxWarp>
          </a:bodyPr>
          <a:lstStyle/>
          <a:p>
            <a:pPr algn="ctr"/>
            <a:r>
              <a:rPr lang="en-US" sz="3600" dirty="0">
                <a:solidFill>
                  <a:schemeClr val="accent5">
                    <a:lumMod val="10000"/>
                  </a:schemeClr>
                </a:solidFill>
                <a:ea typeface="ＭＳ Ｐゴシック" pitchFamily="34" charset="-128"/>
              </a:rPr>
              <a:t>Classify clients to conquer objections</a:t>
            </a:r>
          </a:p>
        </p:txBody>
      </p:sp>
      <p:sp>
        <p:nvSpPr>
          <p:cNvPr id="8196" name="Content Placeholder 10"/>
          <p:cNvSpPr>
            <a:spLocks noGrp="1"/>
          </p:cNvSpPr>
          <p:nvPr>
            <p:ph idx="1"/>
          </p:nvPr>
        </p:nvSpPr>
        <p:spPr bwMode="auto">
          <a:xfrm>
            <a:off x="342900" y="1400571"/>
            <a:ext cx="8328660" cy="4551363"/>
          </a:xfrm>
          <a:noFill/>
          <a:ln>
            <a:miter lim="800000"/>
            <a:headEnd/>
            <a:tailEnd/>
          </a:ln>
        </p:spPr>
        <p:txBody>
          <a:bodyPr wrap="square" lIns="91440" tIns="45720" rIns="91440" bIns="45720" numCol="1" anchor="t" anchorCtr="0" compatLnSpc="1">
            <a:prstTxWarp prst="textNoShape">
              <a:avLst/>
            </a:prstTxWarp>
          </a:bodyPr>
          <a:lstStyle/>
          <a:p>
            <a:pPr>
              <a:buFont typeface="Arial" panose="020B0604020202020204" pitchFamily="34" charset="0"/>
              <a:buChar char="•"/>
            </a:pPr>
            <a:r>
              <a:rPr lang="en-US" sz="2400" dirty="0">
                <a:solidFill>
                  <a:schemeClr val="tx1"/>
                </a:solidFill>
                <a:ea typeface="ＭＳ Ｐゴシック" pitchFamily="34" charset="-128"/>
              </a:rPr>
              <a:t>Sort your book of clients into tiers</a:t>
            </a:r>
          </a:p>
          <a:p>
            <a:pPr>
              <a:buFont typeface="Arial" panose="020B0604020202020204" pitchFamily="34" charset="0"/>
              <a:buChar char="•"/>
            </a:pPr>
            <a:r>
              <a:rPr lang="en-US" sz="2400" dirty="0">
                <a:solidFill>
                  <a:schemeClr val="tx1"/>
                </a:solidFill>
                <a:ea typeface="ＭＳ Ｐゴシック" pitchFamily="34" charset="-128"/>
              </a:rPr>
              <a:t>Each tier will merit a unique discussion for LTC……… </a:t>
            </a:r>
            <a:endParaRPr lang="en-US" sz="2000" b="1" dirty="0">
              <a:solidFill>
                <a:schemeClr val="accent5">
                  <a:lumMod val="50000"/>
                </a:schemeClr>
              </a:solidFill>
              <a:ea typeface="ＭＳ Ｐゴシック" pitchFamily="34" charset="-128"/>
            </a:endParaRPr>
          </a:p>
          <a:p>
            <a:pPr lvl="1">
              <a:buFont typeface="Arial" panose="020B0604020202020204" pitchFamily="34" charset="0"/>
              <a:buChar char="̶"/>
            </a:pPr>
            <a:r>
              <a:rPr lang="en-US" sz="2000" b="1" dirty="0">
                <a:solidFill>
                  <a:schemeClr val="accent1">
                    <a:lumMod val="10000"/>
                  </a:schemeClr>
                </a:solidFill>
                <a:ea typeface="ＭＳ Ｐゴシック" pitchFamily="34" charset="-128"/>
              </a:rPr>
              <a:t>planning advantages</a:t>
            </a:r>
            <a:r>
              <a:rPr lang="en-US" sz="2000" dirty="0">
                <a:solidFill>
                  <a:schemeClr val="accent1">
                    <a:lumMod val="10000"/>
                  </a:schemeClr>
                </a:solidFill>
                <a:ea typeface="ＭＳ Ｐゴシック" pitchFamily="34" charset="-128"/>
              </a:rPr>
              <a:t> </a:t>
            </a:r>
            <a:r>
              <a:rPr lang="en-US" sz="2000" b="1" dirty="0">
                <a:solidFill>
                  <a:schemeClr val="accent4">
                    <a:lumMod val="75000"/>
                    <a:lumOff val="25000"/>
                  </a:schemeClr>
                </a:solidFill>
                <a:ea typeface="ＭＳ Ｐゴシック" pitchFamily="34" charset="-128"/>
              </a:rPr>
              <a:t>unique to their wealth group</a:t>
            </a:r>
            <a:endParaRPr lang="en-US" sz="2000" dirty="0">
              <a:solidFill>
                <a:schemeClr val="accent4">
                  <a:lumMod val="75000"/>
                  <a:lumOff val="25000"/>
                </a:schemeClr>
              </a:solidFill>
              <a:ea typeface="ＭＳ Ｐゴシック" pitchFamily="34" charset="-128"/>
            </a:endParaRPr>
          </a:p>
          <a:p>
            <a:pPr lvl="1">
              <a:buFont typeface="Arial" panose="020B0604020202020204" pitchFamily="34" charset="0"/>
              <a:buChar char="̶"/>
            </a:pPr>
            <a:r>
              <a:rPr lang="en-US" sz="2000" b="1" dirty="0">
                <a:solidFill>
                  <a:schemeClr val="accent1">
                    <a:lumMod val="10000"/>
                  </a:schemeClr>
                </a:solidFill>
                <a:ea typeface="ＭＳ Ｐゴシック" pitchFamily="34" charset="-128"/>
              </a:rPr>
              <a:t>consequences specific </a:t>
            </a:r>
            <a:r>
              <a:rPr lang="en-US" sz="2000" b="1" dirty="0">
                <a:solidFill>
                  <a:schemeClr val="accent4">
                    <a:lumMod val="75000"/>
                    <a:lumOff val="25000"/>
                  </a:schemeClr>
                </a:solidFill>
                <a:ea typeface="ＭＳ Ｐゴシック" pitchFamily="34" charset="-128"/>
              </a:rPr>
              <a:t>to their wealth group</a:t>
            </a:r>
            <a:r>
              <a:rPr lang="en-US" sz="2000" dirty="0">
                <a:solidFill>
                  <a:schemeClr val="accent4">
                    <a:lumMod val="75000"/>
                    <a:lumOff val="25000"/>
                  </a:schemeClr>
                </a:solidFill>
                <a:ea typeface="ＭＳ Ｐゴシック" pitchFamily="34" charset="-128"/>
              </a:rPr>
              <a:t> should they choose to ignore insuring for LTC</a:t>
            </a:r>
          </a:p>
          <a:p>
            <a:pPr>
              <a:buFont typeface="Arial" panose="020B0604020202020204" pitchFamily="34" charset="0"/>
              <a:buChar char="•"/>
            </a:pPr>
            <a:endParaRPr lang="en-US" sz="2400" dirty="0">
              <a:solidFill>
                <a:schemeClr val="tx1"/>
              </a:solidFill>
              <a:ea typeface="ＭＳ Ｐゴシック" pitchFamily="34" charset="-128"/>
            </a:endParaRPr>
          </a:p>
          <a:p>
            <a:pPr>
              <a:buFont typeface="Wingdings" panose="05000000000000000000" pitchFamily="2" charset="2"/>
              <a:buChar char="§"/>
            </a:pPr>
            <a:r>
              <a:rPr lang="en-US" sz="2600" dirty="0">
                <a:solidFill>
                  <a:schemeClr val="tx1"/>
                </a:solidFill>
                <a:ea typeface="ＭＳ Ｐゴシック" pitchFamily="34" charset="-128"/>
              </a:rPr>
              <a:t>The 4 tier groups are based on wealth:</a:t>
            </a:r>
          </a:p>
          <a:p>
            <a:pPr marL="914400" lvl="1" indent="-457200">
              <a:buFont typeface="+mj-lt"/>
              <a:buAutoNum type="arabicPeriod"/>
            </a:pPr>
            <a:r>
              <a:rPr lang="en-US" sz="2400" b="1" dirty="0">
                <a:solidFill>
                  <a:schemeClr val="accent5">
                    <a:lumMod val="25000"/>
                  </a:schemeClr>
                </a:solidFill>
                <a:ea typeface="ＭＳ Ｐゴシック" pitchFamily="34" charset="-128"/>
              </a:rPr>
              <a:t>Medicaid likely</a:t>
            </a:r>
          </a:p>
          <a:p>
            <a:pPr marL="914400" lvl="1" indent="-457200">
              <a:buFont typeface="+mj-lt"/>
              <a:buAutoNum type="arabicPeriod"/>
            </a:pPr>
            <a:r>
              <a:rPr lang="en-US" sz="2400" b="1" dirty="0">
                <a:solidFill>
                  <a:schemeClr val="accent5">
                    <a:lumMod val="25000"/>
                  </a:schemeClr>
                </a:solidFill>
                <a:ea typeface="ＭＳ Ｐゴシック" pitchFamily="34" charset="-128"/>
              </a:rPr>
              <a:t>Middle Class</a:t>
            </a:r>
          </a:p>
          <a:p>
            <a:pPr marL="914400" lvl="1" indent="-457200">
              <a:buFont typeface="+mj-lt"/>
              <a:buAutoNum type="arabicPeriod"/>
            </a:pPr>
            <a:r>
              <a:rPr lang="en-US" sz="2400" b="1" dirty="0">
                <a:solidFill>
                  <a:schemeClr val="accent5">
                    <a:lumMod val="25000"/>
                  </a:schemeClr>
                </a:solidFill>
                <a:ea typeface="ＭＳ Ｐゴシック" pitchFamily="34" charset="-128"/>
              </a:rPr>
              <a:t>Affluent </a:t>
            </a:r>
            <a:r>
              <a:rPr lang="en-US" sz="2400" dirty="0">
                <a:solidFill>
                  <a:schemeClr val="accent5">
                    <a:lumMod val="25000"/>
                  </a:schemeClr>
                </a:solidFill>
                <a:ea typeface="ＭＳ Ｐゴシック" pitchFamily="34" charset="-128"/>
              </a:rPr>
              <a:t>– </a:t>
            </a:r>
            <a:r>
              <a:rPr lang="en-US" sz="2200" dirty="0">
                <a:solidFill>
                  <a:schemeClr val="accent5">
                    <a:lumMod val="25000"/>
                  </a:schemeClr>
                </a:solidFill>
                <a:ea typeface="ＭＳ Ｐゴシック" pitchFamily="34" charset="-128"/>
              </a:rPr>
              <a:t>likely to have no estate tax liability concerns</a:t>
            </a:r>
          </a:p>
          <a:p>
            <a:pPr marL="914400" lvl="1" indent="-457200">
              <a:buFont typeface="+mj-lt"/>
              <a:buAutoNum type="arabicPeriod"/>
            </a:pPr>
            <a:r>
              <a:rPr lang="en-US" sz="2400" b="1" dirty="0">
                <a:solidFill>
                  <a:schemeClr val="accent5">
                    <a:lumMod val="25000"/>
                  </a:schemeClr>
                </a:solidFill>
                <a:ea typeface="ＭＳ Ｐゴシック" pitchFamily="34" charset="-128"/>
              </a:rPr>
              <a:t>High net worth </a:t>
            </a:r>
            <a:r>
              <a:rPr lang="en-US" sz="2400" dirty="0">
                <a:solidFill>
                  <a:schemeClr val="accent5">
                    <a:lumMod val="25000"/>
                  </a:schemeClr>
                </a:solidFill>
                <a:ea typeface="ＭＳ Ｐゴシック" pitchFamily="34" charset="-128"/>
              </a:rPr>
              <a:t>– </a:t>
            </a:r>
            <a:r>
              <a:rPr lang="en-US" sz="2200" dirty="0">
                <a:solidFill>
                  <a:schemeClr val="accent5">
                    <a:lumMod val="25000"/>
                  </a:schemeClr>
                </a:solidFill>
                <a:ea typeface="ＭＳ Ｐゴシック" pitchFamily="34" charset="-128"/>
              </a:rPr>
              <a:t>with estate tax liability concerns</a:t>
            </a:r>
          </a:p>
          <a:p>
            <a:pPr marL="914400" lvl="1" indent="-457200">
              <a:buFont typeface="+mj-lt"/>
              <a:buAutoNum type="arabicPeriod"/>
            </a:pPr>
            <a:endParaRPr lang="en-US" sz="2000" dirty="0">
              <a:solidFill>
                <a:schemeClr val="tx1"/>
              </a:solidFill>
              <a:ea typeface="ＭＳ Ｐゴシック" pitchFamily="34" charset="-128"/>
            </a:endParaRPr>
          </a:p>
          <a:p>
            <a:pPr lvl="1">
              <a:buFont typeface="Arial" panose="020B0604020202020204" pitchFamily="34" charset="0"/>
              <a:buChar char="̶"/>
            </a:pPr>
            <a:endParaRPr lang="en-US" sz="2200" dirty="0">
              <a:solidFill>
                <a:schemeClr val="tx1"/>
              </a:solidFill>
              <a:ea typeface="ＭＳ Ｐゴシック" pitchFamily="34" charset="-128"/>
            </a:endParaRPr>
          </a:p>
          <a:p>
            <a:pPr>
              <a:buFont typeface="Arial" panose="020B0604020202020204" pitchFamily="34" charset="0"/>
              <a:buChar char="•"/>
            </a:pPr>
            <a:endParaRPr lang="en-US" dirty="0">
              <a:solidFill>
                <a:schemeClr val="tx1"/>
              </a:solidFill>
              <a:ea typeface="ＭＳ Ｐゴシック" pitchFamily="34" charset="-128"/>
            </a:endParaRPr>
          </a:p>
        </p:txBody>
      </p:sp>
      <p:sp>
        <p:nvSpPr>
          <p:cNvPr id="5" name="Slide Number Placeholder 4"/>
          <p:cNvSpPr txBox="1">
            <a:spLocks/>
          </p:cNvSpPr>
          <p:nvPr/>
        </p:nvSpPr>
        <p:spPr>
          <a:xfrm>
            <a:off x="0" y="6492875"/>
            <a:ext cx="609600" cy="365125"/>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fld id="{1472FD0E-8539-4FCB-9329-76E4430CC69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Arial" charset="0"/>
              <a:ea typeface="ＭＳ Ｐゴシック" pitchFamily="34" charset="-128"/>
              <a:cs typeface="+mn-cs"/>
            </a:endParaRPr>
          </a:p>
        </p:txBody>
      </p:sp>
      <p:cxnSp>
        <p:nvCxnSpPr>
          <p:cNvPr id="6" name="Straight Connector 5"/>
          <p:cNvCxnSpPr/>
          <p:nvPr/>
        </p:nvCxnSpPr>
        <p:spPr>
          <a:xfrm>
            <a:off x="640080" y="926306"/>
            <a:ext cx="7665720" cy="0"/>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936653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12737</TotalTime>
  <Words>9776</Words>
  <Application>Microsoft Office PowerPoint</Application>
  <PresentationFormat>Letter Paper (8.5x11 in)</PresentationFormat>
  <Paragraphs>675</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The four tiers of LTC risk Classify and conquer objections to  LTC coverage </vt:lpstr>
      <vt:lpstr>Some things you need to know</vt:lpstr>
      <vt:lpstr>Some things you need to know</vt:lpstr>
      <vt:lpstr>Agenda</vt:lpstr>
      <vt:lpstr>America is under-insured for LTC</vt:lpstr>
      <vt:lpstr>What prevents clients from purchase?</vt:lpstr>
      <vt:lpstr>………..Customize your approach to LTC discussions</vt:lpstr>
      <vt:lpstr>Wear the proper hat to match the occasion</vt:lpstr>
      <vt:lpstr>Classify clients to conquer objections</vt:lpstr>
      <vt:lpstr>PowerPoint Presentation</vt:lpstr>
      <vt:lpstr>Medicaid Estate Planning</vt:lpstr>
      <vt:lpstr>Medicaid Rescue</vt:lpstr>
      <vt:lpstr>WIN-WIN for Medicaid Rescue Clients</vt:lpstr>
      <vt:lpstr>Middle Class Clients</vt:lpstr>
      <vt:lpstr>……….WIN-WIN for Middle Class</vt:lpstr>
      <vt:lpstr>Product Solutions for Middle Class</vt:lpstr>
      <vt:lpstr>Product Solutions for Middle Class </vt:lpstr>
      <vt:lpstr>Self-insure vs. Life Insurance  with LTC Rider</vt:lpstr>
      <vt:lpstr>Repurposing a Certificate of Deposit</vt:lpstr>
      <vt:lpstr>Affluent Clients - no estate tax liability</vt:lpstr>
      <vt:lpstr>Affluent clients - no estate tax liability</vt:lpstr>
      <vt:lpstr>……….WIN-WIN for Affluent Clients</vt:lpstr>
      <vt:lpstr>Cash Indemnity Linked Benefit Solution</vt:lpstr>
      <vt:lpstr>Social Security ………                           to fund LTC coverage</vt:lpstr>
      <vt:lpstr>High Net Worth –  with estate tax liability</vt:lpstr>
      <vt:lpstr>High Net Worth – with estate tax liability</vt:lpstr>
      <vt:lpstr>What does self-insuring Long-term Care  mean to an affluent client? </vt:lpstr>
      <vt:lpstr>…..…LTC Riders in ILIT using individual or survivorship policies</vt:lpstr>
      <vt:lpstr>……… Hypothetical Example</vt:lpstr>
      <vt:lpstr>The Results</vt:lpstr>
      <vt:lpstr>……………Example - Meet Allyson</vt:lpstr>
      <vt:lpstr>The Results ………..</vt:lpstr>
      <vt:lpstr>Funding LTC Solutions for any Client</vt:lpstr>
      <vt:lpstr>To Summarize………..</vt:lpstr>
      <vt:lpstr>Here when you need us  National Sales Desk:   1-800-321-6064 Nationwide Financial Network®:  1-877-223-0795 Brokerage General Agents (BGAs): 1-888-767-7373  Option 9, extension:677-6500</vt:lpstr>
    </vt:vector>
  </TitlesOfParts>
  <Company>Nationwide Insurance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Nationwide</dc:creator>
  <cp:lastModifiedBy>RothAssistant</cp:lastModifiedBy>
  <cp:revision>383</cp:revision>
  <cp:lastPrinted>2014-12-16T15:14:17Z</cp:lastPrinted>
  <dcterms:created xsi:type="dcterms:W3CDTF">2011-03-24T20:25:45Z</dcterms:created>
  <dcterms:modified xsi:type="dcterms:W3CDTF">2018-09-11T14:00:07Z</dcterms:modified>
</cp:coreProperties>
</file>