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6" r:id="rId2"/>
    <p:sldMasterId id="2147483681" r:id="rId3"/>
  </p:sldMasterIdLst>
  <p:notesMasterIdLst>
    <p:notesMasterId r:id="rId49"/>
  </p:notesMasterIdLst>
  <p:sldIdLst>
    <p:sldId id="1017" r:id="rId4"/>
    <p:sldId id="983" r:id="rId5"/>
    <p:sldId id="1018" r:id="rId6"/>
    <p:sldId id="1019" r:id="rId7"/>
    <p:sldId id="1020" r:id="rId8"/>
    <p:sldId id="1022" r:id="rId9"/>
    <p:sldId id="1026" r:id="rId10"/>
    <p:sldId id="1023" r:id="rId11"/>
    <p:sldId id="1024" r:id="rId12"/>
    <p:sldId id="1025" r:id="rId13"/>
    <p:sldId id="1027" r:id="rId14"/>
    <p:sldId id="1028" r:id="rId15"/>
    <p:sldId id="1029" r:id="rId16"/>
    <p:sldId id="1021" r:id="rId17"/>
    <p:sldId id="1030" r:id="rId18"/>
    <p:sldId id="1031" r:id="rId19"/>
    <p:sldId id="1032" r:id="rId20"/>
    <p:sldId id="1033" r:id="rId21"/>
    <p:sldId id="1034" r:id="rId22"/>
    <p:sldId id="1035" r:id="rId23"/>
    <p:sldId id="1059" r:id="rId24"/>
    <p:sldId id="1060" r:id="rId25"/>
    <p:sldId id="1036" r:id="rId26"/>
    <p:sldId id="1037" r:id="rId27"/>
    <p:sldId id="1038" r:id="rId28"/>
    <p:sldId id="1039" r:id="rId29"/>
    <p:sldId id="1040" r:id="rId30"/>
    <p:sldId id="1041" r:id="rId31"/>
    <p:sldId id="1042" r:id="rId32"/>
    <p:sldId id="1043" r:id="rId33"/>
    <p:sldId id="1044" r:id="rId34"/>
    <p:sldId id="1045" r:id="rId35"/>
    <p:sldId id="1046" r:id="rId36"/>
    <p:sldId id="1047" r:id="rId37"/>
    <p:sldId id="1048" r:id="rId38"/>
    <p:sldId id="1049" r:id="rId39"/>
    <p:sldId id="1050" r:id="rId40"/>
    <p:sldId id="1051" r:id="rId41"/>
    <p:sldId id="1052" r:id="rId42"/>
    <p:sldId id="1053" r:id="rId43"/>
    <p:sldId id="1054" r:id="rId44"/>
    <p:sldId id="1055" r:id="rId45"/>
    <p:sldId id="1056" r:id="rId46"/>
    <p:sldId id="1057" r:id="rId47"/>
    <p:sldId id="1058" r:id="rId4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36E"/>
    <a:srgbClr val="F8D784"/>
    <a:srgbClr val="FBEA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18" autoAdjust="0"/>
    <p:restoredTop sz="94660"/>
  </p:normalViewPr>
  <p:slideViewPr>
    <p:cSldViewPr>
      <p:cViewPr varScale="1">
        <p:scale>
          <a:sx n="110" d="100"/>
          <a:sy n="110" d="100"/>
        </p:scale>
        <p:origin x="183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3CA5E48-4037-464B-B0CD-A57309264C70}" type="datetimeFigureOut">
              <a:rPr lang="en-US" smtClean="0"/>
              <a:t>2/21/2023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AD4A70-2F51-4146-B9C4-8BA4F7541B2E}"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0" name="TextBox 9"/>
          <p:cNvSpPr txBox="1"/>
          <p:nvPr userDrawn="1"/>
        </p:nvSpPr>
        <p:spPr>
          <a:xfrm>
            <a:off x="381834" y="655005"/>
            <a:ext cx="8380332" cy="1077218"/>
          </a:xfrm>
          <a:prstGeom prst="rect">
            <a:avLst/>
          </a:prstGeom>
          <a:noFill/>
        </p:spPr>
        <p:txBody>
          <a:bodyPr wrap="square" rtlCol="0">
            <a:spAutoFit/>
          </a:bodyPr>
          <a:lstStyle/>
          <a:p>
            <a:pPr algn="ctr"/>
            <a:r>
              <a:rPr lang="en-US" sz="3200" b="1" cap="all" baseline="0" dirty="0">
                <a:solidFill>
                  <a:schemeClr val="tx2"/>
                </a:solidFill>
                <a:latin typeface="+mj-lt"/>
              </a:rPr>
              <a:t>ANALYSIS OF THE VIABILITY OF statutes creating “BACK-END SLATs” </a:t>
            </a:r>
          </a:p>
        </p:txBody>
      </p:sp>
      <p:sp>
        <p:nvSpPr>
          <p:cNvPr id="7" name="Subtitle 2">
            <a:extLst>
              <a:ext uri="{FF2B5EF4-FFF2-40B4-BE49-F238E27FC236}">
                <a16:creationId xmlns:a16="http://schemas.microsoft.com/office/drawing/2014/main" id="{FC21D004-218B-438C-ADA9-CED62D82260A}"/>
              </a:ext>
            </a:extLst>
          </p:cNvPr>
          <p:cNvSpPr txBox="1">
            <a:spLocks/>
          </p:cNvSpPr>
          <p:nvPr userDrawn="1"/>
        </p:nvSpPr>
        <p:spPr>
          <a:xfrm>
            <a:off x="4876800" y="4878858"/>
            <a:ext cx="4038600" cy="216467"/>
          </a:xfrm>
          <a:prstGeom prst="rect">
            <a:avLst/>
          </a:prstGeom>
        </p:spPr>
        <p:txBody>
          <a:bodyPr vert="horz" lIns="0" tIns="0" rIns="0" bIns="0" rtlCol="0">
            <a:noAutofit/>
          </a:bodyPr>
          <a:lstStyle>
            <a:lvl1pPr marL="0" indent="0" algn="l" defTabSz="914363" rtl="0" eaLnBrk="1" latinLnBrk="0" hangingPunct="1">
              <a:lnSpc>
                <a:spcPct val="90000"/>
              </a:lnSpc>
              <a:spcBef>
                <a:spcPts val="0"/>
              </a:spcBef>
              <a:buFontTx/>
              <a:buNone/>
              <a:defRPr sz="16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r>
              <a:rPr lang="en-US" sz="1400" u="sng" dirty="0"/>
              <a:t>Washington, DC Office</a:t>
            </a:r>
          </a:p>
        </p:txBody>
      </p:sp>
      <p:sp>
        <p:nvSpPr>
          <p:cNvPr id="8" name="Rectangle 7">
            <a:extLst>
              <a:ext uri="{FF2B5EF4-FFF2-40B4-BE49-F238E27FC236}">
                <a16:creationId xmlns:a16="http://schemas.microsoft.com/office/drawing/2014/main" id="{5BF33622-DAEF-40FE-9A49-1E2F334AF332}"/>
              </a:ext>
            </a:extLst>
          </p:cNvPr>
          <p:cNvSpPr/>
          <p:nvPr userDrawn="1"/>
        </p:nvSpPr>
        <p:spPr>
          <a:xfrm>
            <a:off x="2331243" y="4162854"/>
            <a:ext cx="4572000" cy="646331"/>
          </a:xfrm>
          <a:prstGeom prst="rect">
            <a:avLst/>
          </a:prstGeom>
        </p:spPr>
        <p:txBody>
          <a:bodyPr>
            <a:spAutoFit/>
          </a:bodyPr>
          <a:lstStyle/>
          <a:p>
            <a:pPr algn="ctr"/>
            <a:r>
              <a:rPr lang="en-US" sz="1800" b="1" dirty="0"/>
              <a:t>GEORGE D. KARIBJANIAN</a:t>
            </a:r>
          </a:p>
          <a:p>
            <a:pPr algn="ctr"/>
            <a:r>
              <a:rPr lang="en-US" sz="1800" b="1" dirty="0"/>
              <a:t>Franklin Karibjanian &amp; Law, PLLC</a:t>
            </a:r>
          </a:p>
        </p:txBody>
      </p:sp>
      <p:sp>
        <p:nvSpPr>
          <p:cNvPr id="9" name="Rectangle 8">
            <a:extLst>
              <a:ext uri="{FF2B5EF4-FFF2-40B4-BE49-F238E27FC236}">
                <a16:creationId xmlns:a16="http://schemas.microsoft.com/office/drawing/2014/main" id="{DA0B36D1-6A34-4DE9-8FE4-47463DADA455}"/>
              </a:ext>
            </a:extLst>
          </p:cNvPr>
          <p:cNvSpPr/>
          <p:nvPr userDrawn="1"/>
        </p:nvSpPr>
        <p:spPr>
          <a:xfrm>
            <a:off x="2431256" y="5748005"/>
            <a:ext cx="4572000" cy="523220"/>
          </a:xfrm>
          <a:prstGeom prst="rect">
            <a:avLst/>
          </a:prstGeom>
        </p:spPr>
        <p:txBody>
          <a:bodyPr>
            <a:spAutoFit/>
          </a:bodyPr>
          <a:lstStyle/>
          <a:p>
            <a:pPr algn="ctr"/>
            <a:r>
              <a:rPr lang="en-US" sz="1400" dirty="0"/>
              <a:t>Fax:  202-463-3060</a:t>
            </a:r>
          </a:p>
          <a:p>
            <a:pPr algn="ctr"/>
            <a:r>
              <a:rPr lang="en-US" sz="1400" dirty="0"/>
              <a:t>E-Mail: gkaribjanian@fkl-law.com</a:t>
            </a:r>
          </a:p>
        </p:txBody>
      </p:sp>
      <p:sp>
        <p:nvSpPr>
          <p:cNvPr id="11" name="Rectangle 10">
            <a:extLst>
              <a:ext uri="{FF2B5EF4-FFF2-40B4-BE49-F238E27FC236}">
                <a16:creationId xmlns:a16="http://schemas.microsoft.com/office/drawing/2014/main" id="{F1AAAF7B-18B4-408F-9127-18541724696C}"/>
              </a:ext>
            </a:extLst>
          </p:cNvPr>
          <p:cNvSpPr/>
          <p:nvPr userDrawn="1"/>
        </p:nvSpPr>
        <p:spPr>
          <a:xfrm>
            <a:off x="399077" y="5091578"/>
            <a:ext cx="4064358" cy="738664"/>
          </a:xfrm>
          <a:prstGeom prst="rect">
            <a:avLst/>
          </a:prstGeom>
        </p:spPr>
        <p:txBody>
          <a:bodyPr wrap="square">
            <a:spAutoFit/>
          </a:bodyPr>
          <a:lstStyle/>
          <a:p>
            <a:pPr algn="ctr"/>
            <a:r>
              <a:rPr lang="en-US" sz="1400" dirty="0"/>
              <a:t>150 East Palmetto Park Road, Suite 800</a:t>
            </a:r>
          </a:p>
          <a:p>
            <a:pPr algn="ctr"/>
            <a:r>
              <a:rPr lang="en-US" sz="1400" dirty="0"/>
              <a:t>Boca Raton, Florida 33432</a:t>
            </a:r>
          </a:p>
          <a:p>
            <a:pPr algn="ctr"/>
            <a:r>
              <a:rPr lang="en-US" sz="1400" dirty="0"/>
              <a:t>Direct:  561-208-1272</a:t>
            </a:r>
          </a:p>
        </p:txBody>
      </p:sp>
      <p:sp>
        <p:nvSpPr>
          <p:cNvPr id="12" name="Rectangle 11">
            <a:extLst>
              <a:ext uri="{FF2B5EF4-FFF2-40B4-BE49-F238E27FC236}">
                <a16:creationId xmlns:a16="http://schemas.microsoft.com/office/drawing/2014/main" id="{DCB04524-CFF1-4BCD-ADD5-A2DFAE61F05C}"/>
              </a:ext>
            </a:extLst>
          </p:cNvPr>
          <p:cNvSpPr/>
          <p:nvPr userDrawn="1"/>
        </p:nvSpPr>
        <p:spPr>
          <a:xfrm>
            <a:off x="4876800" y="5114661"/>
            <a:ext cx="4038600" cy="738664"/>
          </a:xfrm>
          <a:prstGeom prst="rect">
            <a:avLst/>
          </a:prstGeom>
        </p:spPr>
        <p:txBody>
          <a:bodyPr wrap="square">
            <a:spAutoFit/>
          </a:bodyPr>
          <a:lstStyle/>
          <a:p>
            <a:pPr algn="ctr"/>
            <a:r>
              <a:rPr lang="en-US" sz="1400" dirty="0"/>
              <a:t>1101 Seventeenth Street, N.W., Suite 820</a:t>
            </a:r>
          </a:p>
          <a:p>
            <a:pPr algn="ctr"/>
            <a:r>
              <a:rPr lang="en-US" sz="1400" dirty="0"/>
              <a:t>Washington, D.C. 20036</a:t>
            </a:r>
          </a:p>
          <a:p>
            <a:pPr algn="ctr"/>
            <a:r>
              <a:rPr lang="en-US" sz="1400" dirty="0"/>
              <a:t>Direct:  202-495-2676</a:t>
            </a:r>
          </a:p>
        </p:txBody>
      </p:sp>
      <p:sp>
        <p:nvSpPr>
          <p:cNvPr id="14" name="Subtitle 2">
            <a:extLst>
              <a:ext uri="{FF2B5EF4-FFF2-40B4-BE49-F238E27FC236}">
                <a16:creationId xmlns:a16="http://schemas.microsoft.com/office/drawing/2014/main" id="{FC21D004-218B-438C-ADA9-CED62D82260A}"/>
              </a:ext>
            </a:extLst>
          </p:cNvPr>
          <p:cNvSpPr txBox="1">
            <a:spLocks/>
          </p:cNvSpPr>
          <p:nvPr userDrawn="1"/>
        </p:nvSpPr>
        <p:spPr>
          <a:xfrm>
            <a:off x="411956" y="4853689"/>
            <a:ext cx="4038600" cy="216467"/>
          </a:xfrm>
          <a:prstGeom prst="rect">
            <a:avLst/>
          </a:prstGeom>
        </p:spPr>
        <p:txBody>
          <a:bodyPr vert="horz" lIns="0" tIns="0" rIns="0" bIns="0" rtlCol="0">
            <a:noAutofit/>
          </a:bodyPr>
          <a:lstStyle>
            <a:lvl1pPr marL="0" indent="0" algn="l" defTabSz="914363" rtl="0" eaLnBrk="1" latinLnBrk="0" hangingPunct="1">
              <a:lnSpc>
                <a:spcPct val="90000"/>
              </a:lnSpc>
              <a:spcBef>
                <a:spcPts val="0"/>
              </a:spcBef>
              <a:buFontTx/>
              <a:buNone/>
              <a:defRPr sz="16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r>
              <a:rPr lang="en-US" sz="1400" u="sng" dirty="0"/>
              <a:t>Boca Raton Office</a:t>
            </a:r>
          </a:p>
        </p:txBody>
      </p:sp>
      <p:sp>
        <p:nvSpPr>
          <p:cNvPr id="15" name="Rectangle 14">
            <a:extLst>
              <a:ext uri="{FF2B5EF4-FFF2-40B4-BE49-F238E27FC236}">
                <a16:creationId xmlns:a16="http://schemas.microsoft.com/office/drawing/2014/main" id="{B937D504-3309-4D98-9D69-97F453580497}"/>
              </a:ext>
            </a:extLst>
          </p:cNvPr>
          <p:cNvSpPr/>
          <p:nvPr userDrawn="1"/>
        </p:nvSpPr>
        <p:spPr>
          <a:xfrm>
            <a:off x="776285" y="2114252"/>
            <a:ext cx="7681913" cy="2000548"/>
          </a:xfrm>
          <a:prstGeom prst="rect">
            <a:avLst/>
          </a:prstGeom>
        </p:spPr>
        <p:txBody>
          <a:bodyPr wrap="square">
            <a:spAutoFit/>
          </a:bodyPr>
          <a:lstStyle/>
          <a:p>
            <a:pPr marL="0" marR="0" indent="0" algn="ctr">
              <a:lnSpc>
                <a:spcPct val="100000"/>
              </a:lnSpc>
              <a:spcBef>
                <a:spcPts val="0"/>
              </a:spcBef>
              <a:spcAft>
                <a:spcPts val="0"/>
              </a:spcAft>
            </a:pPr>
            <a:r>
              <a:rPr lang="en-US" sz="2800" b="1" dirty="0">
                <a:solidFill>
                  <a:srgbClr val="F8D784"/>
                </a:solidFill>
                <a:effectLst/>
                <a:latin typeface="+mj-lt"/>
                <a:ea typeface="Times New Roman" panose="02020603050405020304" pitchFamily="18" charset="0"/>
                <a:cs typeface="Times New Roman" panose="02020603050405020304" pitchFamily="18" charset="0"/>
              </a:rPr>
              <a:t>Estate Planning Council of Naples</a:t>
            </a:r>
          </a:p>
          <a:p>
            <a:pPr marL="0" marR="0" indent="0" algn="ctr">
              <a:lnSpc>
                <a:spcPct val="100000"/>
              </a:lnSpc>
              <a:spcBef>
                <a:spcPts val="0"/>
              </a:spcBef>
              <a:spcAft>
                <a:spcPts val="0"/>
              </a:spcAft>
            </a:pPr>
            <a:r>
              <a:rPr lang="en-US" sz="2800" b="1" dirty="0">
                <a:solidFill>
                  <a:srgbClr val="F8D784"/>
                </a:solidFill>
                <a:effectLst/>
                <a:latin typeface="+mj-lt"/>
                <a:ea typeface="Times New Roman" panose="02020603050405020304" pitchFamily="18" charset="0"/>
                <a:cs typeface="Times New Roman" panose="02020603050405020304" pitchFamily="18" charset="0"/>
              </a:rPr>
              <a:t>March Meeting</a:t>
            </a:r>
          </a:p>
          <a:p>
            <a:pPr marL="0" marR="0" indent="0" algn="ctr">
              <a:lnSpc>
                <a:spcPct val="100000"/>
              </a:lnSpc>
              <a:spcBef>
                <a:spcPts val="0"/>
              </a:spcBef>
              <a:spcAft>
                <a:spcPts val="0"/>
              </a:spcAft>
            </a:pPr>
            <a:endParaRPr lang="en-US" sz="1200" b="1" dirty="0">
              <a:solidFill>
                <a:srgbClr val="F8D784"/>
              </a:solidFill>
              <a:effectLst/>
              <a:latin typeface="+mj-lt"/>
              <a:ea typeface="Times New Roman" panose="02020603050405020304" pitchFamily="18" charset="0"/>
              <a:cs typeface="Times New Roman" panose="02020603050405020304" pitchFamily="18" charset="0"/>
            </a:endParaRPr>
          </a:p>
          <a:p>
            <a:pPr marL="0" marR="0" indent="0" algn="ctr">
              <a:lnSpc>
                <a:spcPct val="100000"/>
              </a:lnSpc>
              <a:spcBef>
                <a:spcPts val="0"/>
              </a:spcBef>
              <a:spcAft>
                <a:spcPts val="0"/>
              </a:spcAft>
            </a:pPr>
            <a:r>
              <a:rPr lang="en-US" sz="2800" b="1" dirty="0">
                <a:solidFill>
                  <a:srgbClr val="F8D784"/>
                </a:solidFill>
                <a:effectLst/>
                <a:latin typeface="+mj-lt"/>
                <a:ea typeface="Times New Roman" panose="02020603050405020304" pitchFamily="18" charset="0"/>
                <a:cs typeface="Times New Roman" panose="02020603050405020304" pitchFamily="18" charset="0"/>
              </a:rPr>
              <a:t>March 29, 2023</a:t>
            </a:r>
          </a:p>
          <a:p>
            <a:pPr marL="0" marR="0" indent="0" algn="ctr">
              <a:lnSpc>
                <a:spcPct val="100000"/>
              </a:lnSpc>
              <a:spcBef>
                <a:spcPts val="0"/>
              </a:spcBef>
              <a:spcAft>
                <a:spcPts val="0"/>
              </a:spcAft>
            </a:pPr>
            <a:r>
              <a:rPr lang="en-US" sz="2800" b="1" dirty="0">
                <a:solidFill>
                  <a:srgbClr val="F8D784"/>
                </a:solidFill>
                <a:effectLst/>
                <a:latin typeface="+mj-lt"/>
                <a:ea typeface="Times New Roman" panose="02020603050405020304" pitchFamily="18" charset="0"/>
                <a:cs typeface="Times New Roman" panose="02020603050405020304" pitchFamily="18" charset="0"/>
              </a:rPr>
              <a:t>Naples, Florida</a:t>
            </a:r>
          </a:p>
        </p:txBody>
      </p:sp>
    </p:spTree>
    <p:extLst>
      <p:ext uri="{BB962C8B-B14F-4D97-AF65-F5344CB8AC3E}">
        <p14:creationId xmlns:p14="http://schemas.microsoft.com/office/powerpoint/2010/main" val="248335269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588A-3052-97DC-23A7-64EF109CBC0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0A016D-E87C-1899-06AE-4F8CDF09302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719AA8-3F14-EBED-23A3-F92677E86F6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B18C32-59BD-8BD2-1300-8B2AE2A11E0E}"/>
              </a:ext>
            </a:extLst>
          </p:cNvPr>
          <p:cNvSpPr>
            <a:spLocks noGrp="1"/>
          </p:cNvSpPr>
          <p:nvPr>
            <p:ph type="dt" sz="half" idx="10"/>
          </p:nvPr>
        </p:nvSpPr>
        <p:spPr/>
        <p:txBody>
          <a:bodyPr/>
          <a:lstStyle/>
          <a:p>
            <a:fld id="{7EB4B922-81C1-47E8-8016-6753607B5EF8}" type="datetimeFigureOut">
              <a:rPr lang="en-US" smtClean="0"/>
              <a:t>2/21/2023</a:t>
            </a:fld>
            <a:endParaRPr lang="en-US"/>
          </a:p>
        </p:txBody>
      </p:sp>
      <p:sp>
        <p:nvSpPr>
          <p:cNvPr id="6" name="Footer Placeholder 5">
            <a:extLst>
              <a:ext uri="{FF2B5EF4-FFF2-40B4-BE49-F238E27FC236}">
                <a16:creationId xmlns:a16="http://schemas.microsoft.com/office/drawing/2014/main" id="{B9CA01A1-7D7D-84BA-5BB5-037A4CE7D4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F2D1B2-B604-5C2F-2FDF-3C3FEA3C879F}"/>
              </a:ext>
            </a:extLst>
          </p:cNvPr>
          <p:cNvSpPr>
            <a:spLocks noGrp="1"/>
          </p:cNvSpPr>
          <p:nvPr>
            <p:ph type="sldNum" sz="quarter" idx="12"/>
          </p:nvPr>
        </p:nvSpPr>
        <p:spPr/>
        <p:txBody>
          <a:bodyPr/>
          <a:lstStyle/>
          <a:p>
            <a:fld id="{5FC891DA-A7BD-4BBE-A38C-078D18153DEA}" type="slidenum">
              <a:rPr lang="en-US" smtClean="0"/>
              <a:t>‹#›</a:t>
            </a:fld>
            <a:endParaRPr lang="en-US"/>
          </a:p>
        </p:txBody>
      </p:sp>
    </p:spTree>
    <p:extLst>
      <p:ext uri="{BB962C8B-B14F-4D97-AF65-F5344CB8AC3E}">
        <p14:creationId xmlns:p14="http://schemas.microsoft.com/office/powerpoint/2010/main" val="2003179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7FB22-F593-FC1E-D2E0-749EB198D87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1DE8DF-62A2-FDC5-A066-96CE238B783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3B3E5D3-0408-12CB-C37B-2E2A4818C71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6648B5-05A1-7968-9A0A-02D8F8B7E77A}"/>
              </a:ext>
            </a:extLst>
          </p:cNvPr>
          <p:cNvSpPr>
            <a:spLocks noGrp="1"/>
          </p:cNvSpPr>
          <p:nvPr>
            <p:ph type="dt" sz="half" idx="10"/>
          </p:nvPr>
        </p:nvSpPr>
        <p:spPr/>
        <p:txBody>
          <a:bodyPr/>
          <a:lstStyle/>
          <a:p>
            <a:fld id="{7EB4B922-81C1-47E8-8016-6753607B5EF8}" type="datetimeFigureOut">
              <a:rPr lang="en-US" smtClean="0"/>
              <a:t>2/21/2023</a:t>
            </a:fld>
            <a:endParaRPr lang="en-US"/>
          </a:p>
        </p:txBody>
      </p:sp>
      <p:sp>
        <p:nvSpPr>
          <p:cNvPr id="6" name="Footer Placeholder 5">
            <a:extLst>
              <a:ext uri="{FF2B5EF4-FFF2-40B4-BE49-F238E27FC236}">
                <a16:creationId xmlns:a16="http://schemas.microsoft.com/office/drawing/2014/main" id="{807D59A7-B6D5-3A6D-D117-AB94BC8399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01CB04-937C-7A85-6EEB-01AE36690A93}"/>
              </a:ext>
            </a:extLst>
          </p:cNvPr>
          <p:cNvSpPr>
            <a:spLocks noGrp="1"/>
          </p:cNvSpPr>
          <p:nvPr>
            <p:ph type="sldNum" sz="quarter" idx="12"/>
          </p:nvPr>
        </p:nvSpPr>
        <p:spPr/>
        <p:txBody>
          <a:bodyPr/>
          <a:lstStyle/>
          <a:p>
            <a:fld id="{5FC891DA-A7BD-4BBE-A38C-078D18153DEA}" type="slidenum">
              <a:rPr lang="en-US" smtClean="0"/>
              <a:t>‹#›</a:t>
            </a:fld>
            <a:endParaRPr lang="en-US"/>
          </a:p>
        </p:txBody>
      </p:sp>
    </p:spTree>
    <p:extLst>
      <p:ext uri="{BB962C8B-B14F-4D97-AF65-F5344CB8AC3E}">
        <p14:creationId xmlns:p14="http://schemas.microsoft.com/office/powerpoint/2010/main" val="1859538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9F243-AE11-C36B-039B-9C0AC606CB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01D00F-EAE0-547B-DFE3-03B13A8F4E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39BC21-5BF5-5B71-6053-BE8198B16CAD}"/>
              </a:ext>
            </a:extLst>
          </p:cNvPr>
          <p:cNvSpPr>
            <a:spLocks noGrp="1"/>
          </p:cNvSpPr>
          <p:nvPr>
            <p:ph type="dt" sz="half" idx="10"/>
          </p:nvPr>
        </p:nvSpPr>
        <p:spPr/>
        <p:txBody>
          <a:bodyPr/>
          <a:lstStyle/>
          <a:p>
            <a:fld id="{7EB4B922-81C1-47E8-8016-6753607B5EF8}" type="datetimeFigureOut">
              <a:rPr lang="en-US" smtClean="0"/>
              <a:t>2/21/2023</a:t>
            </a:fld>
            <a:endParaRPr lang="en-US"/>
          </a:p>
        </p:txBody>
      </p:sp>
      <p:sp>
        <p:nvSpPr>
          <p:cNvPr id="5" name="Footer Placeholder 4">
            <a:extLst>
              <a:ext uri="{FF2B5EF4-FFF2-40B4-BE49-F238E27FC236}">
                <a16:creationId xmlns:a16="http://schemas.microsoft.com/office/drawing/2014/main" id="{7D8098AB-FFCF-12B7-F6D6-9A93C12642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AF0A96-B8EF-5D54-2161-130647ABC100}"/>
              </a:ext>
            </a:extLst>
          </p:cNvPr>
          <p:cNvSpPr>
            <a:spLocks noGrp="1"/>
          </p:cNvSpPr>
          <p:nvPr>
            <p:ph type="sldNum" sz="quarter" idx="12"/>
          </p:nvPr>
        </p:nvSpPr>
        <p:spPr/>
        <p:txBody>
          <a:bodyPr/>
          <a:lstStyle/>
          <a:p>
            <a:fld id="{5FC891DA-A7BD-4BBE-A38C-078D18153DEA}" type="slidenum">
              <a:rPr lang="en-US" smtClean="0"/>
              <a:t>‹#›</a:t>
            </a:fld>
            <a:endParaRPr lang="en-US"/>
          </a:p>
        </p:txBody>
      </p:sp>
    </p:spTree>
    <p:extLst>
      <p:ext uri="{BB962C8B-B14F-4D97-AF65-F5344CB8AC3E}">
        <p14:creationId xmlns:p14="http://schemas.microsoft.com/office/powerpoint/2010/main" val="1673200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20E9EF-F55E-4A61-B4CE-ED5BD2B345F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7E7E48-97B4-6A9E-1E7B-18531857DF4C}"/>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D80586-2412-E57E-6898-2C925B2FB32E}"/>
              </a:ext>
            </a:extLst>
          </p:cNvPr>
          <p:cNvSpPr>
            <a:spLocks noGrp="1"/>
          </p:cNvSpPr>
          <p:nvPr>
            <p:ph type="dt" sz="half" idx="10"/>
          </p:nvPr>
        </p:nvSpPr>
        <p:spPr/>
        <p:txBody>
          <a:bodyPr/>
          <a:lstStyle/>
          <a:p>
            <a:fld id="{7EB4B922-81C1-47E8-8016-6753607B5EF8}" type="datetimeFigureOut">
              <a:rPr lang="en-US" smtClean="0"/>
              <a:t>2/21/2023</a:t>
            </a:fld>
            <a:endParaRPr lang="en-US"/>
          </a:p>
        </p:txBody>
      </p:sp>
      <p:sp>
        <p:nvSpPr>
          <p:cNvPr id="5" name="Footer Placeholder 4">
            <a:extLst>
              <a:ext uri="{FF2B5EF4-FFF2-40B4-BE49-F238E27FC236}">
                <a16:creationId xmlns:a16="http://schemas.microsoft.com/office/drawing/2014/main" id="{AD9CF9EA-CB14-0BCF-4B55-4CC486626A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760391-45DA-0B48-E0DC-74381E535BE9}"/>
              </a:ext>
            </a:extLst>
          </p:cNvPr>
          <p:cNvSpPr>
            <a:spLocks noGrp="1"/>
          </p:cNvSpPr>
          <p:nvPr>
            <p:ph type="sldNum" sz="quarter" idx="12"/>
          </p:nvPr>
        </p:nvSpPr>
        <p:spPr/>
        <p:txBody>
          <a:bodyPr/>
          <a:lstStyle/>
          <a:p>
            <a:fld id="{5FC891DA-A7BD-4BBE-A38C-078D18153DEA}" type="slidenum">
              <a:rPr lang="en-US" smtClean="0"/>
              <a:t>‹#›</a:t>
            </a:fld>
            <a:endParaRPr lang="en-US"/>
          </a:p>
        </p:txBody>
      </p:sp>
    </p:spTree>
    <p:extLst>
      <p:ext uri="{BB962C8B-B14F-4D97-AF65-F5344CB8AC3E}">
        <p14:creationId xmlns:p14="http://schemas.microsoft.com/office/powerpoint/2010/main" val="3745187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230188"/>
            <a:ext cx="8763000" cy="498598"/>
          </a:xfrm>
        </p:spPr>
        <p:txBody>
          <a:bodyPr/>
          <a:lstStyle>
            <a:lvl1pPr>
              <a:defRPr sz="3600" b="1" i="1">
                <a:solidFill>
                  <a:srgbClr val="FCE36E"/>
                </a:solidFill>
              </a:defRPr>
            </a:lvl1pPr>
          </a:lstStyle>
          <a:p>
            <a:r>
              <a:rPr lang="en-US" dirty="0"/>
              <a:t>Click to edit Master title style</a:t>
            </a:r>
          </a:p>
        </p:txBody>
      </p:sp>
      <p:sp>
        <p:nvSpPr>
          <p:cNvPr id="6" name="Text Placeholder 5"/>
          <p:cNvSpPr>
            <a:spLocks noGrp="1"/>
          </p:cNvSpPr>
          <p:nvPr>
            <p:ph type="body" sz="quarter" idx="10"/>
          </p:nvPr>
        </p:nvSpPr>
        <p:spPr>
          <a:xfrm>
            <a:off x="381000" y="1069175"/>
            <a:ext cx="8382000" cy="2283702"/>
          </a:xfrm>
        </p:spPr>
        <p:txBody>
          <a:bodyPr/>
          <a:lstStyle>
            <a:lvl1pPr>
              <a:lnSpc>
                <a:spcPct val="90000"/>
              </a:lnSpc>
              <a:defRPr sz="2800"/>
            </a:lvl1pPr>
            <a:lvl2pPr>
              <a:lnSpc>
                <a:spcPct val="90000"/>
              </a:lnSpc>
              <a:defRPr sz="2800"/>
            </a:lvl2pPr>
            <a:lvl3pPr>
              <a:lnSpc>
                <a:spcPct val="90000"/>
              </a:lnSpc>
              <a:defRPr sz="2800"/>
            </a:lvl3pPr>
            <a:lvl4pPr>
              <a:lnSpc>
                <a:spcPct val="90000"/>
              </a:lnSpc>
              <a:defRPr sz="2800"/>
            </a:lvl4pPr>
            <a:lvl5pPr>
              <a:lnSpc>
                <a:spcPct val="90000"/>
              </a:lnSpc>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a:extLst>
              <a:ext uri="{FF2B5EF4-FFF2-40B4-BE49-F238E27FC236}">
                <a16:creationId xmlns:a16="http://schemas.microsoft.com/office/drawing/2014/main" id="{9A9C7B07-E2EE-461B-B603-5B661700A5FA}"/>
              </a:ext>
            </a:extLst>
          </p:cNvPr>
          <p:cNvSpPr>
            <a:spLocks noGrp="1"/>
          </p:cNvSpPr>
          <p:nvPr>
            <p:ph type="sldNum" sz="quarter" idx="12"/>
          </p:nvPr>
        </p:nvSpPr>
        <p:spPr/>
        <p:txBody>
          <a:bodyPr/>
          <a:lstStyle/>
          <a:p>
            <a:fld id="{62D31D6E-54E7-46EB-9A4E-67B9A442ECB7}" type="slidenum">
              <a:rPr lang="en-US" smtClean="0"/>
              <a:t>‹#›</a:t>
            </a:fld>
            <a:endParaRPr lang="en-US" dirty="0"/>
          </a:p>
        </p:txBody>
      </p:sp>
      <p:pic>
        <p:nvPicPr>
          <p:cNvPr id="8" name="Picture 7">
            <a:extLst>
              <a:ext uri="{FF2B5EF4-FFF2-40B4-BE49-F238E27FC236}">
                <a16:creationId xmlns:a16="http://schemas.microsoft.com/office/drawing/2014/main" id="{A7716D3E-846F-43C8-BA95-90A67C56258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800" y="6166659"/>
            <a:ext cx="7204358" cy="720436"/>
          </a:xfrm>
          <a:prstGeom prst="rect">
            <a:avLst/>
          </a:prstGeom>
        </p:spPr>
      </p:pic>
    </p:spTree>
    <p:extLst>
      <p:ext uri="{BB962C8B-B14F-4D97-AF65-F5344CB8AC3E}">
        <p14:creationId xmlns:p14="http://schemas.microsoft.com/office/powerpoint/2010/main" val="410441422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48B36-268B-2D52-D8E6-650D7DA0DD9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0077D1-1869-8C56-317A-39B3ADF8072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3EE70B-0C8C-5F22-3C40-65DEA029CB9F}"/>
              </a:ext>
            </a:extLst>
          </p:cNvPr>
          <p:cNvSpPr>
            <a:spLocks noGrp="1"/>
          </p:cNvSpPr>
          <p:nvPr>
            <p:ph type="dt" sz="half" idx="10"/>
          </p:nvPr>
        </p:nvSpPr>
        <p:spPr/>
        <p:txBody>
          <a:bodyPr/>
          <a:lstStyle/>
          <a:p>
            <a:fld id="{7EB4B922-81C1-47E8-8016-6753607B5EF8}" type="datetimeFigureOut">
              <a:rPr lang="en-US" smtClean="0"/>
              <a:t>2/21/2023</a:t>
            </a:fld>
            <a:endParaRPr lang="en-US"/>
          </a:p>
        </p:txBody>
      </p:sp>
      <p:sp>
        <p:nvSpPr>
          <p:cNvPr id="5" name="Footer Placeholder 4">
            <a:extLst>
              <a:ext uri="{FF2B5EF4-FFF2-40B4-BE49-F238E27FC236}">
                <a16:creationId xmlns:a16="http://schemas.microsoft.com/office/drawing/2014/main" id="{ECD1C30B-94C9-FF73-C425-A5A0983296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357AA6-64BD-37F3-4571-D7FF02ABDA0F}"/>
              </a:ext>
            </a:extLst>
          </p:cNvPr>
          <p:cNvSpPr>
            <a:spLocks noGrp="1"/>
          </p:cNvSpPr>
          <p:nvPr>
            <p:ph type="sldNum" sz="quarter" idx="12"/>
          </p:nvPr>
        </p:nvSpPr>
        <p:spPr/>
        <p:txBody>
          <a:bodyPr/>
          <a:lstStyle/>
          <a:p>
            <a:fld id="{5FC891DA-A7BD-4BBE-A38C-078D18153DEA}" type="slidenum">
              <a:rPr lang="en-US" smtClean="0"/>
              <a:t>‹#›</a:t>
            </a:fld>
            <a:endParaRPr lang="en-US"/>
          </a:p>
        </p:txBody>
      </p:sp>
    </p:spTree>
    <p:extLst>
      <p:ext uri="{BB962C8B-B14F-4D97-AF65-F5344CB8AC3E}">
        <p14:creationId xmlns:p14="http://schemas.microsoft.com/office/powerpoint/2010/main" val="421840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B7E64-4393-8890-D071-5DFAC0DB58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D22A1E-2FC6-2B21-66D1-043FC08A24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6A3B88-33E0-5AA1-CD12-F676ED5E17AF}"/>
              </a:ext>
            </a:extLst>
          </p:cNvPr>
          <p:cNvSpPr>
            <a:spLocks noGrp="1"/>
          </p:cNvSpPr>
          <p:nvPr>
            <p:ph type="dt" sz="half" idx="10"/>
          </p:nvPr>
        </p:nvSpPr>
        <p:spPr/>
        <p:txBody>
          <a:bodyPr/>
          <a:lstStyle/>
          <a:p>
            <a:fld id="{7EB4B922-81C1-47E8-8016-6753607B5EF8}" type="datetimeFigureOut">
              <a:rPr lang="en-US" smtClean="0"/>
              <a:t>2/21/2023</a:t>
            </a:fld>
            <a:endParaRPr lang="en-US"/>
          </a:p>
        </p:txBody>
      </p:sp>
      <p:sp>
        <p:nvSpPr>
          <p:cNvPr id="5" name="Footer Placeholder 4">
            <a:extLst>
              <a:ext uri="{FF2B5EF4-FFF2-40B4-BE49-F238E27FC236}">
                <a16:creationId xmlns:a16="http://schemas.microsoft.com/office/drawing/2014/main" id="{375A19FA-3839-7695-5DC2-54585DA614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C05747-6FFE-69D3-1D96-389F79E7EB8A}"/>
              </a:ext>
            </a:extLst>
          </p:cNvPr>
          <p:cNvSpPr>
            <a:spLocks noGrp="1"/>
          </p:cNvSpPr>
          <p:nvPr>
            <p:ph type="sldNum" sz="quarter" idx="12"/>
          </p:nvPr>
        </p:nvSpPr>
        <p:spPr/>
        <p:txBody>
          <a:bodyPr/>
          <a:lstStyle/>
          <a:p>
            <a:fld id="{5FC891DA-A7BD-4BBE-A38C-078D18153DEA}" type="slidenum">
              <a:rPr lang="en-US" smtClean="0"/>
              <a:t>‹#›</a:t>
            </a:fld>
            <a:endParaRPr lang="en-US"/>
          </a:p>
        </p:txBody>
      </p:sp>
    </p:spTree>
    <p:extLst>
      <p:ext uri="{BB962C8B-B14F-4D97-AF65-F5344CB8AC3E}">
        <p14:creationId xmlns:p14="http://schemas.microsoft.com/office/powerpoint/2010/main" val="1415667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3B5C7-2E77-37AF-93BA-1C95A850884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3AFE10-77DC-66C4-81EE-F0A5C808E46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DDB602-AA8D-B412-87DC-742827C75D7E}"/>
              </a:ext>
            </a:extLst>
          </p:cNvPr>
          <p:cNvSpPr>
            <a:spLocks noGrp="1"/>
          </p:cNvSpPr>
          <p:nvPr>
            <p:ph type="dt" sz="half" idx="10"/>
          </p:nvPr>
        </p:nvSpPr>
        <p:spPr/>
        <p:txBody>
          <a:bodyPr/>
          <a:lstStyle/>
          <a:p>
            <a:fld id="{7EB4B922-81C1-47E8-8016-6753607B5EF8}" type="datetimeFigureOut">
              <a:rPr lang="en-US" smtClean="0"/>
              <a:t>2/21/2023</a:t>
            </a:fld>
            <a:endParaRPr lang="en-US"/>
          </a:p>
        </p:txBody>
      </p:sp>
      <p:sp>
        <p:nvSpPr>
          <p:cNvPr id="5" name="Footer Placeholder 4">
            <a:extLst>
              <a:ext uri="{FF2B5EF4-FFF2-40B4-BE49-F238E27FC236}">
                <a16:creationId xmlns:a16="http://schemas.microsoft.com/office/drawing/2014/main" id="{01AF7101-7D4D-F671-235B-41BBBCA247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A11034-20F8-28D1-370C-C387E28DC222}"/>
              </a:ext>
            </a:extLst>
          </p:cNvPr>
          <p:cNvSpPr>
            <a:spLocks noGrp="1"/>
          </p:cNvSpPr>
          <p:nvPr>
            <p:ph type="sldNum" sz="quarter" idx="12"/>
          </p:nvPr>
        </p:nvSpPr>
        <p:spPr/>
        <p:txBody>
          <a:bodyPr/>
          <a:lstStyle/>
          <a:p>
            <a:fld id="{5FC891DA-A7BD-4BBE-A38C-078D18153DEA}" type="slidenum">
              <a:rPr lang="en-US" smtClean="0"/>
              <a:t>‹#›</a:t>
            </a:fld>
            <a:endParaRPr lang="en-US"/>
          </a:p>
        </p:txBody>
      </p:sp>
    </p:spTree>
    <p:extLst>
      <p:ext uri="{BB962C8B-B14F-4D97-AF65-F5344CB8AC3E}">
        <p14:creationId xmlns:p14="http://schemas.microsoft.com/office/powerpoint/2010/main" val="83612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BC9ED-CC0D-0B4D-27A5-21A533F4BC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84071B-F120-6E80-CF1C-31670723470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5BEABF-3337-5EDA-D357-58DF0A5065A2}"/>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59542C-BE7C-C64C-7EBC-E1D7447FE41E}"/>
              </a:ext>
            </a:extLst>
          </p:cNvPr>
          <p:cNvSpPr>
            <a:spLocks noGrp="1"/>
          </p:cNvSpPr>
          <p:nvPr>
            <p:ph type="dt" sz="half" idx="10"/>
          </p:nvPr>
        </p:nvSpPr>
        <p:spPr/>
        <p:txBody>
          <a:bodyPr/>
          <a:lstStyle/>
          <a:p>
            <a:fld id="{7EB4B922-81C1-47E8-8016-6753607B5EF8}" type="datetimeFigureOut">
              <a:rPr lang="en-US" smtClean="0"/>
              <a:t>2/21/2023</a:t>
            </a:fld>
            <a:endParaRPr lang="en-US"/>
          </a:p>
        </p:txBody>
      </p:sp>
      <p:sp>
        <p:nvSpPr>
          <p:cNvPr id="6" name="Footer Placeholder 5">
            <a:extLst>
              <a:ext uri="{FF2B5EF4-FFF2-40B4-BE49-F238E27FC236}">
                <a16:creationId xmlns:a16="http://schemas.microsoft.com/office/drawing/2014/main" id="{775B84E5-D32F-65C5-9832-68EBC9A58E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4B73F0-2E7B-5F1E-4A63-5C55E9512F85}"/>
              </a:ext>
            </a:extLst>
          </p:cNvPr>
          <p:cNvSpPr>
            <a:spLocks noGrp="1"/>
          </p:cNvSpPr>
          <p:nvPr>
            <p:ph type="sldNum" sz="quarter" idx="12"/>
          </p:nvPr>
        </p:nvSpPr>
        <p:spPr/>
        <p:txBody>
          <a:bodyPr/>
          <a:lstStyle/>
          <a:p>
            <a:fld id="{5FC891DA-A7BD-4BBE-A38C-078D18153DEA}" type="slidenum">
              <a:rPr lang="en-US" smtClean="0"/>
              <a:t>‹#›</a:t>
            </a:fld>
            <a:endParaRPr lang="en-US"/>
          </a:p>
        </p:txBody>
      </p:sp>
    </p:spTree>
    <p:extLst>
      <p:ext uri="{BB962C8B-B14F-4D97-AF65-F5344CB8AC3E}">
        <p14:creationId xmlns:p14="http://schemas.microsoft.com/office/powerpoint/2010/main" val="2259798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A9FB8-BB90-A76D-F125-3CA11E48DEDE}"/>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6D1CA6-FC5F-08BB-44A9-2C5F61B5BEB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67F996-BEDF-03E8-85AD-0347E3E2BE5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DA2E34-B648-E525-B5CF-924FF8B584D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F6477C-FE9C-3EC1-393F-49ACC0E13CC3}"/>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1E9B25-98AE-A384-95F6-2B4BAEEF7A7C}"/>
              </a:ext>
            </a:extLst>
          </p:cNvPr>
          <p:cNvSpPr>
            <a:spLocks noGrp="1"/>
          </p:cNvSpPr>
          <p:nvPr>
            <p:ph type="dt" sz="half" idx="10"/>
          </p:nvPr>
        </p:nvSpPr>
        <p:spPr/>
        <p:txBody>
          <a:bodyPr/>
          <a:lstStyle/>
          <a:p>
            <a:fld id="{7EB4B922-81C1-47E8-8016-6753607B5EF8}" type="datetimeFigureOut">
              <a:rPr lang="en-US" smtClean="0"/>
              <a:t>2/21/2023</a:t>
            </a:fld>
            <a:endParaRPr lang="en-US"/>
          </a:p>
        </p:txBody>
      </p:sp>
      <p:sp>
        <p:nvSpPr>
          <p:cNvPr id="8" name="Footer Placeholder 7">
            <a:extLst>
              <a:ext uri="{FF2B5EF4-FFF2-40B4-BE49-F238E27FC236}">
                <a16:creationId xmlns:a16="http://schemas.microsoft.com/office/drawing/2014/main" id="{4039A926-35E5-E0C1-9FA5-5701243C72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03CEA8-95DD-2564-001E-2D79202AFF94}"/>
              </a:ext>
            </a:extLst>
          </p:cNvPr>
          <p:cNvSpPr>
            <a:spLocks noGrp="1"/>
          </p:cNvSpPr>
          <p:nvPr>
            <p:ph type="sldNum" sz="quarter" idx="12"/>
          </p:nvPr>
        </p:nvSpPr>
        <p:spPr/>
        <p:txBody>
          <a:bodyPr/>
          <a:lstStyle/>
          <a:p>
            <a:fld id="{5FC891DA-A7BD-4BBE-A38C-078D18153DEA}" type="slidenum">
              <a:rPr lang="en-US" smtClean="0"/>
              <a:t>‹#›</a:t>
            </a:fld>
            <a:endParaRPr lang="en-US"/>
          </a:p>
        </p:txBody>
      </p:sp>
    </p:spTree>
    <p:extLst>
      <p:ext uri="{BB962C8B-B14F-4D97-AF65-F5344CB8AC3E}">
        <p14:creationId xmlns:p14="http://schemas.microsoft.com/office/powerpoint/2010/main" val="919153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23BD3-0CF8-F1A3-BB06-2D955BEFEC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7276B0-92F4-7316-89C4-211EDA8AB08F}"/>
              </a:ext>
            </a:extLst>
          </p:cNvPr>
          <p:cNvSpPr>
            <a:spLocks noGrp="1"/>
          </p:cNvSpPr>
          <p:nvPr>
            <p:ph type="dt" sz="half" idx="10"/>
          </p:nvPr>
        </p:nvSpPr>
        <p:spPr/>
        <p:txBody>
          <a:bodyPr/>
          <a:lstStyle/>
          <a:p>
            <a:fld id="{7EB4B922-81C1-47E8-8016-6753607B5EF8}" type="datetimeFigureOut">
              <a:rPr lang="en-US" smtClean="0"/>
              <a:t>2/21/2023</a:t>
            </a:fld>
            <a:endParaRPr lang="en-US"/>
          </a:p>
        </p:txBody>
      </p:sp>
      <p:sp>
        <p:nvSpPr>
          <p:cNvPr id="4" name="Footer Placeholder 3">
            <a:extLst>
              <a:ext uri="{FF2B5EF4-FFF2-40B4-BE49-F238E27FC236}">
                <a16:creationId xmlns:a16="http://schemas.microsoft.com/office/drawing/2014/main" id="{265FFE52-38CE-1BC2-127F-75162B243B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2EDDBC-638F-D3E3-FCCD-B0FA2DF10114}"/>
              </a:ext>
            </a:extLst>
          </p:cNvPr>
          <p:cNvSpPr>
            <a:spLocks noGrp="1"/>
          </p:cNvSpPr>
          <p:nvPr>
            <p:ph type="sldNum" sz="quarter" idx="12"/>
          </p:nvPr>
        </p:nvSpPr>
        <p:spPr/>
        <p:txBody>
          <a:bodyPr/>
          <a:lstStyle/>
          <a:p>
            <a:fld id="{5FC891DA-A7BD-4BBE-A38C-078D18153DEA}" type="slidenum">
              <a:rPr lang="en-US" smtClean="0"/>
              <a:t>‹#›</a:t>
            </a:fld>
            <a:endParaRPr lang="en-US"/>
          </a:p>
        </p:txBody>
      </p:sp>
    </p:spTree>
    <p:extLst>
      <p:ext uri="{BB962C8B-B14F-4D97-AF65-F5344CB8AC3E}">
        <p14:creationId xmlns:p14="http://schemas.microsoft.com/office/powerpoint/2010/main" val="96122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987B5A-0D42-49F0-61D8-B623206632D1}"/>
              </a:ext>
            </a:extLst>
          </p:cNvPr>
          <p:cNvSpPr>
            <a:spLocks noGrp="1"/>
          </p:cNvSpPr>
          <p:nvPr>
            <p:ph type="dt" sz="half" idx="10"/>
          </p:nvPr>
        </p:nvSpPr>
        <p:spPr/>
        <p:txBody>
          <a:bodyPr/>
          <a:lstStyle/>
          <a:p>
            <a:fld id="{7EB4B922-81C1-47E8-8016-6753607B5EF8}" type="datetimeFigureOut">
              <a:rPr lang="en-US" smtClean="0"/>
              <a:t>2/21/2023</a:t>
            </a:fld>
            <a:endParaRPr lang="en-US"/>
          </a:p>
        </p:txBody>
      </p:sp>
      <p:sp>
        <p:nvSpPr>
          <p:cNvPr id="3" name="Footer Placeholder 2">
            <a:extLst>
              <a:ext uri="{FF2B5EF4-FFF2-40B4-BE49-F238E27FC236}">
                <a16:creationId xmlns:a16="http://schemas.microsoft.com/office/drawing/2014/main" id="{C560160F-0770-B607-FDE6-237C40788A0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C74F1F-7233-A91C-A412-91E12003428B}"/>
              </a:ext>
            </a:extLst>
          </p:cNvPr>
          <p:cNvSpPr>
            <a:spLocks noGrp="1"/>
          </p:cNvSpPr>
          <p:nvPr>
            <p:ph type="sldNum" sz="quarter" idx="12"/>
          </p:nvPr>
        </p:nvSpPr>
        <p:spPr/>
        <p:txBody>
          <a:bodyPr/>
          <a:lstStyle/>
          <a:p>
            <a:fld id="{5FC891DA-A7BD-4BBE-A38C-078D18153DEA}" type="slidenum">
              <a:rPr lang="en-US" smtClean="0"/>
              <a:t>‹#›</a:t>
            </a:fld>
            <a:endParaRPr lang="en-US"/>
          </a:p>
        </p:txBody>
      </p:sp>
    </p:spTree>
    <p:extLst>
      <p:ext uri="{BB962C8B-B14F-4D97-AF65-F5344CB8AC3E}">
        <p14:creationId xmlns:p14="http://schemas.microsoft.com/office/powerpoint/2010/main" val="5734071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F4B54FC0-337A-4505-ABD6-8512684B4366}"/>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D31D6E-54E7-46EB-9A4E-67B9A442ECB7}" type="slidenum">
              <a:rPr lang="en-US" smtClean="0"/>
              <a:t>‹#›</a:t>
            </a:fld>
            <a:endParaRPr lang="en-US" dirty="0"/>
          </a:p>
        </p:txBody>
      </p:sp>
      <p:sp>
        <p:nvSpPr>
          <p:cNvPr id="5" name="Footer Placeholder 4">
            <a:extLst>
              <a:ext uri="{FF2B5EF4-FFF2-40B4-BE49-F238E27FC236}">
                <a16:creationId xmlns:a16="http://schemas.microsoft.com/office/drawing/2014/main" id="{2982BD7B-A442-406F-B96C-A6CF5F2EFC6A}"/>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542433644"/>
      </p:ext>
    </p:extLst>
  </p:cSld>
  <p:clrMap bg1="dk1" tx1="lt1" bg2="dk2" tx2="lt2" accent1="accent1" accent2="accent2" accent3="accent3" accent4="accent4" accent5="accent5" accent6="accent6" hlink="hlink" folHlink="folHlink"/>
  <p:sldLayoutIdLst>
    <p:sldLayoutId id="2147483680" r:id="rId1"/>
    <p:sldLayoutId id="2147483679" r:id="rId2"/>
  </p:sldLayoutIdLst>
  <p:transition>
    <p:fade/>
  </p:transition>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D548A5-6E3A-3D2E-E859-ABEEF2545362}"/>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432C1F-173C-FBFF-5359-EA6865D4D0A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0EE674-8234-156A-ACF6-37B7F48E94D7}"/>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B4B922-81C1-47E8-8016-6753607B5EF8}" type="datetimeFigureOut">
              <a:rPr lang="en-US" smtClean="0"/>
              <a:t>2/21/2023</a:t>
            </a:fld>
            <a:endParaRPr lang="en-US"/>
          </a:p>
        </p:txBody>
      </p:sp>
      <p:sp>
        <p:nvSpPr>
          <p:cNvPr id="5" name="Footer Placeholder 4">
            <a:extLst>
              <a:ext uri="{FF2B5EF4-FFF2-40B4-BE49-F238E27FC236}">
                <a16:creationId xmlns:a16="http://schemas.microsoft.com/office/drawing/2014/main" id="{95923FC4-6695-AD11-6B84-EE2A418E9D62}"/>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6ED18C-9B8C-3521-8B82-EA6F10990D96}"/>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C891DA-A7BD-4BBE-A38C-078D18153DEA}" type="slidenum">
              <a:rPr lang="en-US" smtClean="0"/>
              <a:t>‹#›</a:t>
            </a:fld>
            <a:endParaRPr lang="en-US"/>
          </a:p>
        </p:txBody>
      </p:sp>
    </p:spTree>
    <p:extLst>
      <p:ext uri="{BB962C8B-B14F-4D97-AF65-F5344CB8AC3E}">
        <p14:creationId xmlns:p14="http://schemas.microsoft.com/office/powerpoint/2010/main" val="1305213182"/>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13390785"/>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lstStyle/>
          <a:p>
            <a:r>
              <a:rPr lang="en-US" dirty="0"/>
              <a:t>C.  Justifying Back-End SLAT Statutes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2800767"/>
          </a:xfrm>
        </p:spPr>
        <p:txBody>
          <a:bodyPr/>
          <a:lstStyle/>
          <a:p>
            <a:r>
              <a:rPr lang="en-US" dirty="0"/>
              <a:t>Increases in the BEA</a:t>
            </a:r>
          </a:p>
          <a:p>
            <a:pPr lvl="1"/>
            <a:r>
              <a:rPr lang="en-US" dirty="0"/>
              <a:t>During the 2010’s and into the 2020’s, large increases in the §2010(c)(3) “basic exclusion amount” (“BEA”),  when combined with the threat of similar reductions in the BEA, caused many taxpayers to engage in planning techniques intended to utilize the BEA before it was lost.</a:t>
            </a:r>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10</a:t>
            </a:fld>
            <a:endParaRPr lang="en-US" dirty="0"/>
          </a:p>
        </p:txBody>
      </p:sp>
    </p:spTree>
    <p:extLst>
      <p:ext uri="{BB962C8B-B14F-4D97-AF65-F5344CB8AC3E}">
        <p14:creationId xmlns:p14="http://schemas.microsoft.com/office/powerpoint/2010/main" val="195421469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lstStyle/>
          <a:p>
            <a:r>
              <a:rPr lang="en-US" dirty="0"/>
              <a:t>C.  Justifying Back-End SLAT Statutes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696670"/>
          </a:xfrm>
        </p:spPr>
        <p:txBody>
          <a:bodyPr/>
          <a:lstStyle/>
          <a:p>
            <a:r>
              <a:rPr lang="en-US" dirty="0"/>
              <a:t>Increases in the BEA</a:t>
            </a:r>
          </a:p>
          <a:p>
            <a:pPr lvl="1"/>
            <a:r>
              <a:rPr lang="en-US" dirty="0"/>
              <a:t>2010 the BEA increased to $5,000,000 for 2011 and 2012</a:t>
            </a:r>
          </a:p>
          <a:p>
            <a:pPr lvl="1"/>
            <a:r>
              <a:rPr lang="en-US" dirty="0"/>
              <a:t>If no legislation, in 2013 the BEA was set to fall back to 2001 levels of $1,000,000</a:t>
            </a:r>
          </a:p>
          <a:p>
            <a:pPr lvl="1"/>
            <a:r>
              <a:rPr lang="en-US" dirty="0"/>
              <a:t>2017 Doubled the BEA</a:t>
            </a:r>
          </a:p>
          <a:p>
            <a:pPr lvl="1"/>
            <a:r>
              <a:rPr lang="en-US" dirty="0"/>
              <a:t>2021 - If not for 2 Senators, the Democratic White House and Congress would have ended the doubling</a:t>
            </a:r>
          </a:p>
          <a:p>
            <a:pPr lvl="1"/>
            <a:r>
              <a:rPr lang="en-US" dirty="0"/>
              <a:t>2026 – Pursuant to the reconciliation nature of the  2017 Tax Act, the Doubling ends </a:t>
            </a:r>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11</a:t>
            </a:fld>
            <a:endParaRPr lang="en-US" dirty="0"/>
          </a:p>
        </p:txBody>
      </p:sp>
    </p:spTree>
    <p:extLst>
      <p:ext uri="{BB962C8B-B14F-4D97-AF65-F5344CB8AC3E}">
        <p14:creationId xmlns:p14="http://schemas.microsoft.com/office/powerpoint/2010/main" val="123511212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lstStyle/>
          <a:p>
            <a:r>
              <a:rPr lang="en-US" dirty="0"/>
              <a:t>C.  Justifying Back-End SLAT Statutes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351961"/>
          </a:xfrm>
        </p:spPr>
        <p:txBody>
          <a:bodyPr/>
          <a:lstStyle/>
          <a:p>
            <a:r>
              <a:rPr lang="en-US" dirty="0"/>
              <a:t>With the sizeable increase in funds transferred to SLATs, suddenly the Donor Spouse’s risk of loss of the use of the funds if the </a:t>
            </a:r>
            <a:r>
              <a:rPr lang="en-US" dirty="0" err="1"/>
              <a:t>Donee</a:t>
            </a:r>
            <a:r>
              <a:rPr lang="en-US" dirty="0"/>
              <a:t> Spouse predeceased her/him grew exponentially. </a:t>
            </a:r>
          </a:p>
          <a:p>
            <a:r>
              <a:rPr lang="en-US" dirty="0"/>
              <a:t>Consider if a Donor Spouse has a net worth of $50,000,000 and fully funds a SLAT with $12,000,000 (rounded); if the </a:t>
            </a:r>
            <a:r>
              <a:rPr lang="en-US" dirty="0" err="1"/>
              <a:t>Donee</a:t>
            </a:r>
            <a:r>
              <a:rPr lang="en-US" dirty="0"/>
              <a:t> Spouse dies on the day after the transfer, the Donor Spouse will have lost the use of 24% of her/his entire net worth ($12,000,000/$50,000,000) which could affect her/his standard of living.</a:t>
            </a:r>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12</a:t>
            </a:fld>
            <a:endParaRPr lang="en-US" dirty="0"/>
          </a:p>
        </p:txBody>
      </p:sp>
    </p:spTree>
    <p:extLst>
      <p:ext uri="{BB962C8B-B14F-4D97-AF65-F5344CB8AC3E}">
        <p14:creationId xmlns:p14="http://schemas.microsoft.com/office/powerpoint/2010/main" val="227451489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lstStyle/>
          <a:p>
            <a:r>
              <a:rPr lang="en-US" dirty="0"/>
              <a:t>C.  Justifying Back-End SLAT Statutes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050340"/>
          </a:xfrm>
        </p:spPr>
        <p:txBody>
          <a:bodyPr/>
          <a:lstStyle/>
          <a:p>
            <a:r>
              <a:rPr lang="en-US" dirty="0"/>
              <a:t>While this would appear to be a problem for only high net worth individuals, the underlying issue is certainly justifiable without regard to net worth.</a:t>
            </a:r>
          </a:p>
          <a:p>
            <a:r>
              <a:rPr lang="en-US" dirty="0"/>
              <a:t>Should a taxpayer be penalized for using a benefit given to said taxpayer by Congress and then taken away by the very same Congress without any fault on the part of said taxpayer?</a:t>
            </a:r>
          </a:p>
          <a:p>
            <a:r>
              <a:rPr lang="en-US" dirty="0"/>
              <a:t>From this perspective, reducing the potential Federal estate tax impact is a justifiable reason for the adoption of a Back-End SLAT Statute.</a:t>
            </a:r>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13</a:t>
            </a:fld>
            <a:endParaRPr lang="en-US" dirty="0"/>
          </a:p>
        </p:txBody>
      </p:sp>
    </p:spTree>
    <p:extLst>
      <p:ext uri="{BB962C8B-B14F-4D97-AF65-F5344CB8AC3E}">
        <p14:creationId xmlns:p14="http://schemas.microsoft.com/office/powerpoint/2010/main" val="220332979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r>
              <a:rPr lang="en-US" dirty="0"/>
              <a:t>D.  Interpreting the Various Back-End SLAT Statutes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3662541"/>
          </a:xfrm>
        </p:spPr>
        <p:txBody>
          <a:bodyPr/>
          <a:lstStyle/>
          <a:p>
            <a:r>
              <a:rPr lang="en-US" dirty="0"/>
              <a:t>With respect to the creation of the Donor Spouse’s Back-End interest in a Back-End SLAT, all statutes reference that the Donor’s Spouse’s interest must be created upon the death of the </a:t>
            </a:r>
            <a:r>
              <a:rPr lang="en-US" dirty="0" err="1"/>
              <a:t>Donee</a:t>
            </a:r>
            <a:r>
              <a:rPr lang="en-US" dirty="0"/>
              <a:t> Spouse.  </a:t>
            </a:r>
          </a:p>
          <a:p>
            <a:r>
              <a:rPr lang="en-US" dirty="0"/>
              <a:t>However, the impact of these provisions can be divided into two groups – those that follow a “strict Interpretation” and those that follow a “broad interpretation.”</a:t>
            </a:r>
          </a:p>
          <a:p>
            <a:endParaRPr lang="en-US" dirty="0"/>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14</a:t>
            </a:fld>
            <a:endParaRPr lang="en-US" dirty="0"/>
          </a:p>
        </p:txBody>
      </p:sp>
    </p:spTree>
    <p:extLst>
      <p:ext uri="{BB962C8B-B14F-4D97-AF65-F5344CB8AC3E}">
        <p14:creationId xmlns:p14="http://schemas.microsoft.com/office/powerpoint/2010/main" val="167618604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r>
              <a:rPr lang="en-US" dirty="0"/>
              <a:t>D.  Interpreting the Various Back-End SLAT Statutes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136517"/>
          </a:xfrm>
        </p:spPr>
        <p:txBody>
          <a:bodyPr/>
          <a:lstStyle/>
          <a:p>
            <a:r>
              <a:rPr lang="en-US" dirty="0"/>
              <a:t>Strict Interpretation</a:t>
            </a:r>
          </a:p>
          <a:p>
            <a:pPr lvl="1"/>
            <a:r>
              <a:rPr lang="en-US" dirty="0"/>
              <a:t>Under a strict interpretation statute, the interest for the Donor Spouse can only arise upon the actual death of the </a:t>
            </a:r>
            <a:r>
              <a:rPr lang="en-US" dirty="0" err="1"/>
              <a:t>Donee</a:t>
            </a:r>
            <a:r>
              <a:rPr lang="en-US" dirty="0"/>
              <a:t> Spouse.  </a:t>
            </a:r>
          </a:p>
          <a:p>
            <a:pPr lvl="1"/>
            <a:r>
              <a:rPr lang="en-US" dirty="0"/>
              <a:t>Florida’s Back-End SLAT Statute is an example of this type of statute. </a:t>
            </a:r>
          </a:p>
          <a:p>
            <a:pPr lvl="1"/>
            <a:r>
              <a:rPr lang="en-US" dirty="0"/>
              <a:t>From Fla. Stat. §736.0505(3)(a)3.b.:  “At no time during the lifetime of the settlor’s spouse is the settlor a beneficiary as described in s. 736.0103(19)(a)”</a:t>
            </a:r>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15</a:t>
            </a:fld>
            <a:endParaRPr lang="en-US" dirty="0"/>
          </a:p>
        </p:txBody>
      </p:sp>
    </p:spTree>
    <p:extLst>
      <p:ext uri="{BB962C8B-B14F-4D97-AF65-F5344CB8AC3E}">
        <p14:creationId xmlns:p14="http://schemas.microsoft.com/office/powerpoint/2010/main" val="2778448042"/>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r>
              <a:rPr lang="en-US" dirty="0"/>
              <a:t>D.  Interpreting the Various Back-End SLAT Statutes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3662541"/>
          </a:xfrm>
        </p:spPr>
        <p:txBody>
          <a:bodyPr/>
          <a:lstStyle/>
          <a:p>
            <a:r>
              <a:rPr lang="en-US" dirty="0"/>
              <a:t>Broad Interpretation</a:t>
            </a:r>
          </a:p>
          <a:p>
            <a:pPr lvl="1"/>
            <a:r>
              <a:rPr lang="en-US" dirty="0"/>
              <a:t>Under a ‘broad interpretation” statute, the only requirement is that the trust must provide that the interest comes into being upon the death of the </a:t>
            </a:r>
            <a:r>
              <a:rPr lang="en-US" dirty="0" err="1"/>
              <a:t>Donee</a:t>
            </a:r>
            <a:r>
              <a:rPr lang="en-US" dirty="0"/>
              <a:t> Spouse. </a:t>
            </a:r>
          </a:p>
          <a:p>
            <a:pPr lvl="1"/>
            <a:r>
              <a:rPr lang="en-US" dirty="0"/>
              <a:t>consider the language of Texas Prop. Code §112.035(g)(2):  “an irrevocable inter vivos trust for the settlor’s spouse if the settlor is a beneficiary of the trust after the death of the settlor’s spouse …”</a:t>
            </a:r>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16</a:t>
            </a:fld>
            <a:endParaRPr lang="en-US" dirty="0"/>
          </a:p>
        </p:txBody>
      </p:sp>
    </p:spTree>
    <p:extLst>
      <p:ext uri="{BB962C8B-B14F-4D97-AF65-F5344CB8AC3E}">
        <p14:creationId xmlns:p14="http://schemas.microsoft.com/office/powerpoint/2010/main" val="2411470610"/>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r>
              <a:rPr lang="en-US" dirty="0"/>
              <a:t>D.  Interpreting the Various Back-End SLAT Statutes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912114"/>
          </a:xfrm>
        </p:spPr>
        <p:txBody>
          <a:bodyPr/>
          <a:lstStyle/>
          <a:p>
            <a:r>
              <a:rPr lang="en-US" dirty="0"/>
              <a:t>Broad Interpretation</a:t>
            </a:r>
          </a:p>
          <a:p>
            <a:pPr lvl="1"/>
            <a:r>
              <a:rPr lang="en-US" dirty="0"/>
              <a:t>Unlike Florida, the Texas statute does not refer to the </a:t>
            </a:r>
            <a:r>
              <a:rPr lang="en-US" dirty="0" err="1"/>
              <a:t>Donee</a:t>
            </a:r>
            <a:r>
              <a:rPr lang="en-US" dirty="0"/>
              <a:t> Spouse’s “lifetime.”  </a:t>
            </a:r>
          </a:p>
          <a:p>
            <a:pPr lvl="1"/>
            <a:r>
              <a:rPr lang="en-US" dirty="0"/>
              <a:t>This difference is significant in that the </a:t>
            </a:r>
            <a:r>
              <a:rPr lang="en-US" dirty="0" err="1"/>
              <a:t>Donee</a:t>
            </a:r>
            <a:r>
              <a:rPr lang="en-US" dirty="0"/>
              <a:t> Spouse does not actually have to be deceased – the only requirement is that trust provides that the Donor Spouse interest arises when the </a:t>
            </a:r>
            <a:r>
              <a:rPr lang="en-US" dirty="0" err="1"/>
              <a:t>Donee</a:t>
            </a:r>
            <a:r>
              <a:rPr lang="en-US" dirty="0"/>
              <a:t> Spouse is deemed to be deceased for purposes of the trust. </a:t>
            </a:r>
          </a:p>
          <a:p>
            <a:pPr lvl="1"/>
            <a:r>
              <a:rPr lang="en-US" dirty="0"/>
              <a:t>This opens up other planning possibilities, especially with the use of a “death on divorce” clause. </a:t>
            </a:r>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17</a:t>
            </a:fld>
            <a:endParaRPr lang="en-US" dirty="0"/>
          </a:p>
        </p:txBody>
      </p:sp>
    </p:spTree>
    <p:extLst>
      <p:ext uri="{BB962C8B-B14F-4D97-AF65-F5344CB8AC3E}">
        <p14:creationId xmlns:p14="http://schemas.microsoft.com/office/powerpoint/2010/main" val="243982021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997196"/>
          </a:xfrm>
        </p:spPr>
        <p:txBody>
          <a:bodyPr/>
          <a:lstStyle/>
          <a:p>
            <a:pPr marL="457200" indent="-457200"/>
            <a:r>
              <a:rPr lang="en-US" dirty="0"/>
              <a:t>E.	Why Do Some DAPT States Have Back-End SLAT Statutes?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295400"/>
            <a:ext cx="8382000" cy="4438138"/>
          </a:xfrm>
        </p:spPr>
        <p:txBody>
          <a:bodyPr/>
          <a:lstStyle/>
          <a:p>
            <a:r>
              <a:rPr lang="en-US" dirty="0"/>
              <a:t>4 of the jurisdictions – Delaware, Mississippi, South Dakota and Tennessee – are DAPT jurisdictions yet they each have adopted a Back-End SLAT Statute.  Why?  Doesn’t the DAPT statute cover a Back-End SLAT? </a:t>
            </a:r>
          </a:p>
          <a:p>
            <a:r>
              <a:rPr lang="en-US" dirty="0"/>
              <a:t>Consider:</a:t>
            </a:r>
          </a:p>
          <a:p>
            <a:pPr lvl="1"/>
            <a:r>
              <a:rPr lang="en-US" dirty="0"/>
              <a:t>During the </a:t>
            </a:r>
            <a:r>
              <a:rPr lang="en-US" dirty="0" err="1"/>
              <a:t>Donee</a:t>
            </a:r>
            <a:r>
              <a:rPr lang="en-US" dirty="0"/>
              <a:t> Spouse’s lifetime, the Donor Spouse has no beneficial interest in the trust.  Therefore, the provisions of UTC §505(a)(2) – meaning the “self-settled spendthrift trust doctrine” – do not apply because no amount can be distributed to or for the settlor’s benefit.  </a:t>
            </a:r>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18</a:t>
            </a:fld>
            <a:endParaRPr lang="en-US" dirty="0"/>
          </a:p>
        </p:txBody>
      </p:sp>
    </p:spTree>
    <p:extLst>
      <p:ext uri="{BB962C8B-B14F-4D97-AF65-F5344CB8AC3E}">
        <p14:creationId xmlns:p14="http://schemas.microsoft.com/office/powerpoint/2010/main" val="2909571001"/>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997196"/>
          </a:xfrm>
        </p:spPr>
        <p:txBody>
          <a:bodyPr/>
          <a:lstStyle/>
          <a:p>
            <a:pPr marL="457200" indent="-457200"/>
            <a:r>
              <a:rPr lang="en-US" dirty="0"/>
              <a:t>E.	Why Do Some DAPT States Have Back-End SLAT Statutes?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295400"/>
            <a:ext cx="8382000" cy="4912114"/>
          </a:xfrm>
        </p:spPr>
        <p:txBody>
          <a:bodyPr/>
          <a:lstStyle/>
          <a:p>
            <a:pPr lvl="1"/>
            <a:r>
              <a:rPr lang="en-US" dirty="0"/>
              <a:t>Upon the </a:t>
            </a:r>
            <a:r>
              <a:rPr lang="en-US" dirty="0" err="1"/>
              <a:t>Donee</a:t>
            </a:r>
            <a:r>
              <a:rPr lang="en-US" dirty="0"/>
              <a:t> Spouse’s death, the resulting trust in which the Donor Spouse has an interest would presumably fall within the jurisdiction’s DAPT statute, so it is also protected from the Donor Spouse’s creditors.</a:t>
            </a:r>
          </a:p>
          <a:p>
            <a:r>
              <a:rPr lang="en-US" dirty="0"/>
              <a:t>So why would a DAPT state need a Back-End SLAT Statute?</a:t>
            </a:r>
          </a:p>
          <a:p>
            <a:pPr lvl="1"/>
            <a:r>
              <a:rPr lang="en-US" dirty="0"/>
              <a:t>First, the jurisdiction’s DAPT statute is either unclear, or specifically provides that the trust be a DAPT at all times, so the Back-End SLAT Statute fills the gap.  </a:t>
            </a:r>
          </a:p>
          <a:p>
            <a:pPr lvl="1"/>
            <a:r>
              <a:rPr lang="en-US" dirty="0"/>
              <a:t>Second, the “belt and suspenders” approach</a:t>
            </a:r>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19</a:t>
            </a:fld>
            <a:endParaRPr lang="en-US" dirty="0"/>
          </a:p>
        </p:txBody>
      </p:sp>
    </p:spTree>
    <p:extLst>
      <p:ext uri="{BB962C8B-B14F-4D97-AF65-F5344CB8AC3E}">
        <p14:creationId xmlns:p14="http://schemas.microsoft.com/office/powerpoint/2010/main" val="219415387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txBox="1">
            <a:spLocks noGrp="1"/>
          </p:cNvSpPr>
          <p:nvPr/>
        </p:nvSpPr>
        <p:spPr bwMode="auto">
          <a:xfrm>
            <a:off x="3368675" y="6523038"/>
            <a:ext cx="12033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endParaRPr lang="en-US" altLang="en-US" sz="800" dirty="0"/>
          </a:p>
        </p:txBody>
      </p:sp>
      <p:sp>
        <p:nvSpPr>
          <p:cNvPr id="7172" name="Rectangle 2">
            <a:extLst>
              <a:ext uri="{FF2B5EF4-FFF2-40B4-BE49-F238E27FC236}">
                <a16:creationId xmlns:a16="http://schemas.microsoft.com/office/drawing/2014/main" id="{9588F50F-E111-4703-8EBC-5CCFF0E64C40}"/>
              </a:ext>
            </a:extLst>
          </p:cNvPr>
          <p:cNvSpPr>
            <a:spLocks noGrp="1"/>
          </p:cNvSpPr>
          <p:nvPr>
            <p:ph type="title"/>
          </p:nvPr>
        </p:nvSpPr>
        <p:spPr>
          <a:xfrm>
            <a:off x="381000" y="373304"/>
            <a:ext cx="8382000" cy="378565"/>
          </a:xfrm>
        </p:spPr>
        <p:txBody>
          <a:bodyPr lIns="91440" rIns="91440" bIns="45720" anchor="ctr"/>
          <a:lstStyle/>
          <a:p>
            <a:pPr eaLnBrk="1" hangingPunct="1">
              <a:defRPr/>
            </a:pPr>
            <a:r>
              <a:rPr lang="en-US" altLang="en-US" sz="2400" b="1" i="1" dirty="0">
                <a:solidFill>
                  <a:srgbClr val="FFFF00"/>
                </a:solidFill>
                <a:effectLst>
                  <a:outerShdw blurRad="38100" dist="38100" dir="2700000" algn="tl">
                    <a:srgbClr val="000000">
                      <a:alpha val="43137"/>
                    </a:srgbClr>
                  </a:outerShdw>
                </a:effectLst>
              </a:rPr>
              <a:t>GEORGE D. KARIBJANIAN</a:t>
            </a:r>
            <a:endParaRPr lang="en-US" altLang="en-US" sz="2000" b="1" i="1" dirty="0">
              <a:solidFill>
                <a:srgbClr val="FFFF00"/>
              </a:solidFill>
              <a:effectLst>
                <a:outerShdw blurRad="38100" dist="38100" dir="2700000" algn="tl">
                  <a:srgbClr val="000000">
                    <a:alpha val="43137"/>
                  </a:srgbClr>
                </a:outerShdw>
              </a:effectLst>
            </a:endParaRPr>
          </a:p>
        </p:txBody>
      </p:sp>
      <p:sp>
        <p:nvSpPr>
          <p:cNvPr id="9221" name="Text Box 5"/>
          <p:cNvSpPr txBox="1">
            <a:spLocks noChangeArrowheads="1"/>
          </p:cNvSpPr>
          <p:nvPr/>
        </p:nvSpPr>
        <p:spPr bwMode="auto">
          <a:xfrm>
            <a:off x="114300" y="2519756"/>
            <a:ext cx="1104900"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800" dirty="0">
                <a:solidFill>
                  <a:schemeClr val="tx2"/>
                </a:solidFill>
              </a:rPr>
              <a:t>Boca Raton</a:t>
            </a:r>
          </a:p>
          <a:p>
            <a:pPr eaLnBrk="1" hangingPunct="1"/>
            <a:r>
              <a:rPr lang="en-US" altLang="en-US" sz="800" dirty="0">
                <a:solidFill>
                  <a:schemeClr val="tx2"/>
                </a:solidFill>
              </a:rPr>
              <a:t>Direct: (561) 208-1272</a:t>
            </a:r>
          </a:p>
          <a:p>
            <a:pPr eaLnBrk="1" hangingPunct="1"/>
            <a:endParaRPr lang="en-US" altLang="en-US" sz="800" dirty="0">
              <a:solidFill>
                <a:schemeClr val="tx2"/>
              </a:solidFill>
            </a:endParaRPr>
          </a:p>
          <a:p>
            <a:pPr eaLnBrk="1" hangingPunct="1"/>
            <a:r>
              <a:rPr lang="en-US" altLang="en-US" sz="800" dirty="0">
                <a:solidFill>
                  <a:schemeClr val="tx2"/>
                </a:solidFill>
              </a:rPr>
              <a:t>DC</a:t>
            </a:r>
          </a:p>
          <a:p>
            <a:pPr eaLnBrk="1" hangingPunct="1"/>
            <a:r>
              <a:rPr lang="en-US" altLang="en-US" sz="800" dirty="0">
                <a:solidFill>
                  <a:schemeClr val="tx2"/>
                </a:solidFill>
              </a:rPr>
              <a:t>Direct: (202) 495-2676</a:t>
            </a:r>
          </a:p>
          <a:p>
            <a:pPr eaLnBrk="1" hangingPunct="1"/>
            <a:endParaRPr lang="en-US" altLang="en-US" sz="800" dirty="0">
              <a:solidFill>
                <a:schemeClr val="tx2"/>
              </a:solidFill>
            </a:endParaRPr>
          </a:p>
          <a:p>
            <a:pPr eaLnBrk="1" hangingPunct="1"/>
            <a:r>
              <a:rPr lang="en-US" altLang="en-US" sz="800" dirty="0">
                <a:solidFill>
                  <a:schemeClr val="tx2"/>
                </a:solidFill>
              </a:rPr>
              <a:t>gkaribjanian@fkl-law.com</a:t>
            </a:r>
          </a:p>
        </p:txBody>
      </p:sp>
      <p:pic>
        <p:nvPicPr>
          <p:cNvPr id="9222"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 y="1570044"/>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78F56CCD-D806-4613-B633-6A0B74C5F114}"/>
              </a:ext>
            </a:extLst>
          </p:cNvPr>
          <p:cNvSpPr>
            <a:spLocks noGrp="1"/>
          </p:cNvSpPr>
          <p:nvPr/>
        </p:nvSpPr>
        <p:spPr>
          <a:xfrm>
            <a:off x="1219200" y="751869"/>
            <a:ext cx="7810499" cy="5781070"/>
          </a:xfrm>
          <a:prstGeom prst="rect">
            <a:avLst/>
          </a:prstGeom>
        </p:spPr>
        <p:txBody>
          <a:bodyPr vert="horz" wrap="square" lIns="0" tIns="0" rIns="0" bIns="0" rtlCol="0">
            <a:spAutoFit/>
          </a:bodyPr>
          <a:lstStyle>
            <a:lvl1pPr marL="396875" indent="-396875" algn="l" defTabSz="914363" rtl="0" eaLnBrk="1" latinLnBrk="0" hangingPunct="1">
              <a:lnSpc>
                <a:spcPct val="100000"/>
              </a:lnSpc>
              <a:spcBef>
                <a:spcPts val="0"/>
              </a:spcBef>
              <a:spcAft>
                <a:spcPts val="400"/>
              </a:spcAft>
              <a:buFontTx/>
              <a:buBlip>
                <a:blip r:embed="rId3"/>
              </a:buBlip>
              <a:defRPr sz="2800" kern="1200">
                <a:solidFill>
                  <a:schemeClr val="tx1"/>
                </a:solidFill>
                <a:latin typeface="+mn-lt"/>
                <a:ea typeface="+mn-ea"/>
                <a:cs typeface="+mn-cs"/>
              </a:defRPr>
            </a:lvl1pPr>
            <a:lvl2pPr marL="914400" indent="-396875" algn="l" defTabSz="914363" rtl="0" eaLnBrk="1" latinLnBrk="0" hangingPunct="1">
              <a:lnSpc>
                <a:spcPct val="100000"/>
              </a:lnSpc>
              <a:spcBef>
                <a:spcPts val="0"/>
              </a:spcBef>
              <a:spcAft>
                <a:spcPts val="400"/>
              </a:spcAft>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100000"/>
              </a:lnSpc>
              <a:spcBef>
                <a:spcPts val="0"/>
              </a:spcBef>
              <a:spcAft>
                <a:spcPts val="400"/>
              </a:spcAft>
              <a:buFontTx/>
              <a:buBlip>
                <a:blip r:embed="rId4"/>
              </a:buBlip>
              <a:defRPr sz="2800" kern="1200">
                <a:solidFill>
                  <a:schemeClr val="tx1"/>
                </a:solidFill>
                <a:latin typeface="+mn-lt"/>
                <a:ea typeface="+mn-ea"/>
                <a:cs typeface="+mn-cs"/>
              </a:defRPr>
            </a:lvl3pPr>
            <a:lvl4pPr marL="1604963" indent="-346075" algn="l" defTabSz="914363" rtl="0" eaLnBrk="1" latinLnBrk="0" hangingPunct="1">
              <a:lnSpc>
                <a:spcPct val="100000"/>
              </a:lnSpc>
              <a:spcBef>
                <a:spcPts val="0"/>
              </a:spcBef>
              <a:spcAft>
                <a:spcPts val="400"/>
              </a:spcAft>
              <a:buFontTx/>
              <a:buBlip>
                <a:blip r:embed="rId4"/>
              </a:buBlip>
              <a:defRPr sz="2800" kern="1200">
                <a:solidFill>
                  <a:schemeClr val="tx1"/>
                </a:solidFill>
                <a:latin typeface="+mn-lt"/>
                <a:ea typeface="+mn-ea"/>
                <a:cs typeface="+mn-cs"/>
              </a:defRPr>
            </a:lvl4pPr>
            <a:lvl5pPr marL="1941513" indent="-336550" algn="l" defTabSz="914363" rtl="0" eaLnBrk="1" latinLnBrk="0" hangingPunct="1">
              <a:lnSpc>
                <a:spcPct val="100000"/>
              </a:lnSpc>
              <a:spcBef>
                <a:spcPts val="0"/>
              </a:spcBef>
              <a:spcAft>
                <a:spcPts val="400"/>
              </a:spcAft>
              <a:buFontTx/>
              <a:buBlip>
                <a:blip r:embed="rId4"/>
              </a:buBlip>
              <a:defRPr sz="28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eaLnBrk="1" hangingPunct="1">
              <a:lnSpc>
                <a:spcPct val="100000"/>
              </a:lnSpc>
              <a:spcBef>
                <a:spcPts val="0"/>
              </a:spcBef>
              <a:spcAft>
                <a:spcPts val="300"/>
              </a:spcAft>
              <a:buFont typeface="Wingdings 2" panose="05020102010507070707" pitchFamily="18" charset="2"/>
              <a:buNone/>
            </a:pPr>
            <a:r>
              <a:rPr lang="en-US" altLang="en-US" sz="858" dirty="0">
                <a:solidFill>
                  <a:srgbClr val="FFFF00"/>
                </a:solidFill>
              </a:rPr>
              <a:t>George D. Karibjanian is a Founding Member of Franklin Karibjanian &amp; Law, a national boutique law firm based in Washington, D.C., with additional offices in Boca Raton, Florida and Naples, Florida.  George practices predominantly in the firm’s Boca Raton office.  George is Board Certified by the Florida Bar in Wills, Trusts &amp; Estates and is a Fellow in the American College of Trust and Estate Counsel.  </a:t>
            </a:r>
          </a:p>
          <a:p>
            <a:pPr marL="0" indent="0" algn="just" eaLnBrk="1" hangingPunct="1">
              <a:lnSpc>
                <a:spcPct val="100000"/>
              </a:lnSpc>
              <a:spcBef>
                <a:spcPts val="0"/>
              </a:spcBef>
              <a:spcAft>
                <a:spcPts val="300"/>
              </a:spcAft>
              <a:buFont typeface="Wingdings 2" panose="05020102010507070707" pitchFamily="18" charset="2"/>
              <a:buNone/>
            </a:pPr>
            <a:r>
              <a:rPr lang="en-US" altLang="en-US" sz="858" dirty="0">
                <a:solidFill>
                  <a:srgbClr val="FFFF00"/>
                </a:solidFill>
              </a:rPr>
              <a:t>George divides his time between the Boca Raton and Washington offices, spending the majority of his time in Boca Raton.   George is admitted to practice in Florida, the District of Columbia, Maryland and Virginia.</a:t>
            </a:r>
          </a:p>
          <a:p>
            <a:pPr marL="0" indent="0" algn="just" eaLnBrk="1" hangingPunct="1">
              <a:lnSpc>
                <a:spcPct val="100000"/>
              </a:lnSpc>
              <a:spcBef>
                <a:spcPts val="0"/>
              </a:spcBef>
              <a:spcAft>
                <a:spcPts val="300"/>
              </a:spcAft>
              <a:buFont typeface="Wingdings 2" panose="05020102010507070707" pitchFamily="18" charset="2"/>
              <a:buNone/>
            </a:pPr>
            <a:r>
              <a:rPr lang="en-US" altLang="en-US" sz="858" dirty="0">
                <a:solidFill>
                  <a:srgbClr val="FFFF00"/>
                </a:solidFill>
              </a:rPr>
              <a:t>He earned his B.B.A. in Accounting from the University of Notre Dame in 1984, his J.D. from the Villanova University School of Law in 1987, and his LL.M. in Taxation from the University of Florida in 1988.  George has practiced his entire legal career in South Florida (over 33 years), practicing exclusively in the areas of estate planning and probate and trust administration, and also represents numerous clients with respect to nuptial agreements.  George has participated in over 200 formal presentations, either individually or as part of a panel discussion, to national, state-wide and local groups, and has over 80 publication credits in national and regional periodicals and journals.  Born and raised in Vineland, New Jersey (in the heart of South Jersey), George has called Boca Raton home since 1988. </a:t>
            </a:r>
          </a:p>
          <a:p>
            <a:pPr marL="0" indent="0" algn="just">
              <a:lnSpc>
                <a:spcPct val="100000"/>
              </a:lnSpc>
              <a:spcBef>
                <a:spcPts val="0"/>
              </a:spcBef>
              <a:spcAft>
                <a:spcPts val="300"/>
              </a:spcAft>
              <a:buNone/>
            </a:pPr>
            <a:r>
              <a:rPr lang="en-US" altLang="en-US" sz="858" dirty="0">
                <a:solidFill>
                  <a:srgbClr val="FFFF00"/>
                </a:solidFill>
              </a:rPr>
              <a:t>On the topic of the Uniform Voidable Transactions Act and its potential negative effect on estate planning, George has published many articles and has lectured in cities across the nation such as Las Vegas, Nashville, New York, Phoenix, Portland (Or.), San Diego, San Francisco, and Wilmington (Del.), and presented webinars to groups in South Dakota and Alaska.  George has also presented on the topic in October 2016 at the 42nd Annual Notre Dame Tax and Estate Planning Institute in South Bend, Indiana.</a:t>
            </a:r>
          </a:p>
          <a:p>
            <a:pPr marL="0" indent="0" algn="just">
              <a:lnSpc>
                <a:spcPct val="100000"/>
              </a:lnSpc>
              <a:spcBef>
                <a:spcPts val="0"/>
              </a:spcBef>
              <a:spcAft>
                <a:spcPts val="300"/>
              </a:spcAft>
              <a:buNone/>
            </a:pPr>
            <a:r>
              <a:rPr lang="en-US" altLang="en-US" sz="858" dirty="0">
                <a:solidFill>
                  <a:srgbClr val="FFFF00"/>
                </a:solidFill>
              </a:rPr>
              <a:t>On the topic of same-sex estate planning, George has lectured at various conferences and estate planning councils throughout the United States and has published numerous articles in publications such as Steve Leimberg’s LISI Estate Planning Newsletters, Trusts &amp; Estates Magazine and the Florida Bar Journal.  George has also been quoted by several publications and websites. </a:t>
            </a:r>
          </a:p>
          <a:p>
            <a:pPr marL="0" indent="0" algn="just">
              <a:lnSpc>
                <a:spcPct val="100000"/>
              </a:lnSpc>
              <a:spcBef>
                <a:spcPts val="0"/>
              </a:spcBef>
              <a:spcAft>
                <a:spcPts val="300"/>
              </a:spcAft>
              <a:buNone/>
            </a:pPr>
            <a:r>
              <a:rPr lang="en-US" altLang="en-US" sz="858" dirty="0">
                <a:solidFill>
                  <a:srgbClr val="FFFF00"/>
                </a:solidFill>
              </a:rPr>
              <a:t>George was presenter at the 48th Annual Heckerling Institute on Estate Planning in Orlando, Florida on January 15, 2014, speaking on a panel discussion titled, “Living and Working with the Uniform Principal and Income Act,” focusing on the tax effects on the power to adjust trust principal to income, the power to convert an income trust to a unitrust, comparing the various unitrust statues and focusing on potential litigation facing fiduciaries in this area.</a:t>
            </a:r>
          </a:p>
          <a:p>
            <a:pPr marL="0" indent="0" algn="just">
              <a:lnSpc>
                <a:spcPct val="100000"/>
              </a:lnSpc>
              <a:spcBef>
                <a:spcPts val="0"/>
              </a:spcBef>
              <a:spcAft>
                <a:spcPts val="300"/>
              </a:spcAft>
              <a:buNone/>
            </a:pPr>
            <a:r>
              <a:rPr lang="en-US" altLang="en-US" sz="858" dirty="0">
                <a:solidFill>
                  <a:srgbClr val="FFFF00"/>
                </a:solidFill>
              </a:rPr>
              <a:t>George’s other lectures have included topics such as Portability, Decanting, Trustee Selection and Duties, Current Developments in Estate Planning and Taxation, Representing a Client with Potential Capacity Issues, Whether a Supplemental 706 is Required, Inter-Vivos QTIP Planning, Prenuptial Agreements for the Estate Planner, the Advantages and Disadvantages of Domestic Asset Protection Trusts and Differences in the States’ Version of the Uniform Trust Code.</a:t>
            </a:r>
          </a:p>
          <a:p>
            <a:pPr marL="0" indent="0" algn="just">
              <a:lnSpc>
                <a:spcPct val="100000"/>
              </a:lnSpc>
              <a:spcBef>
                <a:spcPts val="0"/>
              </a:spcBef>
              <a:spcAft>
                <a:spcPts val="300"/>
              </a:spcAft>
              <a:buNone/>
            </a:pPr>
            <a:r>
              <a:rPr lang="en-US" altLang="en-US" sz="858" dirty="0">
                <a:solidFill>
                  <a:srgbClr val="FFFF00"/>
                </a:solidFill>
              </a:rPr>
              <a:t>For the American Bar Association’s Section of Taxation, he is a past Co-Chair of the Estate and Gift Tax Committee; was the Chairperson for the Section’s 2016 Comments on the Basis Consistency Regulations, the Chairperson for a 2011-12 Section Task Force Subcommittee Advocating Changes to the Portability Provisions Added by the 2010 Tax Act; and a contributing draftsman to the Section’s 2012 Comments on decanting.</a:t>
            </a:r>
          </a:p>
          <a:p>
            <a:pPr marL="0" indent="0" algn="just">
              <a:lnSpc>
                <a:spcPct val="100000"/>
              </a:lnSpc>
              <a:spcBef>
                <a:spcPts val="0"/>
              </a:spcBef>
              <a:spcAft>
                <a:spcPts val="300"/>
              </a:spcAft>
              <a:buNone/>
            </a:pPr>
            <a:r>
              <a:rPr lang="en-US" altLang="en-US" sz="858" dirty="0">
                <a:solidFill>
                  <a:srgbClr val="FFFF00"/>
                </a:solidFill>
              </a:rPr>
              <a:t>For the American Bar Association’s Section of Real Property Trusts &amp; Estates, Income and Transfer Tax Planning Group, he is a current Co-Chair of the Art and Collectibles Subcommittee, and a past Co-Chair of the Estate and Gift Tax Committee.</a:t>
            </a:r>
          </a:p>
          <a:p>
            <a:pPr marL="0" indent="0" algn="just">
              <a:lnSpc>
                <a:spcPct val="100000"/>
              </a:lnSpc>
              <a:spcBef>
                <a:spcPts val="0"/>
              </a:spcBef>
              <a:spcAft>
                <a:spcPts val="300"/>
              </a:spcAft>
              <a:buNone/>
            </a:pPr>
            <a:r>
              <a:rPr lang="en-US" altLang="en-US" sz="858" dirty="0">
                <a:solidFill>
                  <a:srgbClr val="FFFF00"/>
                </a:solidFill>
              </a:rPr>
              <a:t>For the Florida Bar’s Real Property Probate &amp; Trust Law Section, he is a past Chair of the Asset Protection Committee; the Co-Vice Chair – Probate &amp; Trust and National Events Editor for the Section’s “ActionLine” publication from 2012-2022; the Co-Chairperson of the RPPTL Ad Hoc Committee regarding potential statutory changes in light of a change in Florida’s DOMA laws; a member of the Ad Hoc committee to study changes to Florida’s decanting statutes (which led the 2018 legislation enacting the suggested changes); the Chairperson and primary draftsman of the Section’s 2012 comments to the IRS on decanting, a member of the RPPTL Ad Hoc Committee that drafted a statutory change in response to Florida’s Morey v. Everbank decision; and a member of the Section’s Executive Council from 2012-2022.</a:t>
            </a:r>
          </a:p>
          <a:p>
            <a:pPr marL="0" indent="0" algn="just">
              <a:lnSpc>
                <a:spcPct val="100000"/>
              </a:lnSpc>
              <a:spcBef>
                <a:spcPts val="0"/>
              </a:spcBef>
              <a:spcAft>
                <a:spcPts val="300"/>
              </a:spcAft>
              <a:buNone/>
            </a:pPr>
            <a:r>
              <a:rPr lang="en-US" altLang="en-US" sz="858" dirty="0">
                <a:solidFill>
                  <a:srgbClr val="FFFF00"/>
                </a:solidFill>
              </a:rPr>
              <a:t>George is also a member of the Greater Boca Raton Estate Planning Council and the South Palm Beach County Bar Association.</a:t>
            </a:r>
          </a:p>
          <a:p>
            <a:pPr marL="0" indent="0" algn="just">
              <a:lnSpc>
                <a:spcPct val="100000"/>
              </a:lnSpc>
              <a:spcBef>
                <a:spcPts val="0"/>
              </a:spcBef>
              <a:spcAft>
                <a:spcPts val="300"/>
              </a:spcAft>
              <a:buNone/>
            </a:pPr>
            <a:r>
              <a:rPr lang="en-US" altLang="en-US" sz="858" dirty="0">
                <a:solidFill>
                  <a:srgbClr val="FFFF00"/>
                </a:solidFill>
              </a:rPr>
              <a:t>George currently serves on the Professional Advisory Committee for George Snow Memorial Scholarship Foundation.  Previously, George served on the Professional Advisory Committee for the Boca Raton Museum of Art from 2011 to 2019 and served on the Board of Directors for the Palm Beach County Wealth &amp; Estate Planning Seminar from January 2015 until its suspension in January 2019.  George also served as President and a member of the Board of Directors of the Notre Dame Alumni Club of Boca Raton (1996-1997), a member of the St. Jude's Church (Boca Raton) Financial Education Council (1994-1996), and Vice President and a member of the Board of Directors of the Boca Raton Girls Fastpitch Softball Association (2004-2008).</a:t>
            </a:r>
          </a:p>
          <a:p>
            <a:pPr marL="0" indent="0" algn="just" eaLnBrk="1" hangingPunct="1">
              <a:lnSpc>
                <a:spcPct val="100000"/>
              </a:lnSpc>
              <a:spcBef>
                <a:spcPts val="0"/>
              </a:spcBef>
              <a:spcAft>
                <a:spcPts val="300"/>
              </a:spcAft>
              <a:buFont typeface="Wingdings 2" panose="05020102010507070707" pitchFamily="18" charset="2"/>
              <a:buNone/>
            </a:pPr>
            <a:endParaRPr lang="en-US" altLang="en-US" sz="858" dirty="0">
              <a:solidFill>
                <a:srgbClr val="FFFF00"/>
              </a:solidFill>
            </a:endParaRPr>
          </a:p>
        </p:txBody>
      </p:sp>
    </p:spTree>
    <p:extLst>
      <p:ext uri="{BB962C8B-B14F-4D97-AF65-F5344CB8AC3E}">
        <p14:creationId xmlns:p14="http://schemas.microsoft.com/office/powerpoint/2010/main" val="2592588645"/>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997196"/>
          </a:xfrm>
        </p:spPr>
        <p:txBody>
          <a:bodyPr/>
          <a:lstStyle/>
          <a:p>
            <a:pPr marL="457200" indent="-457200"/>
            <a:r>
              <a:rPr lang="en-US" dirty="0"/>
              <a:t>E.	Why Do Some DAPT States Have Back-End SLAT Statutes?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295400"/>
            <a:ext cx="8382000" cy="4912114"/>
          </a:xfrm>
        </p:spPr>
        <p:txBody>
          <a:bodyPr/>
          <a:lstStyle/>
          <a:p>
            <a:r>
              <a:rPr lang="en-US" dirty="0"/>
              <a:t>Example – Virginia Code §64.2-745.1.A</a:t>
            </a:r>
          </a:p>
          <a:p>
            <a:pPr marL="862013" lvl="2" indent="0">
              <a:buNone/>
            </a:pPr>
            <a:r>
              <a:rPr lang="en-US" dirty="0"/>
              <a:t>  	“A. 	A settlor may transfer assets to a qualified self-settled spendthrift trust and retain in that trust a qualified interest, and, except as otherwise provided in this article, §64.2-747 shall not apply to such qualified interest.”</a:t>
            </a:r>
          </a:p>
          <a:p>
            <a:r>
              <a:rPr lang="en-US" dirty="0"/>
              <a:t>By definition, then, the trust has to be a “qualified self-settled spendthrift trust” at the time that any transfers are made to it to fall within the protection of the Virginia DAPT statute.</a:t>
            </a:r>
          </a:p>
          <a:p>
            <a:r>
              <a:rPr lang="en-US" dirty="0"/>
              <a:t>A SLAT is not, at the time of creation, a qualified self-settled spendthrift trust.</a:t>
            </a:r>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20</a:t>
            </a:fld>
            <a:endParaRPr lang="en-US" dirty="0"/>
          </a:p>
        </p:txBody>
      </p:sp>
    </p:spTree>
    <p:extLst>
      <p:ext uri="{BB962C8B-B14F-4D97-AF65-F5344CB8AC3E}">
        <p14:creationId xmlns:p14="http://schemas.microsoft.com/office/powerpoint/2010/main" val="1273691586"/>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997196"/>
          </a:xfrm>
        </p:spPr>
        <p:txBody>
          <a:bodyPr/>
          <a:lstStyle/>
          <a:p>
            <a:pPr marL="457200" indent="-457200"/>
            <a:r>
              <a:rPr lang="en-US" dirty="0"/>
              <a:t>E.	Why Do Some DAPT States Have Back-End SLAT Statutes?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295400"/>
            <a:ext cx="8382000" cy="3748719"/>
          </a:xfrm>
        </p:spPr>
        <p:txBody>
          <a:bodyPr/>
          <a:lstStyle/>
          <a:p>
            <a:r>
              <a:rPr lang="en-US" dirty="0"/>
              <a:t>Does Nevada need a Back-End SLAT Statute?  No!</a:t>
            </a:r>
          </a:p>
          <a:p>
            <a:pPr lvl="1"/>
            <a:r>
              <a:rPr lang="en-US" dirty="0"/>
              <a:t>Under Nev. Rev. Stat. §166.020, any trust with a spendthrift clause is a “</a:t>
            </a:r>
            <a:r>
              <a:rPr lang="en-US" dirty="0" err="1"/>
              <a:t>Spendthift</a:t>
            </a:r>
            <a:r>
              <a:rPr lang="en-US" dirty="0"/>
              <a:t> Trust”</a:t>
            </a:r>
          </a:p>
          <a:p>
            <a:pPr lvl="1"/>
            <a:r>
              <a:rPr lang="en-US" dirty="0"/>
              <a:t>Nev. Rev. Stat. §166.120(1) provides protection to ANY beneficiary of a Spendthrift Trust; this includes the Settlor</a:t>
            </a:r>
          </a:p>
          <a:p>
            <a:pPr lvl="1"/>
            <a:r>
              <a:rPr lang="en-US" dirty="0"/>
              <a:t>Further, Nev. Rev. Stat. §166.050 says no “magic language” is needed to designate a trust as a Spendthrift Trust</a:t>
            </a:r>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21</a:t>
            </a:fld>
            <a:endParaRPr lang="en-US" dirty="0"/>
          </a:p>
        </p:txBody>
      </p:sp>
    </p:spTree>
    <p:extLst>
      <p:ext uri="{BB962C8B-B14F-4D97-AF65-F5344CB8AC3E}">
        <p14:creationId xmlns:p14="http://schemas.microsoft.com/office/powerpoint/2010/main" val="806338012"/>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997196"/>
          </a:xfrm>
        </p:spPr>
        <p:txBody>
          <a:bodyPr/>
          <a:lstStyle/>
          <a:p>
            <a:pPr marL="457200" indent="-457200"/>
            <a:r>
              <a:rPr lang="en-US" dirty="0"/>
              <a:t>E.	Why Do Some DAPT States Have Back-End SLAT Statutes?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295400"/>
            <a:ext cx="8382000" cy="2412968"/>
          </a:xfrm>
        </p:spPr>
        <p:txBody>
          <a:bodyPr/>
          <a:lstStyle/>
          <a:p>
            <a:r>
              <a:rPr lang="en-US" dirty="0"/>
              <a:t>Does Nevada need a Back-End SLAT Statute?  No!</a:t>
            </a:r>
          </a:p>
          <a:p>
            <a:pPr lvl="1"/>
            <a:r>
              <a:rPr lang="en-US" dirty="0"/>
              <a:t>Thus, a trust can always be a Spendthrift Trust regardless of when the Settlor becomes a beneficiary, which means that a Back-End SLAT is already viable under Nevada law and a separate statute is </a:t>
            </a:r>
            <a:r>
              <a:rPr lang="en-US"/>
              <a:t>not required</a:t>
            </a:r>
            <a:endParaRPr lang="en-US" dirty="0"/>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22</a:t>
            </a:fld>
            <a:endParaRPr lang="en-US" dirty="0"/>
          </a:p>
        </p:txBody>
      </p:sp>
    </p:spTree>
    <p:extLst>
      <p:ext uri="{BB962C8B-B14F-4D97-AF65-F5344CB8AC3E}">
        <p14:creationId xmlns:p14="http://schemas.microsoft.com/office/powerpoint/2010/main" val="3122285931"/>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pPr marL="457200" indent="-457200"/>
            <a:r>
              <a:rPr lang="en-US" dirty="0"/>
              <a:t>F.	Federal Estate Tax Laws and Back-End SLAT’s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6800"/>
            <a:ext cx="8382000" cy="3188565"/>
          </a:xfrm>
        </p:spPr>
        <p:txBody>
          <a:bodyPr/>
          <a:lstStyle/>
          <a:p>
            <a:r>
              <a:rPr lang="en-US" dirty="0"/>
              <a:t>While the statutes are intended to cut off creditors, an additional issue persists with respect to whether there is a retained interest that would create an estate tax problem.</a:t>
            </a:r>
          </a:p>
          <a:p>
            <a:r>
              <a:rPr lang="en-US" dirty="0"/>
              <a:t>It is interesting to note that in enacting Back End SLAT Statutes, in the official legislative analysis, none of the states have explained the estate tax consequences of the statute.</a:t>
            </a:r>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23</a:t>
            </a:fld>
            <a:endParaRPr lang="en-US" dirty="0"/>
          </a:p>
        </p:txBody>
      </p:sp>
    </p:spTree>
    <p:extLst>
      <p:ext uri="{BB962C8B-B14F-4D97-AF65-F5344CB8AC3E}">
        <p14:creationId xmlns:p14="http://schemas.microsoft.com/office/powerpoint/2010/main" val="207666503"/>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pPr marL="457200" indent="-457200"/>
            <a:r>
              <a:rPr lang="en-US" dirty="0"/>
              <a:t>F.	Federal Estate Tax Laws and Back-End SLAT’s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6800"/>
            <a:ext cx="8382000" cy="4912114"/>
          </a:xfrm>
        </p:spPr>
        <p:txBody>
          <a:bodyPr/>
          <a:lstStyle/>
          <a:p>
            <a:r>
              <a:rPr lang="en-US" dirty="0"/>
              <a:t>Can you analogize the Back End SLAT to an Inter-Vivos QTIP Trust?</a:t>
            </a:r>
          </a:p>
          <a:p>
            <a:pPr lvl="1"/>
            <a:r>
              <a:rPr lang="en-US" dirty="0"/>
              <a:t>Treas. Reg. §25.2523(f)-1(f) Examples 10 and 11 state that a retained “back end” interest in an Inter-Vivos QTIP Trust is not an interest subject to §§2036 or 2038</a:t>
            </a:r>
          </a:p>
          <a:p>
            <a:pPr lvl="1"/>
            <a:r>
              <a:rPr lang="en-US" dirty="0"/>
              <a:t>What, though, about the SSST Doctrine?  Since the Donor Spouse created the trust and has a retained interest, can’t the Donor Spouse’s creditors reach the interest and, if so, would that be gross estate inclusion?</a:t>
            </a:r>
          </a:p>
          <a:p>
            <a:pPr lvl="1"/>
            <a:r>
              <a:rPr lang="en-US" dirty="0"/>
              <a:t>Solution – “Super Charged Credit Shelter Trust”</a:t>
            </a:r>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24</a:t>
            </a:fld>
            <a:endParaRPr lang="en-US" dirty="0"/>
          </a:p>
        </p:txBody>
      </p:sp>
    </p:spTree>
    <p:extLst>
      <p:ext uri="{BB962C8B-B14F-4D97-AF65-F5344CB8AC3E}">
        <p14:creationId xmlns:p14="http://schemas.microsoft.com/office/powerpoint/2010/main" val="3527274215"/>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pPr marL="457200" indent="-457200"/>
            <a:r>
              <a:rPr lang="en-US" dirty="0"/>
              <a:t>F.	Federal Estate Tax Laws and Back-End SLAT’s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6800"/>
            <a:ext cx="8382000" cy="4912114"/>
          </a:xfrm>
        </p:spPr>
        <p:txBody>
          <a:bodyPr/>
          <a:lstStyle/>
          <a:p>
            <a:r>
              <a:rPr lang="en-US" dirty="0"/>
              <a:t>Can you analogize the Back End SLAT to an Inter-Vivos QTIP Trust?</a:t>
            </a:r>
          </a:p>
          <a:p>
            <a:pPr lvl="1"/>
            <a:r>
              <a:rPr lang="en-US" dirty="0"/>
              <a:t>Florida and other states enacted “I-V QTIP Statutes” to provide that the settlor of the back-end interest trust would be the </a:t>
            </a:r>
            <a:r>
              <a:rPr lang="en-US" dirty="0" err="1"/>
              <a:t>Donee</a:t>
            </a:r>
            <a:r>
              <a:rPr lang="en-US" dirty="0"/>
              <a:t> Spouse.</a:t>
            </a:r>
          </a:p>
          <a:p>
            <a:pPr lvl="1"/>
            <a:r>
              <a:rPr lang="en-US" dirty="0"/>
              <a:t>Florida – Fla. Stat. §736.0505(3)(a)1 and 2</a:t>
            </a:r>
          </a:p>
          <a:p>
            <a:pPr lvl="1"/>
            <a:r>
              <a:rPr lang="en-US" dirty="0"/>
              <a:t>The comparison becomes problematic because the I-V QTIP Statute was enacted in response to a theoretical gap in a specific Treasury Regulation, whereas, with the Back-End SLAT Statute, there is no such regulation or any direct guidance whatsoever.</a:t>
            </a:r>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25</a:t>
            </a:fld>
            <a:endParaRPr lang="en-US" dirty="0"/>
          </a:p>
        </p:txBody>
      </p:sp>
    </p:spTree>
    <p:extLst>
      <p:ext uri="{BB962C8B-B14F-4D97-AF65-F5344CB8AC3E}">
        <p14:creationId xmlns:p14="http://schemas.microsoft.com/office/powerpoint/2010/main" val="3383584066"/>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pPr marL="457200" indent="-457200"/>
            <a:r>
              <a:rPr lang="en-US" dirty="0"/>
              <a:t>F.	Federal Estate Tax Laws and Back-End SLAT’s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6800"/>
            <a:ext cx="8382000" cy="5299912"/>
          </a:xfrm>
        </p:spPr>
        <p:txBody>
          <a:bodyPr/>
          <a:lstStyle/>
          <a:p>
            <a:r>
              <a:rPr lang="en-US" dirty="0"/>
              <a:t>Relation-Back Doctrine</a:t>
            </a:r>
          </a:p>
          <a:p>
            <a:pPr lvl="1"/>
            <a:r>
              <a:rPr lang="en-US" dirty="0"/>
              <a:t>Creating a trust where the donor reserves an interest for herself/himself seems like an obvious “retained interest” scenario invoking §2036 which invokes a concept known as the “Relation-Back Doctrine.”  </a:t>
            </a:r>
          </a:p>
          <a:p>
            <a:pPr lvl="1"/>
            <a:r>
              <a:rPr lang="en-US" dirty="0"/>
              <a:t>Although discussed in terms of a power of appointment, the Relation-Back Doctrine is best described as this – the property which passes upon the exercise of a power of appointment is the property of the donor and not the property of the </a:t>
            </a:r>
            <a:r>
              <a:rPr lang="en-US" dirty="0" err="1"/>
              <a:t>donee</a:t>
            </a:r>
            <a:r>
              <a:rPr lang="en-US" dirty="0"/>
              <a:t> of the power. </a:t>
            </a:r>
          </a:p>
          <a:p>
            <a:endParaRPr lang="en-US" dirty="0"/>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26</a:t>
            </a:fld>
            <a:endParaRPr lang="en-US" dirty="0"/>
          </a:p>
        </p:txBody>
      </p:sp>
    </p:spTree>
    <p:extLst>
      <p:ext uri="{BB962C8B-B14F-4D97-AF65-F5344CB8AC3E}">
        <p14:creationId xmlns:p14="http://schemas.microsoft.com/office/powerpoint/2010/main" val="2678558620"/>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pPr marL="457200" indent="-457200"/>
            <a:r>
              <a:rPr lang="en-US" dirty="0"/>
              <a:t>F.	Federal Estate Tax Laws and Back-End SLAT’s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4050340"/>
          </a:xfrm>
        </p:spPr>
        <p:txBody>
          <a:bodyPr/>
          <a:lstStyle/>
          <a:p>
            <a:r>
              <a:rPr lang="en-US" dirty="0"/>
              <a:t>Relation-Back Doctrine</a:t>
            </a:r>
          </a:p>
          <a:p>
            <a:pPr lvl="1"/>
            <a:r>
              <a:rPr lang="en-US" dirty="0"/>
              <a:t>In other words, it is the act of something “relating back” to the transferor which invokes the doctrine.  </a:t>
            </a:r>
          </a:p>
          <a:p>
            <a:pPr lvl="1"/>
            <a:r>
              <a:rPr lang="en-US" dirty="0"/>
              <a:t>By creating the trust, the Donor Spouse who retains a back-end interest in the trust could be deemed to have retained a right to the possession or enjoyment of, or the right to the income from, the property from the moment of creation (hence the application of the Relation-Back Doctrine), which creates gross estate inclusion under §2036(a)(1).</a:t>
            </a:r>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27</a:t>
            </a:fld>
            <a:endParaRPr lang="en-US" dirty="0"/>
          </a:p>
        </p:txBody>
      </p:sp>
    </p:spTree>
    <p:extLst>
      <p:ext uri="{BB962C8B-B14F-4D97-AF65-F5344CB8AC3E}">
        <p14:creationId xmlns:p14="http://schemas.microsoft.com/office/powerpoint/2010/main" val="4076934654"/>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pPr marL="457200" indent="-457200"/>
            <a:r>
              <a:rPr lang="en-US" dirty="0"/>
              <a:t>F.	Federal Estate Tax Laws and Back-End SLAT’s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4050340"/>
          </a:xfrm>
        </p:spPr>
        <p:txBody>
          <a:bodyPr/>
          <a:lstStyle/>
          <a:p>
            <a:r>
              <a:rPr lang="en-US" dirty="0"/>
              <a:t>Relation-Back Doctrine</a:t>
            </a:r>
          </a:p>
          <a:p>
            <a:pPr lvl="1"/>
            <a:r>
              <a:rPr lang="en-US" dirty="0"/>
              <a:t>Is the Relation-Back Doctrine “black letter law”?  Consider the analysis from the Restatement (Second) of Property: Donative Transfers (the “2nd Restatement”), from the “Scope” provisions in Part 5 – Powers of Appointment:</a:t>
            </a:r>
          </a:p>
          <a:p>
            <a:pPr marL="1544638" lvl="4" indent="0">
              <a:buNone/>
            </a:pPr>
            <a:r>
              <a:rPr lang="en-US" dirty="0"/>
              <a:t>“However, the "relation back" theory has never been consistently followed, and it is often misleading to view the modern law of powers of appointment in terms of that doctrine.”</a:t>
            </a:r>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28</a:t>
            </a:fld>
            <a:endParaRPr lang="en-US" dirty="0"/>
          </a:p>
        </p:txBody>
      </p:sp>
    </p:spTree>
    <p:extLst>
      <p:ext uri="{BB962C8B-B14F-4D97-AF65-F5344CB8AC3E}">
        <p14:creationId xmlns:p14="http://schemas.microsoft.com/office/powerpoint/2010/main" val="104276829"/>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pPr marL="457200" indent="-457200"/>
            <a:r>
              <a:rPr lang="en-US" dirty="0"/>
              <a:t>F.	Federal Estate Tax Laws and Back-End SLAT’s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4912114"/>
          </a:xfrm>
        </p:spPr>
        <p:txBody>
          <a:bodyPr/>
          <a:lstStyle/>
          <a:p>
            <a:r>
              <a:rPr lang="en-US" dirty="0"/>
              <a:t>Relation-Back Doctrine</a:t>
            </a:r>
          </a:p>
          <a:p>
            <a:pPr lvl="1"/>
            <a:r>
              <a:rPr lang="en-US" dirty="0"/>
              <a:t>4</a:t>
            </a:r>
            <a:r>
              <a:rPr lang="en-US" baseline="30000" dirty="0"/>
              <a:t>th</a:t>
            </a:r>
            <a:r>
              <a:rPr lang="en-US" dirty="0"/>
              <a:t> DCA thinks that it is real!</a:t>
            </a:r>
          </a:p>
          <a:p>
            <a:pPr lvl="1"/>
            <a:r>
              <a:rPr lang="en-US" dirty="0"/>
              <a:t>Note that in §13.4 of the 2nd Restatement, the analysis cites the Fourth District Court of Appeal’s decision in In re Estate of Wylie, 342 So.2d 996 (Fla. 4th Dist. Ct. App. 1977), which held that the exercise of a general power of appointment did not cause the assets subject to the power to be considered to be probate assets (for purposes of fee calculations) but rather “related back” to the trust that created the power.</a:t>
            </a:r>
          </a:p>
          <a:p>
            <a:pPr lvl="1"/>
            <a:endParaRPr lang="en-US" dirty="0"/>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29</a:t>
            </a:fld>
            <a:endParaRPr lang="en-US" dirty="0"/>
          </a:p>
        </p:txBody>
      </p:sp>
    </p:spTree>
    <p:extLst>
      <p:ext uri="{BB962C8B-B14F-4D97-AF65-F5344CB8AC3E}">
        <p14:creationId xmlns:p14="http://schemas.microsoft.com/office/powerpoint/2010/main" val="68537874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9EA43-88B2-4B96-91CC-7BC5C86DAF76}"/>
              </a:ext>
            </a:extLst>
          </p:cNvPr>
          <p:cNvSpPr>
            <a:spLocks noGrp="1"/>
          </p:cNvSpPr>
          <p:nvPr>
            <p:ph type="title"/>
          </p:nvPr>
        </p:nvSpPr>
        <p:spPr/>
        <p:txBody>
          <a:bodyPr/>
          <a:lstStyle/>
          <a:p>
            <a:r>
              <a:rPr lang="en-US" dirty="0"/>
              <a:t>A.  Introduction</a:t>
            </a:r>
          </a:p>
        </p:txBody>
      </p:sp>
      <p:sp>
        <p:nvSpPr>
          <p:cNvPr id="3" name="Text Placeholder 2">
            <a:extLst>
              <a:ext uri="{FF2B5EF4-FFF2-40B4-BE49-F238E27FC236}">
                <a16:creationId xmlns:a16="http://schemas.microsoft.com/office/drawing/2014/main" id="{B9F7F0BC-CDFB-4A5E-8501-E19FB0A1A294}"/>
              </a:ext>
            </a:extLst>
          </p:cNvPr>
          <p:cNvSpPr>
            <a:spLocks noGrp="1"/>
          </p:cNvSpPr>
          <p:nvPr>
            <p:ph type="body" sz="quarter" idx="10"/>
          </p:nvPr>
        </p:nvSpPr>
        <p:spPr>
          <a:xfrm>
            <a:off x="381000" y="1069175"/>
            <a:ext cx="8382000" cy="5472267"/>
          </a:xfrm>
        </p:spPr>
        <p:txBody>
          <a:bodyPr/>
          <a:lstStyle/>
          <a:p>
            <a:r>
              <a:rPr lang="en-US" dirty="0"/>
              <a:t>Exploring the “Back-End SLAT” – Mining Valuable Estate Planning Riches or Merely Mining Fool’s Gold?</a:t>
            </a:r>
          </a:p>
          <a:p>
            <a:pPr marL="862013" lvl="2" indent="0">
              <a:buNone/>
            </a:pPr>
            <a:r>
              <a:rPr lang="en-US" i="1" dirty="0"/>
              <a:t>47 Bloomberg Tax Management Estates, Gifts and Trusts Journal 6 (11/10/22)</a:t>
            </a:r>
          </a:p>
          <a:p>
            <a:r>
              <a:rPr lang="en-US" dirty="0"/>
              <a:t>Asset Protection is a Controversial Topic</a:t>
            </a:r>
          </a:p>
          <a:p>
            <a:pPr lvl="1"/>
            <a:r>
              <a:rPr lang="en-US" dirty="0"/>
              <a:t>Any time that the topic of discussion is “asset protection,” the topic suddenly becomes controversial.  </a:t>
            </a:r>
          </a:p>
          <a:p>
            <a:pPr lvl="1"/>
            <a:r>
              <a:rPr lang="en-US" dirty="0"/>
              <a:t>Which is understandable – when most people think of “asset protection,” they immediately think of the unscrupulous wealthy individual using off-shore trusts to “hide” assets.</a:t>
            </a:r>
          </a:p>
          <a:p>
            <a:endParaRPr lang="en-US" dirty="0"/>
          </a:p>
        </p:txBody>
      </p:sp>
      <p:sp>
        <p:nvSpPr>
          <p:cNvPr id="4" name="Slide Number Placeholder 3">
            <a:extLst>
              <a:ext uri="{FF2B5EF4-FFF2-40B4-BE49-F238E27FC236}">
                <a16:creationId xmlns:a16="http://schemas.microsoft.com/office/drawing/2014/main" id="{A40F0756-653F-46FF-A80A-6961F12EFCD5}"/>
              </a:ext>
            </a:extLst>
          </p:cNvPr>
          <p:cNvSpPr>
            <a:spLocks noGrp="1"/>
          </p:cNvSpPr>
          <p:nvPr>
            <p:ph type="sldNum" sz="quarter" idx="12"/>
          </p:nvPr>
        </p:nvSpPr>
        <p:spPr/>
        <p:txBody>
          <a:bodyPr/>
          <a:lstStyle/>
          <a:p>
            <a:fld id="{62D31D6E-54E7-46EB-9A4E-67B9A442ECB7}" type="slidenum">
              <a:rPr lang="en-US" smtClean="0"/>
              <a:t>3</a:t>
            </a:fld>
            <a:endParaRPr lang="en-US" dirty="0"/>
          </a:p>
        </p:txBody>
      </p:sp>
    </p:spTree>
    <p:extLst>
      <p:ext uri="{BB962C8B-B14F-4D97-AF65-F5344CB8AC3E}">
        <p14:creationId xmlns:p14="http://schemas.microsoft.com/office/powerpoint/2010/main" val="4248324462"/>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pPr marL="457200" indent="-457200"/>
            <a:r>
              <a:rPr lang="en-US" dirty="0"/>
              <a:t>F.	Federal Estate Tax Laws and Back-End SLAT’s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5687711"/>
          </a:xfrm>
        </p:spPr>
        <p:txBody>
          <a:bodyPr/>
          <a:lstStyle/>
          <a:p>
            <a:r>
              <a:rPr lang="en-US" dirty="0"/>
              <a:t>Relation-Back Doctrine</a:t>
            </a:r>
          </a:p>
          <a:p>
            <a:pPr lvl="1"/>
            <a:r>
              <a:rPr lang="en-US" dirty="0"/>
              <a:t>One purpose for the statute, then, is to try to break the connection for the Relation-Back Doctrine</a:t>
            </a:r>
          </a:p>
          <a:p>
            <a:pPr lvl="1"/>
            <a:r>
              <a:rPr lang="en-US" dirty="0"/>
              <a:t>From a state-law standpoint, the focus is on the reachability of the Donor Spouse’s creditors; by having the </a:t>
            </a:r>
            <a:r>
              <a:rPr lang="en-US" dirty="0" err="1"/>
              <a:t>Donee</a:t>
            </a:r>
            <a:r>
              <a:rPr lang="en-US" dirty="0"/>
              <a:t> Spouse as the settlor of the back-end trust, the resulting trust is now a third-party trust from which the Donor Spouse’s creditors cannot reach to satisfy any claims; therefore, the argument goes, there is no “retained interest” (i.e., relation back) to which includability can occur because the Donor Spouse is not the settlor of that trust.</a:t>
            </a:r>
          </a:p>
          <a:p>
            <a:pPr lvl="1"/>
            <a:endParaRPr lang="en-US" dirty="0"/>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30</a:t>
            </a:fld>
            <a:endParaRPr lang="en-US" dirty="0"/>
          </a:p>
        </p:txBody>
      </p:sp>
    </p:spTree>
    <p:extLst>
      <p:ext uri="{BB962C8B-B14F-4D97-AF65-F5344CB8AC3E}">
        <p14:creationId xmlns:p14="http://schemas.microsoft.com/office/powerpoint/2010/main" val="270322251"/>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pPr marL="457200" indent="-457200"/>
            <a:r>
              <a:rPr lang="en-US" dirty="0"/>
              <a:t>F.	Federal Estate Tax Laws and Back-End SLAT’s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2886944"/>
          </a:xfrm>
        </p:spPr>
        <p:txBody>
          <a:bodyPr/>
          <a:lstStyle/>
          <a:p>
            <a:r>
              <a:rPr lang="en-US" dirty="0"/>
              <a:t>PLR 200944002</a:t>
            </a:r>
          </a:p>
          <a:p>
            <a:pPr lvl="1"/>
            <a:r>
              <a:rPr lang="en-US" dirty="0"/>
              <a:t>Jonathan </a:t>
            </a:r>
            <a:r>
              <a:rPr lang="en-US" dirty="0" err="1"/>
              <a:t>Blattmachr</a:t>
            </a:r>
            <a:r>
              <a:rPr lang="en-US" dirty="0"/>
              <a:t> PLR involving a completed gift to an Alaska DAPT</a:t>
            </a:r>
          </a:p>
          <a:p>
            <a:pPr lvl="1"/>
            <a:r>
              <a:rPr lang="en-US" dirty="0"/>
              <a:t>HELD:  if the Donor does not retain any control over the trust, then, on its face, the Donor has not retained any interest and therefore it would not be brought back into the Donor’s gross estate.</a:t>
            </a:r>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31</a:t>
            </a:fld>
            <a:endParaRPr lang="en-US" dirty="0"/>
          </a:p>
        </p:txBody>
      </p:sp>
    </p:spTree>
    <p:extLst>
      <p:ext uri="{BB962C8B-B14F-4D97-AF65-F5344CB8AC3E}">
        <p14:creationId xmlns:p14="http://schemas.microsoft.com/office/powerpoint/2010/main" val="2252782930"/>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pPr marL="457200" indent="-457200"/>
            <a:r>
              <a:rPr lang="en-US" dirty="0"/>
              <a:t>F.	Federal Estate Tax Laws and Back-End SLAT’s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4912114"/>
          </a:xfrm>
        </p:spPr>
        <p:txBody>
          <a:bodyPr/>
          <a:lstStyle/>
          <a:p>
            <a:r>
              <a:rPr lang="en-US" dirty="0"/>
              <a:t>PLR 200944002</a:t>
            </a:r>
          </a:p>
          <a:p>
            <a:pPr lvl="1"/>
            <a:r>
              <a:rPr lang="en-US" dirty="0"/>
              <a:t>CAVEAT:  </a:t>
            </a:r>
          </a:p>
          <a:p>
            <a:pPr marL="1208088" lvl="3" indent="0">
              <a:buNone/>
            </a:pPr>
            <a:r>
              <a:rPr lang="en-US" dirty="0"/>
              <a:t>“We are specifically not ruling on whether Trustee’s discretion to distribute income and principal of Trust to Grantor combined with other facts (such as, but not limited to, an understanding or pre-existing arrangement between Grantor and trustee regarding the exercise of this discretion) may cause inclusion of Trust’s assets in Grantor’s gross estate for federal estate tax purposes under §2036.”</a:t>
            </a:r>
          </a:p>
          <a:p>
            <a:pPr lvl="1"/>
            <a:endParaRPr lang="en-US" dirty="0"/>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32</a:t>
            </a:fld>
            <a:endParaRPr lang="en-US" dirty="0"/>
          </a:p>
        </p:txBody>
      </p:sp>
    </p:spTree>
    <p:extLst>
      <p:ext uri="{BB962C8B-B14F-4D97-AF65-F5344CB8AC3E}">
        <p14:creationId xmlns:p14="http://schemas.microsoft.com/office/powerpoint/2010/main" val="1849988321"/>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pPr marL="457200" indent="-457200"/>
            <a:r>
              <a:rPr lang="en-US" dirty="0"/>
              <a:t>F.	Federal Estate Tax Laws and Back-End SLAT’s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4395049"/>
          </a:xfrm>
        </p:spPr>
        <p:txBody>
          <a:bodyPr/>
          <a:lstStyle/>
          <a:p>
            <a:r>
              <a:rPr lang="en-US" dirty="0"/>
              <a:t>Rev. Rul. 2004-64</a:t>
            </a:r>
          </a:p>
          <a:p>
            <a:pPr lvl="1"/>
            <a:r>
              <a:rPr lang="en-US" dirty="0"/>
              <a:t>Stated that the discretionary power to reimburse the settlor of a grantor trust for income taxes owed by the settlor is not a power that causes gross estate inclusion.</a:t>
            </a:r>
          </a:p>
          <a:p>
            <a:pPr lvl="1"/>
            <a:r>
              <a:rPr lang="en-US" dirty="0"/>
              <a:t>Cites 3 ways that inclusion could occur:</a:t>
            </a:r>
          </a:p>
          <a:p>
            <a:pPr lvl="2"/>
            <a:r>
              <a:rPr lang="en-US" dirty="0"/>
              <a:t>“Prior Understanding”</a:t>
            </a:r>
          </a:p>
          <a:p>
            <a:pPr lvl="2"/>
            <a:r>
              <a:rPr lang="en-US" dirty="0"/>
              <a:t>Retained power to remove/replace the Trustee</a:t>
            </a:r>
          </a:p>
          <a:p>
            <a:pPr lvl="2"/>
            <a:r>
              <a:rPr lang="en-US" dirty="0"/>
              <a:t>Local law regarding reachability by creditors</a:t>
            </a:r>
          </a:p>
          <a:p>
            <a:pPr lvl="1"/>
            <a:endParaRPr lang="en-US" dirty="0"/>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33</a:t>
            </a:fld>
            <a:endParaRPr lang="en-US" dirty="0"/>
          </a:p>
        </p:txBody>
      </p:sp>
    </p:spTree>
    <p:extLst>
      <p:ext uri="{BB962C8B-B14F-4D97-AF65-F5344CB8AC3E}">
        <p14:creationId xmlns:p14="http://schemas.microsoft.com/office/powerpoint/2010/main" val="1988139146"/>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pPr marL="457200" indent="-457200"/>
            <a:r>
              <a:rPr lang="en-US" dirty="0"/>
              <a:t>F.	Federal Estate Tax Laws and Back-End SLAT’s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5773888"/>
          </a:xfrm>
        </p:spPr>
        <p:txBody>
          <a:bodyPr/>
          <a:lstStyle/>
          <a:p>
            <a:r>
              <a:rPr lang="en-US" dirty="0"/>
              <a:t>Rev. Rul. 2008-22</a:t>
            </a:r>
          </a:p>
          <a:p>
            <a:pPr lvl="1"/>
            <a:r>
              <a:rPr lang="en-US" dirty="0"/>
              <a:t>The substitution power under §675(4)(C) is not a power causing gross estate inclusion, provided that:</a:t>
            </a:r>
          </a:p>
          <a:p>
            <a:pPr lvl="2"/>
            <a:r>
              <a:rPr lang="en-US" dirty="0"/>
              <a:t>The trustee has a fiduciary obligation (under local law or the trust instrument) to ensure the grantor's compliance with the terms of this power by satisfying itself that the properties acquired and substituted by the grantor are, in fact, of equivalent value; and</a:t>
            </a:r>
          </a:p>
          <a:p>
            <a:pPr lvl="2"/>
            <a:r>
              <a:rPr lang="en-US" dirty="0"/>
              <a:t>The “substitution power” cannot be exercised in a manner that can shift benefits among the trust beneficiaries.</a:t>
            </a:r>
          </a:p>
          <a:p>
            <a:pPr lvl="1"/>
            <a:endParaRPr lang="en-US" dirty="0"/>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34</a:t>
            </a:fld>
            <a:endParaRPr lang="en-US" dirty="0"/>
          </a:p>
        </p:txBody>
      </p:sp>
    </p:spTree>
    <p:extLst>
      <p:ext uri="{BB962C8B-B14F-4D97-AF65-F5344CB8AC3E}">
        <p14:creationId xmlns:p14="http://schemas.microsoft.com/office/powerpoint/2010/main" val="903003501"/>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pPr marL="457200" indent="-457200"/>
            <a:r>
              <a:rPr lang="en-US" dirty="0"/>
              <a:t>F.	Federal Estate Tax Laws and Back-End SLAT’s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4610493"/>
          </a:xfrm>
        </p:spPr>
        <p:txBody>
          <a:bodyPr/>
          <a:lstStyle/>
          <a:p>
            <a:r>
              <a:rPr lang="en-US" dirty="0"/>
              <a:t>What is a “Pre-Existing” Relationship or Understanding?</a:t>
            </a:r>
          </a:p>
          <a:p>
            <a:pPr lvl="1"/>
            <a:r>
              <a:rPr lang="en-US" dirty="0"/>
              <a:t>Broad Approach</a:t>
            </a:r>
          </a:p>
          <a:p>
            <a:pPr lvl="2"/>
            <a:r>
              <a:rPr lang="en-US" dirty="0"/>
              <a:t>Mere provision for the Donor Spouse denotes an understanding that the Donor Spouse should receive distributions.</a:t>
            </a:r>
          </a:p>
          <a:p>
            <a:pPr lvl="2"/>
            <a:r>
              <a:rPr lang="en-US" dirty="0"/>
              <a:t>How, though, can this be if the Trustee is a non-beneficiary and non-related or subordinate party, and if the Donor Spouse has no power to remove and replace the Trustee?</a:t>
            </a:r>
          </a:p>
          <a:p>
            <a:pPr lvl="1"/>
            <a:endParaRPr lang="en-US" dirty="0"/>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35</a:t>
            </a:fld>
            <a:endParaRPr lang="en-US" dirty="0"/>
          </a:p>
        </p:txBody>
      </p:sp>
    </p:spTree>
    <p:extLst>
      <p:ext uri="{BB962C8B-B14F-4D97-AF65-F5344CB8AC3E}">
        <p14:creationId xmlns:p14="http://schemas.microsoft.com/office/powerpoint/2010/main" val="3031054607"/>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pPr marL="457200" indent="-457200"/>
            <a:r>
              <a:rPr lang="en-US" dirty="0"/>
              <a:t>F.	Federal Estate Tax Laws and Back-End SLAT’s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4610493"/>
          </a:xfrm>
        </p:spPr>
        <p:txBody>
          <a:bodyPr/>
          <a:lstStyle/>
          <a:p>
            <a:r>
              <a:rPr lang="en-US" dirty="0"/>
              <a:t>What is a “Pre-Existing” Relationship or Understanding?</a:t>
            </a:r>
          </a:p>
          <a:p>
            <a:pPr lvl="1"/>
            <a:r>
              <a:rPr lang="en-US" dirty="0"/>
              <a:t>Narrow Approach</a:t>
            </a:r>
          </a:p>
          <a:p>
            <a:pPr lvl="2"/>
            <a:r>
              <a:rPr lang="en-US" dirty="0"/>
              <a:t>Proof is needed to show an understanding, such as attorney’s memoranda and notes indicating that this would occur</a:t>
            </a:r>
          </a:p>
          <a:p>
            <a:pPr lvl="2"/>
            <a:r>
              <a:rPr lang="en-US" dirty="0"/>
              <a:t>What if notes suggest that funds are available as a last resort, but states that no mandate or understanding that funds WILL be available?</a:t>
            </a:r>
          </a:p>
          <a:p>
            <a:pPr lvl="2"/>
            <a:r>
              <a:rPr lang="en-US" dirty="0"/>
              <a:t>What if notes state that funds can be distributed only after considering other resources?</a:t>
            </a:r>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36</a:t>
            </a:fld>
            <a:endParaRPr lang="en-US" dirty="0"/>
          </a:p>
        </p:txBody>
      </p:sp>
    </p:spTree>
    <p:extLst>
      <p:ext uri="{BB962C8B-B14F-4D97-AF65-F5344CB8AC3E}">
        <p14:creationId xmlns:p14="http://schemas.microsoft.com/office/powerpoint/2010/main" val="2529670928"/>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pPr marL="457200" indent="-457200"/>
            <a:r>
              <a:rPr lang="en-US" dirty="0"/>
              <a:t>F.	Federal Estate Tax Laws and Back-End SLAT’s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5773888"/>
          </a:xfrm>
        </p:spPr>
        <p:txBody>
          <a:bodyPr/>
          <a:lstStyle/>
          <a:p>
            <a:r>
              <a:rPr lang="en-US" dirty="0"/>
              <a:t>What is a “Pre-Existing” Relationship or Understanding?</a:t>
            </a:r>
          </a:p>
          <a:p>
            <a:pPr lvl="1"/>
            <a:r>
              <a:rPr lang="en-US" dirty="0"/>
              <a:t>This is definitely a “gray” area.</a:t>
            </a:r>
          </a:p>
          <a:p>
            <a:pPr lvl="1"/>
            <a:r>
              <a:rPr lang="en-US" dirty="0"/>
              <a:t>Best analysis is that the likely answer is in-between the Broad and Narrow description - the analysis of PLR 200944022 suggests that sound logic dictates that the retention alone would not cause gross estate inclusion because too many variables are at play – independent fiduciaries and survival of the spouse. </a:t>
            </a:r>
          </a:p>
          <a:p>
            <a:r>
              <a:rPr lang="en-US" dirty="0"/>
              <a:t>Bottom Line – there’s a debate, but there is clearly a sound argument as to why this should avoid gross estate inclusion.</a:t>
            </a:r>
          </a:p>
          <a:p>
            <a:pPr lvl="1"/>
            <a:endParaRPr lang="en-US" dirty="0"/>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37</a:t>
            </a:fld>
            <a:endParaRPr lang="en-US" dirty="0"/>
          </a:p>
        </p:txBody>
      </p:sp>
    </p:spTree>
    <p:extLst>
      <p:ext uri="{BB962C8B-B14F-4D97-AF65-F5344CB8AC3E}">
        <p14:creationId xmlns:p14="http://schemas.microsoft.com/office/powerpoint/2010/main" val="1580778720"/>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5386090"/>
          </a:xfrm>
        </p:spPr>
        <p:txBody>
          <a:bodyPr/>
          <a:lstStyle/>
          <a:p>
            <a:r>
              <a:rPr lang="en-US" dirty="0"/>
              <a:t>Anti-Abuse Regulations</a:t>
            </a:r>
          </a:p>
          <a:p>
            <a:pPr lvl="1"/>
            <a:r>
              <a:rPr lang="en-US" dirty="0"/>
              <a:t>Proposed Reg. §20.2010-1(c)(3) is intended to prevent the “gaining of the system” with respect to the use of BEA before it falls.</a:t>
            </a:r>
          </a:p>
          <a:p>
            <a:pPr lvl="1"/>
            <a:r>
              <a:rPr lang="en-US" dirty="0"/>
              <a:t>Intention of such abuse is not to get appreciation out of the estate; rather, it is solely to “lock in” the BEA.</a:t>
            </a:r>
          </a:p>
          <a:p>
            <a:pPr lvl="1"/>
            <a:r>
              <a:rPr lang="en-US" dirty="0"/>
              <a:t>Example:  creating a trust that intentionally violates Chapter 14.  The Donor knows this and expects the property to be brought back into her/his gross estate; however, the Regs. would state that the Donor “gets back” the BEA used on the transfer.</a:t>
            </a:r>
          </a:p>
          <a:p>
            <a:pPr lvl="1"/>
            <a:endParaRPr lang="en-US" dirty="0"/>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38</a:t>
            </a:fld>
            <a:endParaRPr lang="en-US" dirty="0"/>
          </a:p>
        </p:txBody>
      </p:sp>
      <p:sp>
        <p:nvSpPr>
          <p:cNvPr id="7" name="Title 1">
            <a:extLst>
              <a:ext uri="{FF2B5EF4-FFF2-40B4-BE49-F238E27FC236}">
                <a16:creationId xmlns:a16="http://schemas.microsoft.com/office/drawing/2014/main" id="{EC7576B8-6E05-643B-0718-6E62ADF5874D}"/>
              </a:ext>
            </a:extLst>
          </p:cNvPr>
          <p:cNvSpPr txBox="1">
            <a:spLocks/>
          </p:cNvSpPr>
          <p:nvPr/>
        </p:nvSpPr>
        <p:spPr>
          <a:xfrm>
            <a:off x="190500" y="304800"/>
            <a:ext cx="8763000" cy="498598"/>
          </a:xfrm>
          <a:prstGeom prst="rect">
            <a:avLst/>
          </a:prstGeom>
        </p:spPr>
        <p:txBody>
          <a:bodyPr vert="horz" wrap="square" lIns="0" tIns="0" rIns="0" bIns="0" rtlCol="0" anchor="t">
            <a:spAutoFit/>
          </a:bodyPr>
          <a:lstStyle>
            <a:lvl1pPr algn="l" defTabSz="914363" rtl="0" eaLnBrk="1" latinLnBrk="0" hangingPunct="1">
              <a:lnSpc>
                <a:spcPct val="90000"/>
              </a:lnSpc>
              <a:spcBef>
                <a:spcPct val="0"/>
              </a:spcBef>
              <a:buNone/>
              <a:defRPr lang="en-US" sz="3600" b="1" i="1" kern="1200" cap="none" spc="-150">
                <a:ln w="3175">
                  <a:noFill/>
                </a:ln>
                <a:solidFill>
                  <a:srgbClr val="FCE36E"/>
                </a:solidFill>
                <a:effectLst>
                  <a:outerShdw blurRad="50800" dist="38100" dir="2700000" algn="tl" rotWithShape="0">
                    <a:prstClr val="black">
                      <a:alpha val="40000"/>
                    </a:prstClr>
                  </a:outerShdw>
                </a:effectLst>
                <a:latin typeface="+mj-lt"/>
                <a:ea typeface="+mn-ea"/>
                <a:cs typeface="Arial" charset="0"/>
              </a:defRPr>
            </a:lvl1pPr>
          </a:lstStyle>
          <a:p>
            <a:pPr marL="457200" indent="-457200"/>
            <a:r>
              <a:rPr lang="en-US"/>
              <a:t>G.  Back-End SLAT’s and Anti-Abuse Regulations</a:t>
            </a:r>
            <a:endParaRPr lang="en-US" dirty="0"/>
          </a:p>
        </p:txBody>
      </p:sp>
    </p:spTree>
    <p:extLst>
      <p:ext uri="{BB962C8B-B14F-4D97-AF65-F5344CB8AC3E}">
        <p14:creationId xmlns:p14="http://schemas.microsoft.com/office/powerpoint/2010/main" val="3452000665"/>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pPr marL="457200" indent="-457200"/>
            <a:r>
              <a:rPr lang="en-US" dirty="0"/>
              <a:t>G.  Back-End SLAT’s and Anti-Abuse Regulations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5299912"/>
          </a:xfrm>
        </p:spPr>
        <p:txBody>
          <a:bodyPr/>
          <a:lstStyle/>
          <a:p>
            <a:r>
              <a:rPr lang="en-US" dirty="0"/>
              <a:t>Anti-Abuse Regulations</a:t>
            </a:r>
          </a:p>
          <a:p>
            <a:pPr lvl="1"/>
            <a:r>
              <a:rPr lang="en-US" dirty="0"/>
              <a:t>Prop. Reg. §20.2010-1(c)(3)(</a:t>
            </a:r>
            <a:r>
              <a:rPr lang="en-US" dirty="0" err="1"/>
              <a:t>i</a:t>
            </a:r>
            <a:r>
              <a:rPr lang="en-US" dirty="0"/>
              <a:t>)(A) – transfers subject to the regs are transfers that come back into the estate under 2035, 2036, 2037, 2038 or 2042.</a:t>
            </a:r>
          </a:p>
          <a:p>
            <a:pPr lvl="1"/>
            <a:r>
              <a:rPr lang="en-US" dirty="0"/>
              <a:t>If the Back-End SLAT comes back into the gross estate, it would be under such sections, so the Back-End SLAT is seemingly subject to the Anti-Abuse Regs.</a:t>
            </a:r>
          </a:p>
          <a:p>
            <a:pPr lvl="1"/>
            <a:r>
              <a:rPr lang="en-US" dirty="0"/>
              <a:t>While it could fall within certain exceptions (5% value of retained interest or transfer occurs solely as a result of the passage of time), it definitely falls outside of the other transactions because there is no intent to “gain the system.”</a:t>
            </a:r>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39</a:t>
            </a:fld>
            <a:endParaRPr lang="en-US" dirty="0"/>
          </a:p>
        </p:txBody>
      </p:sp>
    </p:spTree>
    <p:extLst>
      <p:ext uri="{BB962C8B-B14F-4D97-AF65-F5344CB8AC3E}">
        <p14:creationId xmlns:p14="http://schemas.microsoft.com/office/powerpoint/2010/main" val="240030425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9EA43-88B2-4B96-91CC-7BC5C86DAF76}"/>
              </a:ext>
            </a:extLst>
          </p:cNvPr>
          <p:cNvSpPr>
            <a:spLocks noGrp="1"/>
          </p:cNvSpPr>
          <p:nvPr>
            <p:ph type="title"/>
          </p:nvPr>
        </p:nvSpPr>
        <p:spPr/>
        <p:txBody>
          <a:bodyPr/>
          <a:lstStyle/>
          <a:p>
            <a:r>
              <a:rPr lang="en-US" dirty="0"/>
              <a:t>A.  Introduction</a:t>
            </a:r>
          </a:p>
        </p:txBody>
      </p:sp>
      <p:sp>
        <p:nvSpPr>
          <p:cNvPr id="3" name="Text Placeholder 2">
            <a:extLst>
              <a:ext uri="{FF2B5EF4-FFF2-40B4-BE49-F238E27FC236}">
                <a16:creationId xmlns:a16="http://schemas.microsoft.com/office/drawing/2014/main" id="{B9F7F0BC-CDFB-4A5E-8501-E19FB0A1A294}"/>
              </a:ext>
            </a:extLst>
          </p:cNvPr>
          <p:cNvSpPr>
            <a:spLocks noGrp="1"/>
          </p:cNvSpPr>
          <p:nvPr>
            <p:ph type="body" sz="quarter" idx="10"/>
          </p:nvPr>
        </p:nvSpPr>
        <p:spPr>
          <a:xfrm>
            <a:off x="381000" y="1069175"/>
            <a:ext cx="8382000" cy="4825937"/>
          </a:xfrm>
        </p:spPr>
        <p:txBody>
          <a:bodyPr/>
          <a:lstStyle/>
          <a:p>
            <a:r>
              <a:rPr lang="en-US" dirty="0"/>
              <a:t>Summary of the Presentation</a:t>
            </a:r>
          </a:p>
          <a:p>
            <a:pPr lvl="1"/>
            <a:r>
              <a:rPr lang="en-US" dirty="0"/>
              <a:t>This Presentation will analyze what the “Back End SLAT Statute,” where an individual can create a “spousal lifetime access trust” (“SLAT”) for her/his spouse, and, upon the spouse’s death, retain the possibility that, if the donor spouse survives the </a:t>
            </a:r>
            <a:r>
              <a:rPr lang="en-US" dirty="0" err="1"/>
              <a:t>donee</a:t>
            </a:r>
            <a:r>
              <a:rPr lang="en-US" dirty="0"/>
              <a:t> spouse, an interest in the trust can continue for the donor spouse, and how and why such an interest may not be subject to estate taxes in the donor spouse’s gross estate for Federal estate tax purposes.</a:t>
            </a:r>
          </a:p>
          <a:p>
            <a:endParaRPr lang="en-US" dirty="0"/>
          </a:p>
        </p:txBody>
      </p:sp>
      <p:sp>
        <p:nvSpPr>
          <p:cNvPr id="4" name="Slide Number Placeholder 3">
            <a:extLst>
              <a:ext uri="{FF2B5EF4-FFF2-40B4-BE49-F238E27FC236}">
                <a16:creationId xmlns:a16="http://schemas.microsoft.com/office/drawing/2014/main" id="{A40F0756-653F-46FF-A80A-6961F12EFCD5}"/>
              </a:ext>
            </a:extLst>
          </p:cNvPr>
          <p:cNvSpPr>
            <a:spLocks noGrp="1"/>
          </p:cNvSpPr>
          <p:nvPr>
            <p:ph type="sldNum" sz="quarter" idx="12"/>
          </p:nvPr>
        </p:nvSpPr>
        <p:spPr/>
        <p:txBody>
          <a:bodyPr/>
          <a:lstStyle/>
          <a:p>
            <a:fld id="{62D31D6E-54E7-46EB-9A4E-67B9A442ECB7}" type="slidenum">
              <a:rPr lang="en-US" smtClean="0"/>
              <a:t>4</a:t>
            </a:fld>
            <a:endParaRPr lang="en-US" dirty="0"/>
          </a:p>
        </p:txBody>
      </p:sp>
    </p:spTree>
    <p:extLst>
      <p:ext uri="{BB962C8B-B14F-4D97-AF65-F5344CB8AC3E}">
        <p14:creationId xmlns:p14="http://schemas.microsoft.com/office/powerpoint/2010/main" val="169531358"/>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pPr marL="457200" indent="-457200"/>
            <a:r>
              <a:rPr lang="en-US" dirty="0"/>
              <a:t>H.  Caution as to Voidable Transfer Act Laws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1637371"/>
          </a:xfrm>
        </p:spPr>
        <p:txBody>
          <a:bodyPr/>
          <a:lstStyle/>
          <a:p>
            <a:r>
              <a:rPr lang="en-US" dirty="0"/>
              <a:t>Can anyone in a jurisdiction that does not have a Back-End SLAT statute create a Back-End SLAT in a jurisdiction that has the statute?</a:t>
            </a:r>
          </a:p>
          <a:p>
            <a:r>
              <a:rPr lang="en-US" dirty="0"/>
              <a:t>Yes, but beware of the UVTA!!!</a:t>
            </a:r>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40</a:t>
            </a:fld>
            <a:endParaRPr lang="en-US" dirty="0"/>
          </a:p>
        </p:txBody>
      </p:sp>
    </p:spTree>
    <p:extLst>
      <p:ext uri="{BB962C8B-B14F-4D97-AF65-F5344CB8AC3E}">
        <p14:creationId xmlns:p14="http://schemas.microsoft.com/office/powerpoint/2010/main" val="1819932826"/>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pPr marL="457200" indent="-457200"/>
            <a:r>
              <a:rPr lang="en-US" dirty="0"/>
              <a:t>H.  Caution as to Voidable Transfer Act Laws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5687711"/>
          </a:xfrm>
        </p:spPr>
        <p:txBody>
          <a:bodyPr/>
          <a:lstStyle/>
          <a:p>
            <a:r>
              <a:rPr lang="en-US" dirty="0"/>
              <a:t>7th Paragraph to Comment 8 to UVTA §4:</a:t>
            </a:r>
          </a:p>
          <a:p>
            <a:pPr marL="862013" lvl="2" indent="0">
              <a:buNone/>
            </a:pPr>
            <a:r>
              <a:rPr lang="en-US" dirty="0"/>
              <a:t>“By contrast, if Debtor’s principal residence is in jurisdiction Y, which also has enacted this Act but has no legislation validating such trusts, and if Debtor establishes such a trust under the law of X and transfers assets to it, then the result would be different. Under § 10 of this Act, the voidable transfer law of Y would apply to the transfer. If Y follows the historical interpretation referred to in Comment 2, the transfer would be voidable under § 4(a)(1) as in force in Y.”</a:t>
            </a:r>
          </a:p>
          <a:p>
            <a:r>
              <a:rPr lang="en-US" dirty="0"/>
              <a:t>This Comment could be used to render any transfer voidable per se.</a:t>
            </a:r>
          </a:p>
          <a:p>
            <a:pPr marL="862013" lvl="2" indent="0">
              <a:buNone/>
            </a:pPr>
            <a:endParaRPr lang="en-US" dirty="0"/>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41</a:t>
            </a:fld>
            <a:endParaRPr lang="en-US" dirty="0"/>
          </a:p>
        </p:txBody>
      </p:sp>
    </p:spTree>
    <p:extLst>
      <p:ext uri="{BB962C8B-B14F-4D97-AF65-F5344CB8AC3E}">
        <p14:creationId xmlns:p14="http://schemas.microsoft.com/office/powerpoint/2010/main" val="3165567647"/>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pPr marL="457200" indent="-457200"/>
            <a:r>
              <a:rPr lang="en-US" dirty="0"/>
              <a:t>I.  Drafting Back End Interests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3447098"/>
          </a:xfrm>
        </p:spPr>
        <p:txBody>
          <a:bodyPr/>
          <a:lstStyle/>
          <a:p>
            <a:r>
              <a:rPr lang="en-US" dirty="0"/>
              <a:t>3 Ways to Draft a Back End Interest:</a:t>
            </a:r>
          </a:p>
          <a:p>
            <a:pPr lvl="1"/>
            <a:r>
              <a:rPr lang="en-US" dirty="0"/>
              <a:t>Donor Spouse has a definite interest in resulting trust</a:t>
            </a:r>
          </a:p>
          <a:p>
            <a:pPr lvl="1"/>
            <a:r>
              <a:rPr lang="en-US" dirty="0"/>
              <a:t>Donor Spouse is a permissible appointee under a LPOA</a:t>
            </a:r>
          </a:p>
          <a:p>
            <a:pPr lvl="1"/>
            <a:r>
              <a:rPr lang="en-US" dirty="0"/>
              <a:t>Trust Director has authority to add Donor Spouse as a beneficiary after </a:t>
            </a:r>
            <a:r>
              <a:rPr lang="en-US" dirty="0" err="1"/>
              <a:t>Donee</a:t>
            </a:r>
            <a:r>
              <a:rPr lang="en-US" dirty="0"/>
              <a:t> Spouse’s death</a:t>
            </a:r>
          </a:p>
          <a:p>
            <a:pPr marL="862013" lvl="2" indent="0">
              <a:buNone/>
            </a:pPr>
            <a:endParaRPr lang="en-US" dirty="0"/>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42</a:t>
            </a:fld>
            <a:endParaRPr lang="en-US" dirty="0"/>
          </a:p>
        </p:txBody>
      </p:sp>
    </p:spTree>
    <p:extLst>
      <p:ext uri="{BB962C8B-B14F-4D97-AF65-F5344CB8AC3E}">
        <p14:creationId xmlns:p14="http://schemas.microsoft.com/office/powerpoint/2010/main" val="4030184594"/>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pPr marL="457200" indent="-457200"/>
            <a:r>
              <a:rPr lang="en-US" dirty="0"/>
              <a:t>I.  Drafting Back End Interests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5644622"/>
          </a:xfrm>
        </p:spPr>
        <p:txBody>
          <a:bodyPr/>
          <a:lstStyle/>
          <a:p>
            <a:r>
              <a:rPr lang="en-US" dirty="0"/>
              <a:t>Definite Interest in Resulting Trust</a:t>
            </a:r>
          </a:p>
          <a:p>
            <a:pPr lvl="1"/>
            <a:r>
              <a:rPr lang="en-US" dirty="0"/>
              <a:t>Least favorable among options given potential Relation-Back Doctrine issue</a:t>
            </a:r>
          </a:p>
          <a:p>
            <a:r>
              <a:rPr lang="en-US" dirty="0"/>
              <a:t>LPOA in </a:t>
            </a:r>
            <a:r>
              <a:rPr lang="en-US" dirty="0" err="1"/>
              <a:t>Donee</a:t>
            </a:r>
            <a:r>
              <a:rPr lang="en-US" dirty="0"/>
              <a:t> Spouse</a:t>
            </a:r>
          </a:p>
          <a:p>
            <a:pPr lvl="1"/>
            <a:r>
              <a:rPr lang="en-US" dirty="0"/>
              <a:t>Seems to be the preferred choice in the ACTEC List Serve, but…what if there’s a divorce?</a:t>
            </a:r>
          </a:p>
          <a:p>
            <a:r>
              <a:rPr lang="en-US" dirty="0"/>
              <a:t>Trust Director</a:t>
            </a:r>
          </a:p>
          <a:p>
            <a:pPr lvl="1"/>
            <a:r>
              <a:rPr lang="en-US" dirty="0"/>
              <a:t>Best approach especially if the Donor Spouse cannot appoint or change the Trust Director</a:t>
            </a:r>
          </a:p>
          <a:p>
            <a:pPr lvl="1"/>
            <a:r>
              <a:rPr lang="en-US" dirty="0"/>
              <a:t>Liability issue – what liability is there if the Trust Director adds a beneficiary?  Is this a “Pre-Existing Understanding”?</a:t>
            </a:r>
          </a:p>
          <a:p>
            <a:pPr marL="862013" lvl="2" indent="0">
              <a:buNone/>
            </a:pPr>
            <a:endParaRPr lang="en-US" dirty="0"/>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43</a:t>
            </a:fld>
            <a:endParaRPr lang="en-US" dirty="0"/>
          </a:p>
        </p:txBody>
      </p:sp>
    </p:spTree>
    <p:extLst>
      <p:ext uri="{BB962C8B-B14F-4D97-AF65-F5344CB8AC3E}">
        <p14:creationId xmlns:p14="http://schemas.microsoft.com/office/powerpoint/2010/main" val="2534064491"/>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pPr marL="457200" indent="-457200"/>
            <a:r>
              <a:rPr lang="en-US" dirty="0"/>
              <a:t>I.  Drafting Back End Interests</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5687711"/>
          </a:xfrm>
        </p:spPr>
        <p:txBody>
          <a:bodyPr/>
          <a:lstStyle/>
          <a:p>
            <a:r>
              <a:rPr lang="en-US" dirty="0"/>
              <a:t>Optimal Solution – Limited Power Plus Trust Director Appointment</a:t>
            </a:r>
          </a:p>
          <a:p>
            <a:pPr lvl="1"/>
            <a:r>
              <a:rPr lang="en-US" dirty="0"/>
              <a:t>This approach eliminates the divorce option and also helps negate the pre-arranged understanding because the Donor Spouse can be added by an independent party.</a:t>
            </a:r>
          </a:p>
          <a:p>
            <a:pPr lvl="1"/>
            <a:r>
              <a:rPr lang="en-US" dirty="0"/>
              <a:t>Caution must be given as to the potential effect of the Proposed Regs.  The Trust Director should be given the power to negate the interest of the Donor Spouse if the anti-abuse regs would apply to this, if the “doomsday” reasons for the interest are no longer applicable, or if it is determined that gross estate inclusion WILL occur.</a:t>
            </a:r>
          </a:p>
          <a:p>
            <a:pPr marL="862013" lvl="2" indent="0">
              <a:buNone/>
            </a:pPr>
            <a:endParaRPr lang="en-US" dirty="0"/>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44</a:t>
            </a:fld>
            <a:endParaRPr lang="en-US" dirty="0"/>
          </a:p>
        </p:txBody>
      </p:sp>
    </p:spTree>
    <p:extLst>
      <p:ext uri="{BB962C8B-B14F-4D97-AF65-F5344CB8AC3E}">
        <p14:creationId xmlns:p14="http://schemas.microsoft.com/office/powerpoint/2010/main" val="3904609995"/>
      </p:ext>
    </p:extLst>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a:xfrm>
            <a:off x="152400" y="230188"/>
            <a:ext cx="8763000" cy="498598"/>
          </a:xfrm>
        </p:spPr>
        <p:txBody>
          <a:bodyPr/>
          <a:lstStyle/>
          <a:p>
            <a:pPr marL="457200" indent="-457200"/>
            <a:r>
              <a:rPr lang="en-US" dirty="0"/>
              <a:t>J.  Conclusion</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838200"/>
            <a:ext cx="8382000" cy="3533275"/>
          </a:xfrm>
        </p:spPr>
        <p:txBody>
          <a:bodyPr/>
          <a:lstStyle/>
          <a:p>
            <a:r>
              <a:rPr lang="en-US" dirty="0"/>
              <a:t>Who Should Use the Statute?</a:t>
            </a:r>
          </a:p>
          <a:p>
            <a:pPr lvl="1"/>
            <a:r>
              <a:rPr lang="en-US" dirty="0"/>
              <a:t>The statute is NOT for everyone!!!</a:t>
            </a:r>
          </a:p>
          <a:p>
            <a:pPr lvl="1"/>
            <a:r>
              <a:rPr lang="en-US" dirty="0"/>
              <a:t>Wheelhouse of those in and around $50mm range.</a:t>
            </a:r>
          </a:p>
          <a:p>
            <a:r>
              <a:rPr lang="en-US" dirty="0"/>
              <a:t>How to Discuss with Clients</a:t>
            </a:r>
          </a:p>
          <a:p>
            <a:pPr lvl="1"/>
            <a:r>
              <a:rPr lang="en-US" dirty="0"/>
              <a:t>MUST, MUST, MUST emphasize the risks of gross estate inclusion, i.e., no definitive case law and the anti-abuse regulations.</a:t>
            </a:r>
          </a:p>
          <a:p>
            <a:pPr marL="862013" lvl="2" indent="0">
              <a:buNone/>
            </a:pPr>
            <a:endParaRPr lang="en-US" dirty="0"/>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45</a:t>
            </a:fld>
            <a:endParaRPr lang="en-US" dirty="0"/>
          </a:p>
        </p:txBody>
      </p:sp>
    </p:spTree>
    <p:extLst>
      <p:ext uri="{BB962C8B-B14F-4D97-AF65-F5344CB8AC3E}">
        <p14:creationId xmlns:p14="http://schemas.microsoft.com/office/powerpoint/2010/main" val="288303359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lstStyle/>
          <a:p>
            <a:r>
              <a:rPr lang="en-US" dirty="0"/>
              <a:t>B.  Overview of the “Back-End SLAT”</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222694"/>
          </a:xfrm>
        </p:spPr>
        <p:txBody>
          <a:bodyPr/>
          <a:lstStyle/>
          <a:p>
            <a:r>
              <a:rPr lang="en-US" dirty="0"/>
              <a:t>The Purpose for a Back-End SLAT Statute</a:t>
            </a:r>
          </a:p>
          <a:p>
            <a:pPr lvl="1"/>
            <a:r>
              <a:rPr lang="en-US" dirty="0"/>
              <a:t>The Use of SLAT’s</a:t>
            </a:r>
          </a:p>
          <a:p>
            <a:pPr lvl="2"/>
            <a:r>
              <a:rPr lang="en-US" dirty="0"/>
              <a:t>SLAT’s use the Donor Spouse’s AEA while allowing funds to remain in the “marital unit”</a:t>
            </a:r>
          </a:p>
          <a:p>
            <a:pPr lvl="2"/>
            <a:r>
              <a:rPr lang="en-US" dirty="0"/>
              <a:t>What happens if the </a:t>
            </a:r>
            <a:r>
              <a:rPr lang="en-US" dirty="0" err="1"/>
              <a:t>Donee</a:t>
            </a:r>
            <a:r>
              <a:rPr lang="en-US" dirty="0"/>
              <a:t> Spouse predeceases the Donor Spouse – the Donor Spouse loses the use of the funds.</a:t>
            </a:r>
          </a:p>
          <a:p>
            <a:pPr lvl="2"/>
            <a:r>
              <a:rPr lang="en-US" dirty="0"/>
              <a:t>If the SLAT creates a beneficial interest in the Donor Spouse, the SLAT becomes a “self-settled spendthrift trust” </a:t>
            </a:r>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5</a:t>
            </a:fld>
            <a:endParaRPr lang="en-US" dirty="0"/>
          </a:p>
        </p:txBody>
      </p:sp>
    </p:spTree>
    <p:extLst>
      <p:ext uri="{BB962C8B-B14F-4D97-AF65-F5344CB8AC3E}">
        <p14:creationId xmlns:p14="http://schemas.microsoft.com/office/powerpoint/2010/main" val="358897362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lstStyle/>
          <a:p>
            <a:r>
              <a:rPr lang="en-US" dirty="0"/>
              <a:t>B.  Overview of the “Back-End SLAT”</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3360920"/>
          </a:xfrm>
        </p:spPr>
        <p:txBody>
          <a:bodyPr/>
          <a:lstStyle/>
          <a:p>
            <a:r>
              <a:rPr lang="en-US" dirty="0"/>
              <a:t>The Purpose for a Back-End SLAT Statute</a:t>
            </a:r>
          </a:p>
          <a:p>
            <a:pPr lvl="1"/>
            <a:r>
              <a:rPr lang="en-US" dirty="0"/>
              <a:t>Self-Settled Spendthrift Trust Doctrine</a:t>
            </a:r>
          </a:p>
          <a:p>
            <a:pPr lvl="2"/>
            <a:r>
              <a:rPr lang="en-US" dirty="0"/>
              <a:t>As a SSST, the trust would arguably be includible in the Donor Spouse’s gross estate because the Donor Spouse’s creditors can reach the Donor Spouse’s interest.</a:t>
            </a:r>
          </a:p>
          <a:p>
            <a:pPr lvl="2"/>
            <a:r>
              <a:rPr lang="en-US" dirty="0"/>
              <a:t>The reachability is called the “Self-Settled Spendthrift Doctrine”</a:t>
            </a:r>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6</a:t>
            </a:fld>
            <a:endParaRPr lang="en-US" dirty="0"/>
          </a:p>
        </p:txBody>
      </p:sp>
    </p:spTree>
    <p:extLst>
      <p:ext uri="{BB962C8B-B14F-4D97-AF65-F5344CB8AC3E}">
        <p14:creationId xmlns:p14="http://schemas.microsoft.com/office/powerpoint/2010/main" val="422659593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lstStyle/>
          <a:p>
            <a:r>
              <a:rPr lang="en-US" dirty="0"/>
              <a:t>B.  Overview of the “Back-End SLAT”</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308872"/>
          </a:xfrm>
        </p:spPr>
        <p:txBody>
          <a:bodyPr/>
          <a:lstStyle/>
          <a:p>
            <a:r>
              <a:rPr lang="en-US" dirty="0"/>
              <a:t>The Purpose for a Back-End SLAT Statute</a:t>
            </a:r>
          </a:p>
          <a:p>
            <a:pPr lvl="1"/>
            <a:r>
              <a:rPr lang="en-US" dirty="0"/>
              <a:t>Self-Settled Spendthrift Trust Doctrine</a:t>
            </a:r>
          </a:p>
          <a:p>
            <a:pPr lvl="2"/>
            <a:r>
              <a:rPr lang="en-US" dirty="0"/>
              <a:t>This is why states enact DAPT legislation; to prevent the implementation of the SSST Doctrine.</a:t>
            </a:r>
          </a:p>
          <a:p>
            <a:pPr lvl="2"/>
            <a:r>
              <a:rPr lang="en-US" dirty="0"/>
              <a:t>Starting with Alaska in 1997, 20 jurisdictions have DAPT statutes.</a:t>
            </a:r>
          </a:p>
          <a:p>
            <a:pPr lvl="2"/>
            <a:r>
              <a:rPr lang="en-US" dirty="0"/>
              <a:t>This means that 31 of 51 U.S. jurisdictions, or more than 60%, adhere to the SSST Doctrine.</a:t>
            </a:r>
          </a:p>
          <a:p>
            <a:pPr lvl="2"/>
            <a:endParaRPr lang="en-US" dirty="0"/>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7</a:t>
            </a:fld>
            <a:endParaRPr lang="en-US" dirty="0"/>
          </a:p>
        </p:txBody>
      </p:sp>
    </p:spTree>
    <p:extLst>
      <p:ext uri="{BB962C8B-B14F-4D97-AF65-F5344CB8AC3E}">
        <p14:creationId xmlns:p14="http://schemas.microsoft.com/office/powerpoint/2010/main" val="69937655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lstStyle/>
          <a:p>
            <a:r>
              <a:rPr lang="en-US" dirty="0"/>
              <a:t>B.  Overview of the “Back-End SLAT”</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998291"/>
          </a:xfrm>
        </p:spPr>
        <p:txBody>
          <a:bodyPr/>
          <a:lstStyle/>
          <a:p>
            <a:r>
              <a:rPr lang="en-US" dirty="0"/>
              <a:t>Introducing the Back-End SLAT Statute</a:t>
            </a:r>
          </a:p>
          <a:p>
            <a:pPr lvl="1"/>
            <a:r>
              <a:rPr lang="en-US" dirty="0"/>
              <a:t>In order for any legislation to be adopted that would limit creditor’s rights, there would have to be some other overriding reason that would allow the jurisdiction to justify adopting legislation that would override the self-settled spendthrift trust doctrine.  </a:t>
            </a:r>
          </a:p>
          <a:p>
            <a:pPr lvl="1"/>
            <a:r>
              <a:rPr lang="en-US" dirty="0"/>
              <a:t>The inadvertent Gross Estate inclusion from a Back-End SLAT appears to be such a reason, and, as a result, the Back-End SLAT Statute was born.</a:t>
            </a:r>
          </a:p>
          <a:p>
            <a:endParaRPr lang="en-US" dirty="0"/>
          </a:p>
          <a:p>
            <a:pPr lvl="2"/>
            <a:endParaRPr lang="en-US" dirty="0"/>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8</a:t>
            </a:fld>
            <a:endParaRPr lang="en-US" dirty="0"/>
          </a:p>
        </p:txBody>
      </p:sp>
    </p:spTree>
    <p:extLst>
      <p:ext uri="{BB962C8B-B14F-4D97-AF65-F5344CB8AC3E}">
        <p14:creationId xmlns:p14="http://schemas.microsoft.com/office/powerpoint/2010/main" val="252217576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7FBE-2744-28B5-5448-4F422171CE1F}"/>
              </a:ext>
            </a:extLst>
          </p:cNvPr>
          <p:cNvSpPr>
            <a:spLocks noGrp="1"/>
          </p:cNvSpPr>
          <p:nvPr>
            <p:ph type="title"/>
          </p:nvPr>
        </p:nvSpPr>
        <p:spPr/>
        <p:txBody>
          <a:bodyPr/>
          <a:lstStyle/>
          <a:p>
            <a:r>
              <a:rPr lang="en-US" dirty="0"/>
              <a:t>B.  Overview of the “Back-End SLAT”</a:t>
            </a:r>
          </a:p>
        </p:txBody>
      </p:sp>
      <p:sp>
        <p:nvSpPr>
          <p:cNvPr id="3" name="Text Placeholder 2">
            <a:extLst>
              <a:ext uri="{FF2B5EF4-FFF2-40B4-BE49-F238E27FC236}">
                <a16:creationId xmlns:a16="http://schemas.microsoft.com/office/drawing/2014/main" id="{7D63A523-C6ED-71A8-1184-6D5CDE1796AA}"/>
              </a:ext>
            </a:extLst>
          </p:cNvPr>
          <p:cNvSpPr>
            <a:spLocks noGrp="1"/>
          </p:cNvSpPr>
          <p:nvPr>
            <p:ph type="body" sz="quarter" idx="10"/>
          </p:nvPr>
        </p:nvSpPr>
        <p:spPr>
          <a:xfrm>
            <a:off x="381000" y="1069175"/>
            <a:ext cx="8382000" cy="4524315"/>
          </a:xfrm>
        </p:spPr>
        <p:txBody>
          <a:bodyPr/>
          <a:lstStyle/>
          <a:p>
            <a:r>
              <a:rPr lang="en-US" dirty="0"/>
              <a:t>Introducing the Back-End SLAT Statute</a:t>
            </a:r>
          </a:p>
          <a:p>
            <a:pPr lvl="1"/>
            <a:r>
              <a:rPr lang="en-US" dirty="0"/>
              <a:t>The Donor Spouse’s creditors are unable to reach the property as the trust is, by statute, a third-party trust created by the DONEE Spouse and under which a spendthrift clause would be valid.</a:t>
            </a:r>
          </a:p>
          <a:p>
            <a:pPr lvl="1"/>
            <a:r>
              <a:rPr lang="en-US" dirty="0"/>
              <a:t>With its 2022 adoption of a Back-End SLAT Statute, Florida is now the 10th jurisdiction to adopt a specific Back-End SLAT Statute, joining Arizona, Delaware, Kentucky, Mississippi, North Carolina, South Dakota, Tennessee, Texas, and Wisconsin.</a:t>
            </a:r>
          </a:p>
          <a:p>
            <a:pPr lvl="2"/>
            <a:endParaRPr lang="en-US" dirty="0"/>
          </a:p>
        </p:txBody>
      </p:sp>
      <p:sp>
        <p:nvSpPr>
          <p:cNvPr id="4" name="Slide Number Placeholder 3">
            <a:extLst>
              <a:ext uri="{FF2B5EF4-FFF2-40B4-BE49-F238E27FC236}">
                <a16:creationId xmlns:a16="http://schemas.microsoft.com/office/drawing/2014/main" id="{6EA6BCD3-746C-A460-1810-5FA90A827B00}"/>
              </a:ext>
            </a:extLst>
          </p:cNvPr>
          <p:cNvSpPr>
            <a:spLocks noGrp="1"/>
          </p:cNvSpPr>
          <p:nvPr>
            <p:ph type="sldNum" sz="quarter" idx="12"/>
          </p:nvPr>
        </p:nvSpPr>
        <p:spPr/>
        <p:txBody>
          <a:bodyPr/>
          <a:lstStyle/>
          <a:p>
            <a:fld id="{62D31D6E-54E7-46EB-9A4E-67B9A442ECB7}" type="slidenum">
              <a:rPr lang="en-US" smtClean="0"/>
              <a:t>9</a:t>
            </a:fld>
            <a:endParaRPr lang="en-US" dirty="0"/>
          </a:p>
        </p:txBody>
      </p:sp>
    </p:spTree>
    <p:extLst>
      <p:ext uri="{BB962C8B-B14F-4D97-AF65-F5344CB8AC3E}">
        <p14:creationId xmlns:p14="http://schemas.microsoft.com/office/powerpoint/2010/main" val="3942045768"/>
      </p:ext>
    </p:extLst>
  </p:cSld>
  <p:clrMapOvr>
    <a:masterClrMapping/>
  </p:clrMapOvr>
  <p:transition>
    <p:fade/>
  </p:transition>
</p:sld>
</file>

<file path=ppt/theme/theme1.xml><?xml version="1.0" encoding="utf-8"?>
<a:theme xmlns:a="http://schemas.openxmlformats.org/drawingml/2006/main" name="2_Textured template_Wine Segoe_TP10286784">
  <a:themeElements>
    <a:clrScheme name="Red Template Template">
      <a:dk1>
        <a:srgbClr val="000000"/>
      </a:dk1>
      <a:lt1>
        <a:srgbClr val="FFFFFF"/>
      </a:lt1>
      <a:dk2>
        <a:srgbClr val="9C2828"/>
      </a:dk2>
      <a:lt2>
        <a:srgbClr val="FFFF99"/>
      </a:lt2>
      <a:accent1>
        <a:srgbClr val="FFC000"/>
      </a:accent1>
      <a:accent2>
        <a:srgbClr val="0D84CD"/>
      </a:accent2>
      <a:accent3>
        <a:srgbClr val="AD5778"/>
      </a:accent3>
      <a:accent4>
        <a:srgbClr val="919E7A"/>
      </a:accent4>
      <a:accent5>
        <a:srgbClr val="DA804E"/>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DE799-400D-457A-A0F1-CBEB124E44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(Wine textured design)</Template>
  <TotalTime>1660</TotalTime>
  <Words>4906</Words>
  <Application>Microsoft Office PowerPoint</Application>
  <PresentationFormat>On-screen Show (4:3)</PresentationFormat>
  <Paragraphs>262</Paragraphs>
  <Slides>45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45</vt:i4>
      </vt:variant>
    </vt:vector>
  </HeadingPairs>
  <TitlesOfParts>
    <vt:vector size="51" baseType="lpstr">
      <vt:lpstr>Arial</vt:lpstr>
      <vt:lpstr>Calibri</vt:lpstr>
      <vt:lpstr>Calibri Light</vt:lpstr>
      <vt:lpstr>Wingdings 2</vt:lpstr>
      <vt:lpstr>2_Textured template_Wine Segoe_TP10286784</vt:lpstr>
      <vt:lpstr>Custom Design</vt:lpstr>
      <vt:lpstr>PowerPoint Presentation</vt:lpstr>
      <vt:lpstr>GEORGE D. KARIBJANIAN</vt:lpstr>
      <vt:lpstr>A.  Introduction</vt:lpstr>
      <vt:lpstr>A.  Introduction</vt:lpstr>
      <vt:lpstr>B.  Overview of the “Back-End SLAT”</vt:lpstr>
      <vt:lpstr>B.  Overview of the “Back-End SLAT”</vt:lpstr>
      <vt:lpstr>B.  Overview of the “Back-End SLAT”</vt:lpstr>
      <vt:lpstr>B.  Overview of the “Back-End SLAT”</vt:lpstr>
      <vt:lpstr>B.  Overview of the “Back-End SLAT”</vt:lpstr>
      <vt:lpstr>C.  Justifying Back-End SLAT Statutes</vt:lpstr>
      <vt:lpstr>C.  Justifying Back-End SLAT Statutes</vt:lpstr>
      <vt:lpstr>C.  Justifying Back-End SLAT Statutes</vt:lpstr>
      <vt:lpstr>C.  Justifying Back-End SLAT Statutes</vt:lpstr>
      <vt:lpstr>D.  Interpreting the Various Back-End SLAT Statutes</vt:lpstr>
      <vt:lpstr>D.  Interpreting the Various Back-End SLAT Statutes</vt:lpstr>
      <vt:lpstr>D.  Interpreting the Various Back-End SLAT Statutes</vt:lpstr>
      <vt:lpstr>D.  Interpreting the Various Back-End SLAT Statutes</vt:lpstr>
      <vt:lpstr>E. Why Do Some DAPT States Have Back-End SLAT Statutes?</vt:lpstr>
      <vt:lpstr>E. Why Do Some DAPT States Have Back-End SLAT Statutes?</vt:lpstr>
      <vt:lpstr>E. Why Do Some DAPT States Have Back-End SLAT Statutes?</vt:lpstr>
      <vt:lpstr>E. Why Do Some DAPT States Have Back-End SLAT Statutes?</vt:lpstr>
      <vt:lpstr>E. Why Do Some DAPT States Have Back-End SLAT Statutes?</vt:lpstr>
      <vt:lpstr>F. Federal Estate Tax Laws and Back-End SLAT’s</vt:lpstr>
      <vt:lpstr>F. Federal Estate Tax Laws and Back-End SLAT’s</vt:lpstr>
      <vt:lpstr>F. Federal Estate Tax Laws and Back-End SLAT’s</vt:lpstr>
      <vt:lpstr>F. Federal Estate Tax Laws and Back-End SLAT’s</vt:lpstr>
      <vt:lpstr>F. Federal Estate Tax Laws and Back-End SLAT’s</vt:lpstr>
      <vt:lpstr>F. Federal Estate Tax Laws and Back-End SLAT’s</vt:lpstr>
      <vt:lpstr>F. Federal Estate Tax Laws and Back-End SLAT’s</vt:lpstr>
      <vt:lpstr>F. Federal Estate Tax Laws and Back-End SLAT’s</vt:lpstr>
      <vt:lpstr>F. Federal Estate Tax Laws and Back-End SLAT’s</vt:lpstr>
      <vt:lpstr>F. Federal Estate Tax Laws and Back-End SLAT’s</vt:lpstr>
      <vt:lpstr>F. Federal Estate Tax Laws and Back-End SLAT’s</vt:lpstr>
      <vt:lpstr>F. Federal Estate Tax Laws and Back-End SLAT’s</vt:lpstr>
      <vt:lpstr>F. Federal Estate Tax Laws and Back-End SLAT’s</vt:lpstr>
      <vt:lpstr>F. Federal Estate Tax Laws and Back-End SLAT’s</vt:lpstr>
      <vt:lpstr>F. Federal Estate Tax Laws and Back-End SLAT’s</vt:lpstr>
      <vt:lpstr>PowerPoint Presentation</vt:lpstr>
      <vt:lpstr>G.  Back-End SLAT’s and Anti-Abuse Regulations</vt:lpstr>
      <vt:lpstr>H.  Caution as to Voidable Transfer Act Laws</vt:lpstr>
      <vt:lpstr>H.  Caution as to Voidable Transfer Act Laws</vt:lpstr>
      <vt:lpstr>I.  Drafting Back End Interests</vt:lpstr>
      <vt:lpstr>I.  Drafting Back End Interests</vt:lpstr>
      <vt:lpstr>I.  Drafting Back End Interests</vt:lpstr>
      <vt:lpstr>J.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GeorgeKaribjanian</dc:creator>
  <cp:keywords/>
  <cp:lastModifiedBy>George Karibjanian</cp:lastModifiedBy>
  <cp:revision>148</cp:revision>
  <cp:lastPrinted>2022-11-30T04:12:55Z</cp:lastPrinted>
  <dcterms:created xsi:type="dcterms:W3CDTF">2017-05-05T01:31:39Z</dcterms:created>
  <dcterms:modified xsi:type="dcterms:W3CDTF">2023-02-21T16:37:21Z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TC102867849990</vt:lpwstr>
  </property>
</Properties>
</file>