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04"/>
  </p:notesMasterIdLst>
  <p:handoutMasterIdLst>
    <p:handoutMasterId r:id="rId105"/>
  </p:handoutMasterIdLst>
  <p:sldIdLst>
    <p:sldId id="269" r:id="rId4"/>
    <p:sldId id="371" r:id="rId5"/>
    <p:sldId id="366" r:id="rId6"/>
    <p:sldId id="367" r:id="rId7"/>
    <p:sldId id="397" r:id="rId8"/>
    <p:sldId id="398" r:id="rId9"/>
    <p:sldId id="357" r:id="rId10"/>
    <p:sldId id="270" r:id="rId11"/>
    <p:sldId id="273" r:id="rId12"/>
    <p:sldId id="271" r:id="rId13"/>
    <p:sldId id="272" r:id="rId14"/>
    <p:sldId id="392" r:id="rId15"/>
    <p:sldId id="372" r:id="rId16"/>
    <p:sldId id="373" r:id="rId17"/>
    <p:sldId id="277" r:id="rId18"/>
    <p:sldId id="359" r:id="rId19"/>
    <p:sldId id="278" r:id="rId20"/>
    <p:sldId id="353" r:id="rId21"/>
    <p:sldId id="280" r:id="rId22"/>
    <p:sldId id="281" r:id="rId23"/>
    <p:sldId id="282" r:id="rId24"/>
    <p:sldId id="283" r:id="rId25"/>
    <p:sldId id="285" r:id="rId26"/>
    <p:sldId id="284" r:id="rId27"/>
    <p:sldId id="286" r:id="rId28"/>
    <p:sldId id="396" r:id="rId29"/>
    <p:sldId id="288" r:id="rId30"/>
    <p:sldId id="376" r:id="rId31"/>
    <p:sldId id="290" r:id="rId32"/>
    <p:sldId id="291" r:id="rId33"/>
    <p:sldId id="292" r:id="rId34"/>
    <p:sldId id="360" r:id="rId35"/>
    <p:sldId id="390" r:id="rId36"/>
    <p:sldId id="361" r:id="rId37"/>
    <p:sldId id="400" r:id="rId38"/>
    <p:sldId id="377" r:id="rId39"/>
    <p:sldId id="354" r:id="rId40"/>
    <p:sldId id="362" r:id="rId41"/>
    <p:sldId id="363" r:id="rId42"/>
    <p:sldId id="364" r:id="rId43"/>
    <p:sldId id="294" r:id="rId44"/>
    <p:sldId id="378" r:id="rId45"/>
    <p:sldId id="379" r:id="rId46"/>
    <p:sldId id="380" r:id="rId47"/>
    <p:sldId id="381" r:id="rId48"/>
    <p:sldId id="382" r:id="rId49"/>
    <p:sldId id="383" r:id="rId50"/>
    <p:sldId id="384" r:id="rId51"/>
    <p:sldId id="295" r:id="rId52"/>
    <p:sldId id="297" r:id="rId53"/>
    <p:sldId id="296" r:id="rId54"/>
    <p:sldId id="385" r:id="rId55"/>
    <p:sldId id="387" r:id="rId56"/>
    <p:sldId id="298" r:id="rId57"/>
    <p:sldId id="308" r:id="rId58"/>
    <p:sldId id="309" r:id="rId59"/>
    <p:sldId id="310" r:id="rId60"/>
    <p:sldId id="311" r:id="rId61"/>
    <p:sldId id="312" r:id="rId62"/>
    <p:sldId id="313" r:id="rId63"/>
    <p:sldId id="314" r:id="rId64"/>
    <p:sldId id="399" r:id="rId65"/>
    <p:sldId id="315" r:id="rId66"/>
    <p:sldId id="394" r:id="rId67"/>
    <p:sldId id="316" r:id="rId68"/>
    <p:sldId id="317" r:id="rId69"/>
    <p:sldId id="318" r:id="rId70"/>
    <p:sldId id="319" r:id="rId71"/>
    <p:sldId id="320" r:id="rId72"/>
    <p:sldId id="388" r:id="rId73"/>
    <p:sldId id="321" r:id="rId74"/>
    <p:sldId id="322" r:id="rId75"/>
    <p:sldId id="326" r:id="rId76"/>
    <p:sldId id="323" r:id="rId77"/>
    <p:sldId id="324" r:id="rId78"/>
    <p:sldId id="325" r:id="rId79"/>
    <p:sldId id="327" r:id="rId80"/>
    <p:sldId id="328" r:id="rId81"/>
    <p:sldId id="329" r:id="rId82"/>
    <p:sldId id="330" r:id="rId83"/>
    <p:sldId id="331" r:id="rId84"/>
    <p:sldId id="332" r:id="rId85"/>
    <p:sldId id="333" r:id="rId86"/>
    <p:sldId id="334" r:id="rId87"/>
    <p:sldId id="365" r:id="rId88"/>
    <p:sldId id="335" r:id="rId89"/>
    <p:sldId id="339" r:id="rId90"/>
    <p:sldId id="355" r:id="rId91"/>
    <p:sldId id="342" r:id="rId92"/>
    <p:sldId id="344" r:id="rId93"/>
    <p:sldId id="345" r:id="rId94"/>
    <p:sldId id="347" r:id="rId95"/>
    <p:sldId id="348" r:id="rId96"/>
    <p:sldId id="349" r:id="rId97"/>
    <p:sldId id="352" r:id="rId98"/>
    <p:sldId id="351" r:id="rId99"/>
    <p:sldId id="386" r:id="rId100"/>
    <p:sldId id="375" r:id="rId101"/>
    <p:sldId id="350" r:id="rId102"/>
    <p:sldId id="358" r:id="rId10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64" autoAdjust="0"/>
    <p:restoredTop sz="94660"/>
  </p:normalViewPr>
  <p:slideViewPr>
    <p:cSldViewPr>
      <p:cViewPr varScale="1">
        <p:scale>
          <a:sx n="59" d="100"/>
          <a:sy n="59" d="100"/>
        </p:scale>
        <p:origin x="-72"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b0221\Desktop\Miscellaneous%20Projects\Oshins%20BDIT%20Example%20(Revised%201-18-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a:pPr>
            <a:r>
              <a:rPr lang="en-US" sz="2000"/>
              <a:t>Reconciliation of Difference</a:t>
            </a:r>
            <a:r>
              <a:rPr lang="en-US" sz="2000" baseline="0"/>
              <a:t> </a:t>
            </a:r>
            <a:endParaRPr lang="en-US" sz="2000"/>
          </a:p>
        </c:rich>
      </c:tx>
      <c:layout>
        <c:manualLayout>
          <c:xMode val="edge"/>
          <c:yMode val="edge"/>
          <c:x val="0.30227777777777837"/>
          <c:y val="1.3877551912425018E-2"/>
        </c:manualLayout>
      </c:layout>
    </c:title>
    <c:plotArea>
      <c:layout>
        <c:manualLayout>
          <c:layoutTarget val="inner"/>
          <c:xMode val="edge"/>
          <c:yMode val="edge"/>
          <c:x val="0.1265105878755447"/>
          <c:y val="0.11102041529939996"/>
          <c:w val="0.84293389903931903"/>
          <c:h val="0.72704936076538829"/>
        </c:manualLayout>
      </c:layout>
      <c:lineChart>
        <c:grouping val="standard"/>
        <c:ser>
          <c:idx val="0"/>
          <c:order val="0"/>
          <c:tx>
            <c:strRef>
              <c:f>Analysis!$U$37:$U$38</c:f>
              <c:strCache>
                <c:ptCount val="1"/>
                <c:pt idx="0">
                  <c:v>Estate Tax Savings  on Valuation Discount</c:v>
                </c:pt>
              </c:strCache>
            </c:strRef>
          </c:tx>
          <c:spPr>
            <a:ln w="38100">
              <a:solidFill>
                <a:srgbClr val="FFC000"/>
              </a:solidFill>
            </a:ln>
          </c:spPr>
          <c:marker>
            <c:symbol val="none"/>
          </c:marker>
          <c:val>
            <c:numRef>
              <c:f>Analysis!$U$39:$U$68</c:f>
              <c:numCache>
                <c:formatCode>_("$"* #,##0_);_("$"* \(#,##0\);_("$"* "-"??_);_(@_)</c:formatCode>
                <c:ptCount val="30"/>
                <c:pt idx="0">
                  <c:v>484615.38461538468</c:v>
                </c:pt>
                <c:pt idx="1">
                  <c:v>484615.38461538468</c:v>
                </c:pt>
                <c:pt idx="2">
                  <c:v>484615.38461538468</c:v>
                </c:pt>
                <c:pt idx="3">
                  <c:v>484615.38461538468</c:v>
                </c:pt>
                <c:pt idx="4">
                  <c:v>484615.38461538468</c:v>
                </c:pt>
                <c:pt idx="5">
                  <c:v>484615.38461538468</c:v>
                </c:pt>
                <c:pt idx="6">
                  <c:v>484615.38461538468</c:v>
                </c:pt>
                <c:pt idx="7">
                  <c:v>484615.38461538468</c:v>
                </c:pt>
                <c:pt idx="8">
                  <c:v>484615.38461538468</c:v>
                </c:pt>
                <c:pt idx="9">
                  <c:v>484615.38461538468</c:v>
                </c:pt>
                <c:pt idx="10">
                  <c:v>484615.38461538468</c:v>
                </c:pt>
                <c:pt idx="11">
                  <c:v>484615.38461538468</c:v>
                </c:pt>
                <c:pt idx="12">
                  <c:v>484615.38461538468</c:v>
                </c:pt>
                <c:pt idx="13">
                  <c:v>484615.38461538468</c:v>
                </c:pt>
                <c:pt idx="14">
                  <c:v>484615.38461538468</c:v>
                </c:pt>
                <c:pt idx="15">
                  <c:v>484615.38461538468</c:v>
                </c:pt>
                <c:pt idx="16">
                  <c:v>484615.38461538468</c:v>
                </c:pt>
                <c:pt idx="17">
                  <c:v>484615.38461538468</c:v>
                </c:pt>
                <c:pt idx="18">
                  <c:v>484615.38461538468</c:v>
                </c:pt>
                <c:pt idx="19">
                  <c:v>484615.38461538468</c:v>
                </c:pt>
                <c:pt idx="20">
                  <c:v>484615.38461538468</c:v>
                </c:pt>
                <c:pt idx="21">
                  <c:v>484615.38461538468</c:v>
                </c:pt>
                <c:pt idx="22">
                  <c:v>484615.38461538468</c:v>
                </c:pt>
                <c:pt idx="23">
                  <c:v>484615.38461538468</c:v>
                </c:pt>
                <c:pt idx="24">
                  <c:v>484615.38461538468</c:v>
                </c:pt>
                <c:pt idx="25">
                  <c:v>484615.38461538468</c:v>
                </c:pt>
                <c:pt idx="26">
                  <c:v>484615.38461538468</c:v>
                </c:pt>
                <c:pt idx="27">
                  <c:v>484615.38461538468</c:v>
                </c:pt>
                <c:pt idx="28">
                  <c:v>484615.38461538468</c:v>
                </c:pt>
                <c:pt idx="29">
                  <c:v>484615.38461538468</c:v>
                </c:pt>
              </c:numCache>
            </c:numRef>
          </c:val>
        </c:ser>
        <c:ser>
          <c:idx val="1"/>
          <c:order val="1"/>
          <c:tx>
            <c:strRef>
              <c:f>Analysis!$V$37:$V$38</c:f>
              <c:strCache>
                <c:ptCount val="1"/>
                <c:pt idx="0">
                  <c:v>Estate Tax Savings on Post-Gift Growth</c:v>
                </c:pt>
              </c:strCache>
            </c:strRef>
          </c:tx>
          <c:spPr>
            <a:ln w="38100">
              <a:solidFill>
                <a:srgbClr val="008000"/>
              </a:solidFill>
            </a:ln>
          </c:spPr>
          <c:marker>
            <c:symbol val="none"/>
          </c:marker>
          <c:val>
            <c:numRef>
              <c:f>Analysis!$V$39:$V$68</c:f>
              <c:numCache>
                <c:formatCode>_("$"* #,##0_);_("$"* \(#,##0\);_("$"* "-"??_);_(@_)</c:formatCode>
                <c:ptCount val="30"/>
                <c:pt idx="0">
                  <c:v>66904.615384615376</c:v>
                </c:pt>
                <c:pt idx="1">
                  <c:v>137042.06178461559</c:v>
                </c:pt>
                <c:pt idx="2">
                  <c:v>210568.54959466369</c:v>
                </c:pt>
                <c:pt idx="3">
                  <c:v>287647.83729569335</c:v>
                </c:pt>
                <c:pt idx="4">
                  <c:v>368451.59617843648</c:v>
                </c:pt>
                <c:pt idx="5">
                  <c:v>453159.7926903941</c:v>
                </c:pt>
                <c:pt idx="6">
                  <c:v>541961.0892578091</c:v>
                </c:pt>
                <c:pt idx="7">
                  <c:v>635053.26447536179</c:v>
                </c:pt>
                <c:pt idx="8">
                  <c:v>732643.65359942685</c:v>
                </c:pt>
                <c:pt idx="9">
                  <c:v>834949.6103259665</c:v>
                </c:pt>
                <c:pt idx="10">
                  <c:v>942198.99088153278</c:v>
                </c:pt>
                <c:pt idx="11">
                  <c:v>1054630.6615055439</c:v>
                </c:pt>
                <c:pt idx="12">
                  <c:v>1172495.0304541066</c:v>
                </c:pt>
                <c:pt idx="13">
                  <c:v>1296054.6057102645</c:v>
                </c:pt>
                <c:pt idx="14">
                  <c:v>1425584.5796427997</c:v>
                </c:pt>
                <c:pt idx="15">
                  <c:v>1561373.4419157552</c:v>
                </c:pt>
                <c:pt idx="16">
                  <c:v>1703723.6220137398</c:v>
                </c:pt>
                <c:pt idx="17">
                  <c:v>1852952.1628140598</c:v>
                </c:pt>
                <c:pt idx="18">
                  <c:v>2009391.4267058498</c:v>
                </c:pt>
                <c:pt idx="19">
                  <c:v>2173389.8358288915</c:v>
                </c:pt>
                <c:pt idx="20">
                  <c:v>2345312.6480807588</c:v>
                </c:pt>
                <c:pt idx="21">
                  <c:v>2525542.7706206366</c:v>
                </c:pt>
                <c:pt idx="22">
                  <c:v>2714481.6126816412</c:v>
                </c:pt>
                <c:pt idx="23">
                  <c:v>2912549.9795910334</c:v>
                </c:pt>
                <c:pt idx="24">
                  <c:v>3120189.0099894875</c:v>
                </c:pt>
                <c:pt idx="25">
                  <c:v>3337861.1583367954</c:v>
                </c:pt>
                <c:pt idx="26">
                  <c:v>3566051.2248922456</c:v>
                </c:pt>
                <c:pt idx="27">
                  <c:v>3805267.4354636525</c:v>
                </c:pt>
                <c:pt idx="28">
                  <c:v>4056042.5733298715</c:v>
                </c:pt>
                <c:pt idx="29">
                  <c:v>4318935.1658577863</c:v>
                </c:pt>
              </c:numCache>
            </c:numRef>
          </c:val>
        </c:ser>
        <c:ser>
          <c:idx val="2"/>
          <c:order val="2"/>
          <c:tx>
            <c:strRef>
              <c:f>Analysis!$W$37:$W$38</c:f>
              <c:strCache>
                <c:ptCount val="1"/>
                <c:pt idx="0">
                  <c:v>"Tax-Burn" Benefit</c:v>
                </c:pt>
              </c:strCache>
            </c:strRef>
          </c:tx>
          <c:spPr>
            <a:ln w="38100">
              <a:solidFill>
                <a:srgbClr val="FF0000"/>
              </a:solidFill>
            </a:ln>
          </c:spPr>
          <c:marker>
            <c:symbol val="none"/>
          </c:marker>
          <c:val>
            <c:numRef>
              <c:f>Analysis!$W$39:$W$68</c:f>
              <c:numCache>
                <c:formatCode>_("$"* #,##0_);_("$"* \(#,##0\);_("$"* "-"??_);_(@_)</c:formatCode>
                <c:ptCount val="30"/>
                <c:pt idx="0">
                  <c:v>97476.923076922991</c:v>
                </c:pt>
                <c:pt idx="1">
                  <c:v>207462.08492307641</c:v>
                </c:pt>
                <c:pt idx="2">
                  <c:v>331183.73594348272</c:v>
                </c:pt>
                <c:pt idx="3">
                  <c:v>469979.3837873484</c:v>
                </c:pt>
                <c:pt idx="4">
                  <c:v>625305.06531287648</c:v>
                </c:pt>
                <c:pt idx="5">
                  <c:v>798745.38598579133</c:v>
                </c:pt>
                <c:pt idx="6">
                  <c:v>992024.38934698189</c:v>
                </c:pt>
                <c:pt idx="7">
                  <c:v>1207017.3242554129</c:v>
                </c:pt>
                <c:pt idx="8">
                  <c:v>1445763.3830918348</c:v>
                </c:pt>
                <c:pt idx="9">
                  <c:v>1710479.4900295043</c:v>
                </c:pt>
                <c:pt idx="10">
                  <c:v>2003575.2248757356</c:v>
                </c:pt>
                <c:pt idx="11">
                  <c:v>2327668.974900777</c:v>
                </c:pt>
                <c:pt idx="12">
                  <c:v>2685605.414539753</c:v>
                </c:pt>
                <c:pt idx="13">
                  <c:v>3080474.4209238263</c:v>
                </c:pt>
                <c:pt idx="14">
                  <c:v>3515631.5419166577</c:v>
                </c:pt>
                <c:pt idx="15">
                  <c:v>3994720.1427537668</c:v>
                </c:pt>
                <c:pt idx="16">
                  <c:v>4521695.36756186</c:v>
                </c:pt>
                <c:pt idx="17">
                  <c:v>5100850.0630334979</c:v>
                </c:pt>
                <c:pt idx="18">
                  <c:v>5736842.8234152105</c:v>
                </c:pt>
                <c:pt idx="19">
                  <c:v>6434728.3288054429</c:v>
                </c:pt>
                <c:pt idx="20">
                  <c:v>7199990.1626291545</c:v>
                </c:pt>
                <c:pt idx="21">
                  <c:v>8038576.309141296</c:v>
                </c:pt>
                <c:pt idx="22">
                  <c:v>8956937.5480012111</c:v>
                </c:pt>
                <c:pt idx="23">
                  <c:v>9962068.9804510251</c:v>
                </c:pt>
                <c:pt idx="24">
                  <c:v>11061554.940527234</c:v>
                </c:pt>
                <c:pt idx="25">
                  <c:v>12263617.565149602</c:v>
                </c:pt>
                <c:pt idx="26">
                  <c:v>13577169.318985403</c:v>
                </c:pt>
                <c:pt idx="27">
                  <c:v>15011869.793813569</c:v>
                </c:pt>
                <c:pt idx="28">
                  <c:v>16578187.12785222</c:v>
                </c:pt>
                <c:pt idx="29">
                  <c:v>18287464.418319747</c:v>
                </c:pt>
              </c:numCache>
            </c:numRef>
          </c:val>
        </c:ser>
        <c:dLbls/>
        <c:marker val="1"/>
        <c:axId val="73176576"/>
        <c:axId val="73178112"/>
      </c:lineChart>
      <c:catAx>
        <c:axId val="73176576"/>
        <c:scaling>
          <c:orientation val="minMax"/>
        </c:scaling>
        <c:axPos val="b"/>
        <c:tickLblPos val="nextTo"/>
        <c:txPr>
          <a:bodyPr/>
          <a:lstStyle/>
          <a:p>
            <a:pPr>
              <a:defRPr sz="1000"/>
            </a:pPr>
            <a:endParaRPr lang="en-US"/>
          </a:p>
        </c:txPr>
        <c:crossAx val="73178112"/>
        <c:crosses val="autoZero"/>
        <c:auto val="1"/>
        <c:lblAlgn val="ctr"/>
        <c:lblOffset val="100"/>
      </c:catAx>
      <c:valAx>
        <c:axId val="73178112"/>
        <c:scaling>
          <c:orientation val="minMax"/>
        </c:scaling>
        <c:axPos val="l"/>
        <c:majorGridlines/>
        <c:numFmt formatCode="_(&quot;$&quot;* #,##0_);_(&quot;$&quot;* \(#,##0\);_(&quot;$&quot;* &quot;-&quot;??_);_(@_)" sourceLinked="1"/>
        <c:tickLblPos val="nextTo"/>
        <c:txPr>
          <a:bodyPr/>
          <a:lstStyle/>
          <a:p>
            <a:pPr>
              <a:defRPr sz="1000"/>
            </a:pPr>
            <a:endParaRPr lang="en-US"/>
          </a:p>
        </c:txPr>
        <c:crossAx val="73176576"/>
        <c:crosses val="autoZero"/>
        <c:crossBetween val="between"/>
      </c:valAx>
    </c:plotArea>
    <c:legend>
      <c:legendPos val="b"/>
      <c:layout>
        <c:manualLayout>
          <c:xMode val="edge"/>
          <c:yMode val="edge"/>
          <c:x val="4.1599266111153575E-2"/>
          <c:y val="0.93526924053848115"/>
          <c:w val="0.94625130596539508"/>
          <c:h val="6.0890483447633585E-2"/>
        </c:manualLayout>
      </c:layout>
      <c:txPr>
        <a:bodyPr/>
        <a:lstStyle/>
        <a:p>
          <a:pPr>
            <a:defRPr sz="1200"/>
          </a:pPr>
          <a:endParaRPr lang="en-US"/>
        </a:p>
      </c:txPr>
    </c:legend>
    <c:plotVisOnly val="1"/>
    <c:dispBlanksAs val="gap"/>
  </c:chart>
  <c:spPr>
    <a:ln>
      <a:solidFill>
        <a:schemeClr val="tx1"/>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endParaRPr lang="en-US"/>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268D017B-A8D7-4BA0-9B3A-05F9F74020B0}" type="slidenum">
              <a:rPr lang="en-US" smtClean="0"/>
              <a:pPr/>
              <a:t>‹#›</a:t>
            </a:fld>
            <a:endParaRPr lang="en-US"/>
          </a:p>
        </p:txBody>
      </p:sp>
    </p:spTree>
    <p:extLst>
      <p:ext uri="{BB962C8B-B14F-4D97-AF65-F5344CB8AC3E}">
        <p14:creationId xmlns:p14="http://schemas.microsoft.com/office/powerpoint/2010/main" xmlns="" val="163164849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86" tIns="46243" rIns="92486" bIns="46243" rtlCol="0"/>
          <a:lstStyle>
            <a:lvl1pPr algn="r">
              <a:defRPr sz="1200"/>
            </a:lvl1pPr>
          </a:lstStyle>
          <a:p>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6" tIns="46243" rIns="92486" bIns="462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6" tIns="46243" rIns="92486" bIns="46243" rtlCol="0" anchor="b"/>
          <a:lstStyle>
            <a:lvl1pPr algn="r">
              <a:defRPr sz="1200"/>
            </a:lvl1pPr>
          </a:lstStyle>
          <a:p>
            <a:fld id="{F1FF0659-18E9-4216-A2F2-59F4058268DC}" type="slidenum">
              <a:rPr lang="en-US" smtClean="0"/>
              <a:pPr/>
              <a:t>‹#›</a:t>
            </a:fld>
            <a:endParaRPr lang="en-US"/>
          </a:p>
        </p:txBody>
      </p:sp>
    </p:spTree>
    <p:extLst>
      <p:ext uri="{BB962C8B-B14F-4D97-AF65-F5344CB8AC3E}">
        <p14:creationId xmlns:p14="http://schemas.microsoft.com/office/powerpoint/2010/main" xmlns="" val="239880578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a:xfrm>
            <a:off x="1" y="9040354"/>
            <a:ext cx="6510406" cy="475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1370958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110351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285346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195202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72524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7524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034561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231526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01914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12894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1/15/2015 8:29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35</a:t>
            </a:fld>
            <a:endParaRPr lang="en-US" dirty="0"/>
          </a:p>
        </p:txBody>
      </p:sp>
    </p:spTree>
    <p:extLst>
      <p:ext uri="{BB962C8B-B14F-4D97-AF65-F5344CB8AC3E}">
        <p14:creationId xmlns:p14="http://schemas.microsoft.com/office/powerpoint/2010/main" xmlns="" val="310110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5948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2060755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324546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2740757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35695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2179801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524828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285984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268530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2375160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97495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422136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29821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91172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414403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126364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422633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4"/>
          </p:nvPr>
        </p:nvSpPr>
        <p:spPr/>
        <p:txBody>
          <a:bodyPr/>
          <a:lstStyle/>
          <a:p>
            <a:endParaRPr lang="en-US"/>
          </a:p>
        </p:txBody>
      </p:sp>
    </p:spTree>
    <p:extLst>
      <p:ext uri="{BB962C8B-B14F-4D97-AF65-F5344CB8AC3E}">
        <p14:creationId xmlns:p14="http://schemas.microsoft.com/office/powerpoint/2010/main" xmlns="" val="383294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EDD8527A-CB9E-4D8D-9825-08E393EFBDC0}" type="slidenum">
              <a:rPr lang="en-US"/>
              <a:pPr/>
              <a:t>‹#›</a:t>
            </a:fld>
            <a:endParaRPr lang="en-US"/>
          </a:p>
        </p:txBody>
      </p:sp>
    </p:spTree>
    <p:extLst>
      <p:ext uri="{BB962C8B-B14F-4D97-AF65-F5344CB8AC3E}">
        <p14:creationId xmlns:p14="http://schemas.microsoft.com/office/powerpoint/2010/main" xmlns="" val="3360594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hf sldNum="0" hdr="0" ftr="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sldNum="0" hdr="0" ftr="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shins@oshin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oshin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leimbergservices.com/collection/SteveLeimberg'sAssetProtectionPlanning%20Newsletter231.pdf?CFID=7208427&amp;CFTOKEN=86767438" TargetMode="External"/><Relationship Id="rId2" Type="http://schemas.openxmlformats.org/officeDocument/2006/relationships/hyperlink" Target="http://leimbergservices.com/collection/SteveLeimberg'sAssetProtectionPlanning%20Newsletter232.pdf?CFID=7208427&amp;CFTOKEN=86767438" TargetMode="External"/><Relationship Id="rId1" Type="http://schemas.openxmlformats.org/officeDocument/2006/relationships/slideLayout" Target="../slideLayouts/slideLayout4.xml"/><Relationship Id="rId4" Type="http://schemas.openxmlformats.org/officeDocument/2006/relationships/hyperlink" Target="http://leimbergservices.com/collection/SteveLeimberg'sAssetProtectionPlanning%20Newsletter237.pdf?CFID=7208427&amp;CFTOKEN=86767438"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762999" cy="1523495"/>
          </a:xfrm>
        </p:spPr>
        <p:txBody>
          <a:bodyPr/>
          <a:lstStyle/>
          <a:p>
            <a:pPr algn="ctr"/>
            <a:r>
              <a:rPr lang="en-US" sz="4700" dirty="0" smtClean="0"/>
              <a:t>IF YOU WRAP YOUR GIFTS CORRECTLY, THEY WILL KEEP ON GIVING</a:t>
            </a:r>
            <a:br>
              <a:rPr lang="en-US" sz="4700" dirty="0" smtClean="0"/>
            </a:br>
            <a:r>
              <a:rPr lang="en-US" sz="4000" dirty="0" smtClean="0"/>
              <a:t/>
            </a:r>
            <a:br>
              <a:rPr lang="en-US" sz="4000" dirty="0" smtClean="0"/>
            </a:br>
            <a:r>
              <a:rPr lang="en-US" sz="4000" dirty="0" smtClean="0"/>
              <a:t>THE ART OF PROPERLY (AND EFFECTIVELY) PASSING AND RECEIVING PROPERTY</a:t>
            </a:r>
            <a:endParaRPr lang="en-US" sz="4000" dirty="0"/>
          </a:p>
        </p:txBody>
      </p:sp>
      <p:sp>
        <p:nvSpPr>
          <p:cNvPr id="3" name="Subtitle 2"/>
          <p:cNvSpPr>
            <a:spLocks noGrp="1"/>
          </p:cNvSpPr>
          <p:nvPr>
            <p:ph type="subTitle" idx="1"/>
          </p:nvPr>
        </p:nvSpPr>
        <p:spPr>
          <a:xfrm>
            <a:off x="914400" y="4572000"/>
            <a:ext cx="2698751" cy="1371600"/>
          </a:xfrm>
        </p:spPr>
        <p:txBody>
          <a:bodyPr>
            <a:normAutofit/>
          </a:bodyPr>
          <a:lstStyle/>
          <a:p>
            <a:pPr algn="ctr"/>
            <a:r>
              <a:rPr lang="en-US" sz="1800" dirty="0" smtClean="0"/>
              <a:t>Naples Estate Planning Council</a:t>
            </a:r>
            <a:endParaRPr lang="en-US" sz="1800" dirty="0"/>
          </a:p>
          <a:p>
            <a:pPr algn="ctr"/>
            <a:r>
              <a:rPr lang="en-US" sz="1800" dirty="0" smtClean="0"/>
              <a:t>The Club at Pelican Bay</a:t>
            </a:r>
            <a:endParaRPr lang="en-US" sz="1800" dirty="0"/>
          </a:p>
          <a:p>
            <a:pPr algn="ctr"/>
            <a:r>
              <a:rPr lang="en-US" sz="1800" dirty="0" smtClean="0"/>
              <a:t>Naples, FL</a:t>
            </a:r>
            <a:endParaRPr lang="en-US" sz="1800" dirty="0"/>
          </a:p>
          <a:p>
            <a:pPr algn="ctr"/>
            <a:r>
              <a:rPr lang="en-US" sz="1800" dirty="0" smtClean="0"/>
              <a:t>January 22, 2015</a:t>
            </a:r>
            <a:endParaRPr lang="en-US" sz="1800" dirty="0"/>
          </a:p>
        </p:txBody>
      </p:sp>
      <p:sp>
        <p:nvSpPr>
          <p:cNvPr id="4" name="Subtitle 2"/>
          <p:cNvSpPr txBox="1">
            <a:spLocks/>
          </p:cNvSpPr>
          <p:nvPr/>
        </p:nvSpPr>
        <p:spPr>
          <a:xfrm>
            <a:off x="5105400" y="4419600"/>
            <a:ext cx="3003551" cy="13716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600" dirty="0"/>
              <a:t>Richard A. Oshins</a:t>
            </a:r>
          </a:p>
          <a:p>
            <a:pPr algn="ctr"/>
            <a:r>
              <a:rPr lang="en-US" sz="1600" dirty="0"/>
              <a:t>Oshins &amp; Associates, LLC</a:t>
            </a:r>
          </a:p>
          <a:p>
            <a:pPr algn="ctr"/>
            <a:r>
              <a:rPr lang="en-US" sz="1600" dirty="0"/>
              <a:t>1645 Village Center Circle, Suite 170</a:t>
            </a:r>
          </a:p>
          <a:p>
            <a:pPr algn="ctr"/>
            <a:r>
              <a:rPr lang="en-US" sz="1600" dirty="0"/>
              <a:t>     Las Vegas, Nevada  89134</a:t>
            </a:r>
          </a:p>
          <a:p>
            <a:pPr algn="ctr"/>
            <a:r>
              <a:rPr lang="en-US" sz="1600" dirty="0"/>
              <a:t>702.341.6000 / 702.341.6001 fax</a:t>
            </a:r>
          </a:p>
          <a:p>
            <a:pPr algn="ctr"/>
            <a:r>
              <a:rPr lang="en-US" sz="1600" dirty="0" smtClean="0">
                <a:hlinkClick r:id="rId3"/>
              </a:rPr>
              <a:t>roshins@oshins.com</a:t>
            </a:r>
            <a:endParaRPr lang="en-US" sz="1600" dirty="0" smtClean="0"/>
          </a:p>
          <a:p>
            <a:pPr algn="ctr"/>
            <a:r>
              <a:rPr lang="en-US" sz="1600" dirty="0">
                <a:hlinkClick r:id="rId4"/>
              </a:rPr>
              <a:t>www.oshins.com</a:t>
            </a:r>
            <a:endParaRPr lang="en-US" sz="1600" dirty="0"/>
          </a:p>
          <a:p>
            <a:pPr algn="ctr"/>
            <a:endParaRPr lang="en-US" sz="1600" dirty="0"/>
          </a:p>
        </p:txBody>
      </p:sp>
      <p:sp>
        <p:nvSpPr>
          <p:cNvPr id="5" name="Subtitle 2"/>
          <p:cNvSpPr txBox="1">
            <a:spLocks/>
          </p:cNvSpPr>
          <p:nvPr/>
        </p:nvSpPr>
        <p:spPr>
          <a:xfrm>
            <a:off x="457200" y="6400800"/>
            <a:ext cx="8153400" cy="4572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ct val="50000"/>
              </a:spcBef>
            </a:pPr>
            <a:r>
              <a:rPr lang="en-US" sz="1600" dirty="0"/>
              <a:t>Copyright </a:t>
            </a:r>
            <a:r>
              <a:rPr lang="en-US" sz="1600" dirty="0" smtClean="0"/>
              <a:t>2015 </a:t>
            </a:r>
            <a:r>
              <a:rPr lang="en-US" sz="1600" dirty="0"/>
              <a:t>by Richard A. Oshins.  All Rights Reserved</a:t>
            </a:r>
          </a:p>
        </p:txBody>
      </p:sp>
    </p:spTree>
    <p:extLst>
      <p:ext uri="{BB962C8B-B14F-4D97-AF65-F5344CB8AC3E}">
        <p14:creationId xmlns:p14="http://schemas.microsoft.com/office/powerpoint/2010/main" xmlns="" val="408553100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436" y="381000"/>
            <a:ext cx="8382000" cy="1523494"/>
          </a:xfrm>
        </p:spPr>
        <p:txBody>
          <a:bodyPr/>
          <a:lstStyle/>
          <a:p>
            <a:pPr algn="ctr"/>
            <a:r>
              <a:rPr lang="en-US" dirty="0" smtClean="0"/>
              <a:t>COMMON QUOTES</a:t>
            </a:r>
            <a:endParaRPr lang="en-US" dirty="0"/>
          </a:p>
        </p:txBody>
      </p:sp>
      <p:sp>
        <p:nvSpPr>
          <p:cNvPr id="3" name="Subtitle 2"/>
          <p:cNvSpPr>
            <a:spLocks noGrp="1"/>
          </p:cNvSpPr>
          <p:nvPr>
            <p:ph type="subTitle" idx="1"/>
          </p:nvPr>
        </p:nvSpPr>
        <p:spPr>
          <a:xfrm>
            <a:off x="132735" y="3276093"/>
            <a:ext cx="8991600" cy="2896107"/>
          </a:xfrm>
        </p:spPr>
        <p:txBody>
          <a:bodyPr/>
          <a:lstStyle/>
          <a:p>
            <a:pPr marL="457200" indent="-457200">
              <a:buFont typeface="Wingdings" panose="05000000000000000000" pitchFamily="2" charset="2"/>
              <a:buChar char="q"/>
            </a:pPr>
            <a:r>
              <a:rPr lang="en-US" dirty="0" smtClean="0"/>
              <a:t>“</a:t>
            </a:r>
            <a:r>
              <a:rPr lang="en-US" dirty="0"/>
              <a:t>All I Want is a Simple Will” </a:t>
            </a:r>
            <a:endParaRPr lang="en-US" dirty="0" smtClean="0"/>
          </a:p>
          <a:p>
            <a:r>
              <a:rPr lang="en-US" dirty="0">
                <a:sym typeface="Wingdings" panose="05000000000000000000" pitchFamily="2" charset="2"/>
              </a:rPr>
              <a:t>		 		</a:t>
            </a:r>
          </a:p>
          <a:p>
            <a:r>
              <a:rPr lang="en-US" dirty="0" smtClean="0">
                <a:sym typeface="Wingdings" panose="05000000000000000000" pitchFamily="2" charset="2"/>
              </a:rPr>
              <a:t> “</a:t>
            </a:r>
            <a:r>
              <a:rPr lang="en-US" dirty="0">
                <a:sym typeface="Wingdings" panose="05000000000000000000" pitchFamily="2" charset="2"/>
              </a:rPr>
              <a:t>My Clients Don’t Want </a:t>
            </a:r>
            <a:r>
              <a:rPr lang="en-US" dirty="0" smtClean="0">
                <a:sym typeface="Wingdings" panose="05000000000000000000" pitchFamily="2" charset="2"/>
              </a:rPr>
              <a:t>the Complexities </a:t>
            </a:r>
            <a:r>
              <a:rPr lang="en-US" dirty="0">
                <a:sym typeface="Wingdings" panose="05000000000000000000" pitchFamily="2" charset="2"/>
              </a:rPr>
              <a:t>of Trusts”</a:t>
            </a:r>
          </a:p>
        </p:txBody>
      </p:sp>
    </p:spTree>
    <p:extLst>
      <p:ext uri="{BB962C8B-B14F-4D97-AF65-F5344CB8AC3E}">
        <p14:creationId xmlns:p14="http://schemas.microsoft.com/office/powerpoint/2010/main" xmlns="" val="3204890814"/>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381000"/>
            <a:ext cx="8382000" cy="1495794"/>
          </a:xfrm>
        </p:spPr>
        <p:txBody>
          <a:bodyPr/>
          <a:lstStyle/>
          <a:p>
            <a:pPr algn="ctr"/>
            <a:r>
              <a:rPr lang="en-US" sz="5400" dirty="0" smtClean="0"/>
              <a:t>DECANTING</a:t>
            </a:r>
            <a:br>
              <a:rPr lang="en-US" sz="5400" dirty="0" smtClean="0"/>
            </a:br>
            <a:r>
              <a:rPr lang="en-US" sz="5400" dirty="0" smtClean="0"/>
              <a:t>THE “DO-OVER” TRUST</a:t>
            </a:r>
            <a:endParaRPr lang="en-US" sz="5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2200" y="2362200"/>
            <a:ext cx="4114800" cy="3388979"/>
          </a:xfrm>
          <a:prstGeom prst="rect">
            <a:avLst/>
          </a:prstGeom>
        </p:spPr>
      </p:pic>
    </p:spTree>
    <p:extLst>
      <p:ext uri="{BB962C8B-B14F-4D97-AF65-F5344CB8AC3E}">
        <p14:creationId xmlns:p14="http://schemas.microsoft.com/office/powerpoint/2010/main" xmlns="" val="2581651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436" y="381000"/>
            <a:ext cx="8382000" cy="1523494"/>
          </a:xfrm>
        </p:spPr>
        <p:txBody>
          <a:bodyPr/>
          <a:lstStyle/>
          <a:p>
            <a:pPr algn="ctr"/>
            <a:r>
              <a:rPr lang="en-US" dirty="0" smtClean="0"/>
              <a:t>REBUTTAL</a:t>
            </a:r>
            <a:endParaRPr lang="en-US" dirty="0"/>
          </a:p>
        </p:txBody>
      </p:sp>
      <p:sp>
        <p:nvSpPr>
          <p:cNvPr id="3" name="Subtitle 2"/>
          <p:cNvSpPr>
            <a:spLocks noGrp="1"/>
          </p:cNvSpPr>
          <p:nvPr>
            <p:ph type="subTitle" idx="1"/>
          </p:nvPr>
        </p:nvSpPr>
        <p:spPr>
          <a:xfrm>
            <a:off x="71004" y="3048000"/>
            <a:ext cx="8918864" cy="3581907"/>
          </a:xfrm>
        </p:spPr>
        <p:txBody>
          <a:bodyPr/>
          <a:lstStyle/>
          <a:p>
            <a:pPr marL="457200" indent="-457200">
              <a:buFont typeface="Wingdings" panose="05000000000000000000" pitchFamily="2" charset="2"/>
              <a:buChar char="q"/>
            </a:pPr>
            <a:r>
              <a:rPr lang="en-US" sz="3600" dirty="0" smtClean="0">
                <a:sym typeface="Wingdings" panose="05000000000000000000" pitchFamily="2" charset="2"/>
              </a:rPr>
              <a:t>“Then You Need to Try Harder!”</a:t>
            </a:r>
          </a:p>
          <a:p>
            <a:endParaRPr lang="en-US" sz="3600" dirty="0">
              <a:sym typeface="Wingdings" panose="05000000000000000000" pitchFamily="2" charset="2"/>
            </a:endParaRPr>
          </a:p>
          <a:p>
            <a:pPr marL="457200" indent="-457200">
              <a:buFont typeface="Wingdings" panose="05000000000000000000" pitchFamily="2" charset="2"/>
              <a:buChar char="q"/>
            </a:pPr>
            <a:r>
              <a:rPr lang="en-US" sz="3600" dirty="0" smtClean="0">
                <a:sym typeface="Wingdings" panose="05000000000000000000" pitchFamily="2" charset="2"/>
              </a:rPr>
              <a:t>“Your Clients Will do What You Tell Them to Do!”</a:t>
            </a:r>
          </a:p>
          <a:p>
            <a:endParaRPr lang="en-US" sz="3600" dirty="0">
              <a:sym typeface="Wingdings" panose="05000000000000000000" pitchFamily="2" charset="2"/>
            </a:endParaRPr>
          </a:p>
        </p:txBody>
      </p:sp>
    </p:spTree>
    <p:extLst>
      <p:ext uri="{BB962C8B-B14F-4D97-AF65-F5344CB8AC3E}">
        <p14:creationId xmlns:p14="http://schemas.microsoft.com/office/powerpoint/2010/main" xmlns="" val="20780043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04" y="2667000"/>
            <a:ext cx="8991600" cy="1523494"/>
          </a:xfrm>
        </p:spPr>
        <p:txBody>
          <a:bodyPr/>
          <a:lstStyle/>
          <a:p>
            <a:pPr algn="ctr"/>
            <a:r>
              <a:rPr lang="en-US" dirty="0" smtClean="0"/>
              <a:t>WOULD YOU EVER </a:t>
            </a:r>
            <a:br>
              <a:rPr lang="en-US" dirty="0" smtClean="0"/>
            </a:br>
            <a:r>
              <a:rPr lang="en-US" dirty="0" smtClean="0"/>
              <a:t>RECOMMEND A BUSINESS ENTITY THAT COULD BE PIERCED BY CREDITORS OR WOULD BE SUBJECT TO UNNECESSARY INCOME TAXES?</a:t>
            </a:r>
            <a:endParaRPr lang="en-US" dirty="0"/>
          </a:p>
        </p:txBody>
      </p:sp>
      <p:sp>
        <p:nvSpPr>
          <p:cNvPr id="3" name="Subtitle 2"/>
          <p:cNvSpPr>
            <a:spLocks noGrp="1"/>
          </p:cNvSpPr>
          <p:nvPr>
            <p:ph type="subTitle" idx="1"/>
          </p:nvPr>
        </p:nvSpPr>
        <p:spPr>
          <a:xfrm>
            <a:off x="71004" y="3048000"/>
            <a:ext cx="8918864" cy="3581907"/>
          </a:xfrm>
        </p:spPr>
        <p:txBody>
          <a:bodyPr/>
          <a:lstStyle/>
          <a:p>
            <a:r>
              <a:rPr lang="en-US" sz="3600" dirty="0">
                <a:sym typeface="Wingdings" panose="05000000000000000000" pitchFamily="2" charset="2"/>
              </a:rPr>
              <a:t> </a:t>
            </a:r>
            <a:endParaRPr lang="en-US" sz="3600" dirty="0" smtClean="0">
              <a:sym typeface="Wingdings" panose="05000000000000000000" pitchFamily="2" charset="2"/>
            </a:endParaRPr>
          </a:p>
          <a:p>
            <a:endParaRPr lang="en-US" sz="3600" dirty="0">
              <a:sym typeface="Wingdings" panose="05000000000000000000" pitchFamily="2" charset="2"/>
            </a:endParaRPr>
          </a:p>
          <a:p>
            <a:endParaRPr lang="en-US" sz="3600" dirty="0" smtClean="0">
              <a:sym typeface="Wingdings" panose="05000000000000000000" pitchFamily="2" charset="2"/>
            </a:endParaRPr>
          </a:p>
          <a:p>
            <a:endParaRPr lang="en-US" sz="3600" dirty="0">
              <a:sym typeface="Wingdings" panose="05000000000000000000" pitchFamily="2" charset="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228600"/>
            <a:ext cx="1351023" cy="1146422"/>
          </a:xfrm>
          <a:prstGeom prst="rect">
            <a:avLst/>
          </a:prstGeom>
        </p:spPr>
      </p:pic>
    </p:spTree>
    <p:extLst>
      <p:ext uri="{BB962C8B-B14F-4D97-AF65-F5344CB8AC3E}">
        <p14:creationId xmlns:p14="http://schemas.microsoft.com/office/powerpoint/2010/main" xmlns="" val="140964353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838200"/>
            <a:ext cx="8382000" cy="1523494"/>
          </a:xfrm>
        </p:spPr>
        <p:txBody>
          <a:bodyPr/>
          <a:lstStyle/>
          <a:p>
            <a:pPr algn="ctr"/>
            <a:r>
              <a:rPr lang="en-US" dirty="0" smtClean="0"/>
              <a:t>IT HELPS TO EVALUATE THE ESTATE PLANNING PROCESS IN THE CONTEXT OF A BUSINESS DECISION</a:t>
            </a:r>
            <a:endParaRPr lang="en-US" dirty="0"/>
          </a:p>
        </p:txBody>
      </p:sp>
      <p:sp>
        <p:nvSpPr>
          <p:cNvPr id="3" name="Subtitle 2"/>
          <p:cNvSpPr>
            <a:spLocks noGrp="1"/>
          </p:cNvSpPr>
          <p:nvPr>
            <p:ph type="subTitle" idx="1"/>
          </p:nvPr>
        </p:nvSpPr>
        <p:spPr>
          <a:xfrm>
            <a:off x="228600" y="3657600"/>
            <a:ext cx="8763000" cy="4343400"/>
          </a:xfrm>
        </p:spPr>
        <p:txBody>
          <a:bodyPr/>
          <a:lstStyle/>
          <a:p>
            <a:pPr marL="457200" indent="-457200">
              <a:buFont typeface="Wingdings" panose="05000000000000000000" pitchFamily="2" charset="2"/>
              <a:buChar char="q"/>
            </a:pPr>
            <a:r>
              <a:rPr lang="en-US" dirty="0" smtClean="0"/>
              <a:t>Business Entity</a:t>
            </a:r>
          </a:p>
          <a:p>
            <a:r>
              <a:rPr lang="en-US" sz="2400" dirty="0"/>
              <a:t>	 </a:t>
            </a:r>
            <a:r>
              <a:rPr lang="en-US" sz="2400" dirty="0">
                <a:sym typeface="Wingdings" panose="05000000000000000000" pitchFamily="2" charset="2"/>
              </a:rPr>
              <a:t>◊</a:t>
            </a:r>
            <a:r>
              <a:rPr lang="en-US" sz="2400" dirty="0" smtClean="0"/>
              <a:t> Creditor Protection</a:t>
            </a:r>
            <a:endParaRPr lang="en-US" sz="2400" dirty="0"/>
          </a:p>
          <a:p>
            <a:r>
              <a:rPr lang="en-US" sz="2400" dirty="0"/>
              <a:t>	 </a:t>
            </a:r>
            <a:r>
              <a:rPr lang="en-US" sz="2400" dirty="0">
                <a:sym typeface="Wingdings" panose="05000000000000000000" pitchFamily="2" charset="2"/>
              </a:rPr>
              <a:t>◊</a:t>
            </a:r>
            <a:r>
              <a:rPr lang="en-US" sz="2400" dirty="0" smtClean="0"/>
              <a:t> Tax Avoidance</a:t>
            </a:r>
            <a:endParaRPr lang="en-US" sz="2400" dirty="0"/>
          </a:p>
          <a:p>
            <a:pPr marL="457200" indent="-457200">
              <a:buFont typeface="Wingdings" panose="05000000000000000000" pitchFamily="2" charset="2"/>
              <a:buChar char="q"/>
            </a:pPr>
            <a:endParaRPr lang="en-US" dirty="0"/>
          </a:p>
          <a:p>
            <a:pPr marL="457200" indent="-457200">
              <a:buFont typeface="Wingdings" panose="05000000000000000000" pitchFamily="2" charset="2"/>
              <a:buChar char="q"/>
            </a:pPr>
            <a:r>
              <a:rPr lang="en-US" dirty="0" smtClean="0"/>
              <a:t>Estate Planning</a:t>
            </a:r>
          </a:p>
          <a:p>
            <a:r>
              <a:rPr lang="en-US" sz="2400" dirty="0" smtClean="0"/>
              <a:t>	</a:t>
            </a:r>
            <a:r>
              <a:rPr lang="en-US" sz="2400" dirty="0">
                <a:sym typeface="Wingdings" panose="05000000000000000000" pitchFamily="2" charset="2"/>
              </a:rPr>
              <a:t> ◊</a:t>
            </a:r>
            <a:r>
              <a:rPr lang="en-US" sz="2400" dirty="0" smtClean="0"/>
              <a:t> Creditor Protection</a:t>
            </a:r>
          </a:p>
          <a:p>
            <a:r>
              <a:rPr lang="en-US" sz="2400" dirty="0" smtClean="0"/>
              <a:t>	</a:t>
            </a:r>
            <a:r>
              <a:rPr lang="en-US" sz="2400" dirty="0">
                <a:sym typeface="Wingdings" panose="05000000000000000000" pitchFamily="2" charset="2"/>
              </a:rPr>
              <a:t> ◊</a:t>
            </a:r>
            <a:r>
              <a:rPr lang="en-US" sz="2400" dirty="0" smtClean="0"/>
              <a:t> Tax Avoidance</a:t>
            </a:r>
          </a:p>
          <a:p>
            <a:r>
              <a:rPr lang="en-US" sz="2400" dirty="0" smtClean="0"/>
              <a:t>	</a:t>
            </a:r>
            <a:endParaRPr lang="en-US" dirty="0"/>
          </a:p>
        </p:txBody>
      </p:sp>
    </p:spTree>
    <p:extLst>
      <p:ext uri="{BB962C8B-B14F-4D97-AF65-F5344CB8AC3E}">
        <p14:creationId xmlns:p14="http://schemas.microsoft.com/office/powerpoint/2010/main" xmlns="" val="42337152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382000" cy="1523494"/>
          </a:xfrm>
        </p:spPr>
        <p:txBody>
          <a:bodyPr/>
          <a:lstStyle/>
          <a:p>
            <a:pPr algn="ctr"/>
            <a:r>
              <a:rPr lang="en-US" dirty="0" smtClean="0"/>
              <a:t>ADVISOR’S ATTITUDES</a:t>
            </a:r>
            <a:br>
              <a:rPr lang="en-US" dirty="0" smtClean="0"/>
            </a:br>
            <a:r>
              <a:rPr lang="en-US" dirty="0" smtClean="0"/>
              <a:t>BUSINESS PLANNING v. </a:t>
            </a:r>
            <a:br>
              <a:rPr lang="en-US" dirty="0" smtClean="0"/>
            </a:br>
            <a:r>
              <a:rPr lang="en-US" dirty="0" smtClean="0"/>
              <a:t>ESTATE PLANNING</a:t>
            </a:r>
            <a:endParaRPr lang="en-US" dirty="0"/>
          </a:p>
        </p:txBody>
      </p:sp>
      <p:sp>
        <p:nvSpPr>
          <p:cNvPr id="3" name="Subtitle 2"/>
          <p:cNvSpPr>
            <a:spLocks noGrp="1"/>
          </p:cNvSpPr>
          <p:nvPr>
            <p:ph type="subTitle" idx="1"/>
          </p:nvPr>
        </p:nvSpPr>
        <p:spPr>
          <a:xfrm>
            <a:off x="125506" y="2971800"/>
            <a:ext cx="8991600" cy="2896107"/>
          </a:xfrm>
        </p:spPr>
        <p:txBody>
          <a:bodyPr/>
          <a:lstStyle/>
          <a:p>
            <a:pPr marL="457200" indent="-457200">
              <a:buFont typeface="Wingdings" panose="05000000000000000000" pitchFamily="2" charset="2"/>
              <a:buChar char="q"/>
            </a:pPr>
            <a:r>
              <a:rPr lang="en-US" dirty="0" smtClean="0"/>
              <a:t>In </a:t>
            </a:r>
            <a:r>
              <a:rPr lang="en-US" smtClean="0"/>
              <a:t>Business Planning - Advisors </a:t>
            </a:r>
            <a:r>
              <a:rPr lang="en-US" dirty="0" smtClean="0"/>
              <a:t>Never Would Summarily Accept a Client’s Pushback Regarding the Implementation of an Entity</a:t>
            </a:r>
          </a:p>
          <a:p>
            <a:r>
              <a:rPr lang="en-US" dirty="0">
                <a:sym typeface="Wingdings" panose="05000000000000000000" pitchFamily="2" charset="2"/>
              </a:rPr>
              <a:t>		 		</a:t>
            </a:r>
          </a:p>
          <a:p>
            <a:pPr marL="457200" indent="-457200">
              <a:buFont typeface="Wingdings" panose="05000000000000000000" pitchFamily="2" charset="2"/>
              <a:buChar char="q"/>
            </a:pPr>
            <a:r>
              <a:rPr lang="en-US" dirty="0" smtClean="0">
                <a:sym typeface="Wingdings" panose="05000000000000000000" pitchFamily="2" charset="2"/>
              </a:rPr>
              <a:t>Why Does a Passive Attitude Occur With Regularity    </a:t>
            </a:r>
          </a:p>
          <a:p>
            <a:r>
              <a:rPr lang="en-US" dirty="0" smtClean="0">
                <a:sym typeface="Wingdings" panose="05000000000000000000" pitchFamily="2" charset="2"/>
              </a:rPr>
              <a:t>     in the Context of Trust Planning?</a:t>
            </a:r>
            <a:endParaRPr lang="en-US" dirty="0">
              <a:sym typeface="Wingdings" panose="05000000000000000000" pitchFamily="2" charset="2"/>
            </a:endParaRPr>
          </a:p>
        </p:txBody>
      </p:sp>
    </p:spTree>
    <p:extLst>
      <p:ext uri="{BB962C8B-B14F-4D97-AF65-F5344CB8AC3E}">
        <p14:creationId xmlns:p14="http://schemas.microsoft.com/office/powerpoint/2010/main" xmlns="" val="37527777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09600"/>
            <a:ext cx="8229600" cy="1495794"/>
          </a:xfrm>
        </p:spPr>
        <p:txBody>
          <a:bodyPr/>
          <a:lstStyle/>
          <a:p>
            <a:pPr algn="ctr"/>
            <a:r>
              <a:rPr lang="en-US" sz="5400" dirty="0" smtClean="0"/>
              <a:t>THE FOUR MAJOR CAUSES OF WEALTH EROSION IN THE </a:t>
            </a:r>
            <a:r>
              <a:rPr lang="en-US" sz="5400" dirty="0"/>
              <a:t>U.S.</a:t>
            </a:r>
          </a:p>
        </p:txBody>
      </p:sp>
      <p:sp>
        <p:nvSpPr>
          <p:cNvPr id="13315" name="Rectangle 3"/>
          <p:cNvSpPr>
            <a:spLocks noGrp="1" noChangeArrowheads="1"/>
          </p:cNvSpPr>
          <p:nvPr>
            <p:ph type="body" idx="1"/>
          </p:nvPr>
        </p:nvSpPr>
        <p:spPr>
          <a:xfrm>
            <a:off x="135194" y="3200400"/>
            <a:ext cx="8534400" cy="2326791"/>
          </a:xfrm>
        </p:spPr>
        <p:txBody>
          <a:bodyPr/>
          <a:lstStyle/>
          <a:p>
            <a:pPr>
              <a:buFont typeface="Wingdings" panose="05000000000000000000" pitchFamily="2" charset="2"/>
              <a:buNone/>
            </a:pPr>
            <a:r>
              <a:rPr lang="en-US" sz="3600" dirty="0">
                <a:sym typeface="Wingdings" panose="05000000000000000000" pitchFamily="2" charset="2"/>
              </a:rPr>
              <a:t>	 </a:t>
            </a:r>
            <a:r>
              <a:rPr lang="en-US" sz="3600" dirty="0"/>
              <a:t>Mismanagement </a:t>
            </a:r>
          </a:p>
          <a:p>
            <a:pPr>
              <a:buFont typeface="Wingdings" panose="05000000000000000000" pitchFamily="2" charset="2"/>
              <a:buNone/>
            </a:pPr>
            <a:r>
              <a:rPr lang="en-US" sz="3600" dirty="0">
                <a:sym typeface="Wingdings" panose="05000000000000000000" pitchFamily="2" charset="2"/>
              </a:rPr>
              <a:t>	 </a:t>
            </a:r>
            <a:r>
              <a:rPr lang="en-US" sz="3600" dirty="0"/>
              <a:t>Lawsuits</a:t>
            </a:r>
          </a:p>
          <a:p>
            <a:pPr>
              <a:buFont typeface="Wingdings" panose="05000000000000000000" pitchFamily="2" charset="2"/>
              <a:buNone/>
            </a:pPr>
            <a:r>
              <a:rPr lang="en-US" sz="3600" dirty="0">
                <a:sym typeface="Wingdings" panose="05000000000000000000" pitchFamily="2" charset="2"/>
              </a:rPr>
              <a:t>	 </a:t>
            </a:r>
            <a:r>
              <a:rPr lang="en-US" sz="3600" dirty="0"/>
              <a:t>Divorces</a:t>
            </a:r>
          </a:p>
          <a:p>
            <a:pPr>
              <a:buFont typeface="Wingdings" panose="05000000000000000000" pitchFamily="2" charset="2"/>
              <a:buNone/>
            </a:pPr>
            <a:r>
              <a:rPr lang="en-US" sz="3600" dirty="0">
                <a:sym typeface="Wingdings" panose="05000000000000000000" pitchFamily="2" charset="2"/>
              </a:rPr>
              <a:t>	 </a:t>
            </a:r>
            <a:r>
              <a:rPr lang="en-US" sz="3600" dirty="0"/>
              <a:t>Taxes</a:t>
            </a:r>
          </a:p>
        </p:txBody>
      </p:sp>
    </p:spTree>
    <p:extLst>
      <p:ext uri="{BB962C8B-B14F-4D97-AF65-F5344CB8AC3E}">
        <p14:creationId xmlns:p14="http://schemas.microsoft.com/office/powerpoint/2010/main" xmlns="" val="8566431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2514600"/>
            <a:ext cx="442913" cy="442913"/>
          </a:xfrm>
        </p:spPr>
      </p:pic>
      <p:sp>
        <p:nvSpPr>
          <p:cNvPr id="4" name="Rectangle 2"/>
          <p:cNvSpPr>
            <a:spLocks noGrp="1" noChangeArrowheads="1"/>
          </p:cNvSpPr>
          <p:nvPr>
            <p:ph type="title"/>
          </p:nvPr>
        </p:nvSpPr>
        <p:spPr/>
        <p:txBody>
          <a:bodyPr/>
          <a:lstStyle/>
          <a:p>
            <a:pPr algn="ctr"/>
            <a:r>
              <a:rPr lang="en-US" sz="5400" dirty="0" smtClean="0"/>
              <a:t>POTENTIAL RECIPIENTS OF CLIENT’S WEALTH</a:t>
            </a:r>
            <a:endParaRPr lang="en-US" sz="5400" dirty="0"/>
          </a:p>
        </p:txBody>
      </p:sp>
      <p:pic>
        <p:nvPicPr>
          <p:cNvPr id="6" name="Picture 5"/>
          <p:cNvPicPr>
            <a:picLocks noChangeAspect="1"/>
          </p:cNvPicPr>
          <p:nvPr/>
        </p:nvPicPr>
        <p:blipFill>
          <a:blip r:embed="rId3" cstate="print"/>
          <a:stretch>
            <a:fillRect/>
          </a:stretch>
        </p:blipFill>
        <p:spPr>
          <a:xfrm>
            <a:off x="842163" y="4464763"/>
            <a:ext cx="438950" cy="4389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09840" y="3073491"/>
            <a:ext cx="457200" cy="431946"/>
          </a:xfrm>
          <a:prstGeom prst="rect">
            <a:avLst/>
          </a:prstGeom>
        </p:spPr>
      </p:pic>
      <p:pic>
        <p:nvPicPr>
          <p:cNvPr id="8" name="Picture 7"/>
          <p:cNvPicPr>
            <a:picLocks noChangeAspect="1"/>
          </p:cNvPicPr>
          <p:nvPr/>
        </p:nvPicPr>
        <p:blipFill>
          <a:blip r:embed="rId5" cstate="print"/>
          <a:stretch>
            <a:fillRect/>
          </a:stretch>
        </p:blipFill>
        <p:spPr>
          <a:xfrm>
            <a:off x="2209800" y="3743099"/>
            <a:ext cx="457240" cy="432854"/>
          </a:xfrm>
          <a:prstGeom prst="rect">
            <a:avLst/>
          </a:prstGeom>
        </p:spPr>
      </p:pic>
      <p:pic>
        <p:nvPicPr>
          <p:cNvPr id="9" name="Picture 8"/>
          <p:cNvPicPr>
            <a:picLocks noChangeAspect="1"/>
          </p:cNvPicPr>
          <p:nvPr/>
        </p:nvPicPr>
        <p:blipFill>
          <a:blip r:embed="rId5" cstate="print"/>
          <a:stretch>
            <a:fillRect/>
          </a:stretch>
        </p:blipFill>
        <p:spPr>
          <a:xfrm>
            <a:off x="831036" y="5151061"/>
            <a:ext cx="457240" cy="432854"/>
          </a:xfrm>
          <a:prstGeom prst="rect">
            <a:avLst/>
          </a:prstGeom>
        </p:spPr>
      </p:pic>
      <p:sp>
        <p:nvSpPr>
          <p:cNvPr id="11" name="TextBox 10"/>
          <p:cNvSpPr txBox="1"/>
          <p:nvPr/>
        </p:nvSpPr>
        <p:spPr>
          <a:xfrm>
            <a:off x="1419742" y="2387141"/>
            <a:ext cx="4572000" cy="646331"/>
          </a:xfrm>
          <a:prstGeom prst="rect">
            <a:avLst/>
          </a:prstGeom>
          <a:noFill/>
        </p:spPr>
        <p:txBody>
          <a:bodyPr wrap="square" rtlCol="0">
            <a:spAutoFit/>
          </a:bodyPr>
          <a:lstStyle/>
          <a:p>
            <a:r>
              <a:rPr lang="en-US" sz="3600" dirty="0" smtClean="0"/>
              <a:t>Family and Friends</a:t>
            </a:r>
            <a:endParaRPr lang="en-US" sz="3600" dirty="0"/>
          </a:p>
        </p:txBody>
      </p:sp>
      <p:sp>
        <p:nvSpPr>
          <p:cNvPr id="16" name="TextBox 15"/>
          <p:cNvSpPr txBox="1"/>
          <p:nvPr/>
        </p:nvSpPr>
        <p:spPr>
          <a:xfrm>
            <a:off x="2819400" y="2987367"/>
            <a:ext cx="4191000" cy="646331"/>
          </a:xfrm>
          <a:prstGeom prst="rect">
            <a:avLst/>
          </a:prstGeom>
          <a:noFill/>
        </p:spPr>
        <p:txBody>
          <a:bodyPr wrap="square" rtlCol="0">
            <a:spAutoFit/>
          </a:bodyPr>
          <a:lstStyle/>
          <a:p>
            <a:r>
              <a:rPr lang="en-US" sz="3600" dirty="0" smtClean="0"/>
              <a:t>Creditors</a:t>
            </a:r>
            <a:endParaRPr lang="en-US" sz="3600" dirty="0"/>
          </a:p>
        </p:txBody>
      </p:sp>
      <p:sp>
        <p:nvSpPr>
          <p:cNvPr id="17" name="TextBox 16"/>
          <p:cNvSpPr txBox="1"/>
          <p:nvPr/>
        </p:nvSpPr>
        <p:spPr>
          <a:xfrm>
            <a:off x="2819400" y="3657156"/>
            <a:ext cx="3733800" cy="646331"/>
          </a:xfrm>
          <a:prstGeom prst="rect">
            <a:avLst/>
          </a:prstGeom>
          <a:noFill/>
        </p:spPr>
        <p:txBody>
          <a:bodyPr wrap="square" rtlCol="0">
            <a:spAutoFit/>
          </a:bodyPr>
          <a:lstStyle/>
          <a:p>
            <a:r>
              <a:rPr lang="en-US" sz="3600" dirty="0" smtClean="0"/>
              <a:t>Divorcing Spouses</a:t>
            </a:r>
            <a:endParaRPr lang="en-US" sz="3600" dirty="0"/>
          </a:p>
        </p:txBody>
      </p:sp>
      <p:sp>
        <p:nvSpPr>
          <p:cNvPr id="18" name="TextBox 17"/>
          <p:cNvSpPr txBox="1"/>
          <p:nvPr/>
        </p:nvSpPr>
        <p:spPr>
          <a:xfrm>
            <a:off x="1419742" y="4366783"/>
            <a:ext cx="5438258" cy="646331"/>
          </a:xfrm>
          <a:prstGeom prst="rect">
            <a:avLst/>
          </a:prstGeom>
          <a:noFill/>
        </p:spPr>
        <p:txBody>
          <a:bodyPr wrap="square" rtlCol="0">
            <a:spAutoFit/>
          </a:bodyPr>
          <a:lstStyle/>
          <a:p>
            <a:r>
              <a:rPr lang="en-US" sz="3600" dirty="0" smtClean="0"/>
              <a:t>Charities</a:t>
            </a:r>
            <a:endParaRPr lang="en-US" sz="3600" dirty="0"/>
          </a:p>
        </p:txBody>
      </p:sp>
      <p:sp>
        <p:nvSpPr>
          <p:cNvPr id="19" name="TextBox 18"/>
          <p:cNvSpPr txBox="1"/>
          <p:nvPr/>
        </p:nvSpPr>
        <p:spPr>
          <a:xfrm>
            <a:off x="1419742" y="5042756"/>
            <a:ext cx="6352658" cy="646331"/>
          </a:xfrm>
          <a:prstGeom prst="rect">
            <a:avLst/>
          </a:prstGeom>
          <a:noFill/>
        </p:spPr>
        <p:txBody>
          <a:bodyPr wrap="square" rtlCol="0">
            <a:spAutoFit/>
          </a:bodyPr>
          <a:lstStyle/>
          <a:p>
            <a:r>
              <a:rPr lang="en-US" sz="3600" dirty="0" smtClean="0"/>
              <a:t>IRS and Other Taxing Authorities</a:t>
            </a:r>
            <a:endParaRPr lang="en-US" sz="3600" dirty="0"/>
          </a:p>
        </p:txBody>
      </p:sp>
    </p:spTree>
    <p:extLst>
      <p:ext uri="{BB962C8B-B14F-4D97-AF65-F5344CB8AC3E}">
        <p14:creationId xmlns:p14="http://schemas.microsoft.com/office/powerpoint/2010/main" xmlns="" val="10781234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30188"/>
            <a:ext cx="8382000" cy="747897"/>
          </a:xfrm>
        </p:spPr>
        <p:txBody>
          <a:bodyPr/>
          <a:lstStyle/>
          <a:p>
            <a:pPr algn="ctr"/>
            <a:r>
              <a:rPr lang="en-US" sz="5400" dirty="0" smtClean="0"/>
              <a:t>CLIENT’S “WISH LIST”</a:t>
            </a:r>
            <a:endParaRPr lang="en-US" sz="5400" dirty="0"/>
          </a:p>
        </p:txBody>
      </p:sp>
      <p:sp>
        <p:nvSpPr>
          <p:cNvPr id="12291" name="Rectangle 3"/>
          <p:cNvSpPr>
            <a:spLocks noGrp="1" noChangeArrowheads="1"/>
          </p:cNvSpPr>
          <p:nvPr>
            <p:ph type="body" idx="1"/>
          </p:nvPr>
        </p:nvSpPr>
        <p:spPr>
          <a:xfrm>
            <a:off x="457200" y="2133600"/>
            <a:ext cx="8229600" cy="3545586"/>
          </a:xfrm>
        </p:spPr>
        <p:txBody>
          <a:bodyPr/>
          <a:lstStyle/>
          <a:p>
            <a:pPr marL="838200" lvl="1" indent="-381000" defTabSz="457200">
              <a:buFontTx/>
              <a:buNone/>
            </a:pPr>
            <a:r>
              <a:rPr lang="en-US" sz="3600" dirty="0"/>
              <a:t>1. Control</a:t>
            </a:r>
          </a:p>
          <a:p>
            <a:pPr marL="838200" lvl="1" indent="-381000" defTabSz="457200">
              <a:buFontTx/>
              <a:buNone/>
            </a:pPr>
            <a:r>
              <a:rPr lang="en-US" sz="3600" dirty="0"/>
              <a:t>2. Use and Enjoyment</a:t>
            </a:r>
          </a:p>
          <a:p>
            <a:pPr marL="838200" lvl="1" indent="-381000" defTabSz="457200">
              <a:buFontTx/>
              <a:buNone/>
            </a:pPr>
            <a:r>
              <a:rPr lang="en-US" sz="3600" dirty="0"/>
              <a:t>3. Flexible/Amendable</a:t>
            </a:r>
          </a:p>
          <a:p>
            <a:pPr marL="838200" lvl="1" indent="-381000" defTabSz="457200">
              <a:buFontTx/>
              <a:buNone/>
            </a:pPr>
            <a:r>
              <a:rPr lang="en-US" sz="3600" dirty="0"/>
              <a:t>4. Creditor/Divorce Protection</a:t>
            </a:r>
          </a:p>
          <a:p>
            <a:pPr marL="838200" lvl="1" indent="-381000" defTabSz="457200">
              <a:buFontTx/>
              <a:buNone/>
            </a:pPr>
            <a:r>
              <a:rPr lang="en-US" sz="3600" dirty="0"/>
              <a:t>5. Save Taxes</a:t>
            </a:r>
          </a:p>
          <a:p>
            <a:pPr marL="838200" lvl="1" indent="-381000" defTabSz="457200">
              <a:buFontTx/>
              <a:buNone/>
            </a:pPr>
            <a:r>
              <a:rPr lang="en-US" sz="3600" dirty="0"/>
              <a:t>6. Avoid Complexity</a:t>
            </a:r>
          </a:p>
        </p:txBody>
      </p:sp>
    </p:spTree>
    <p:extLst>
      <p:ext uri="{BB962C8B-B14F-4D97-AF65-F5344CB8AC3E}">
        <p14:creationId xmlns:p14="http://schemas.microsoft.com/office/powerpoint/2010/main" xmlns="" val="4791631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436" y="381000"/>
            <a:ext cx="8382000" cy="1523494"/>
          </a:xfrm>
        </p:spPr>
        <p:txBody>
          <a:bodyPr/>
          <a:lstStyle/>
          <a:p>
            <a:pPr algn="ctr"/>
            <a:r>
              <a:rPr lang="en-US" dirty="0" smtClean="0"/>
              <a:t>THE “WISH </a:t>
            </a:r>
            <a:r>
              <a:rPr lang="en-US" dirty="0"/>
              <a:t>LIST” FOR OTHERS GROUPING</a:t>
            </a:r>
          </a:p>
        </p:txBody>
      </p:sp>
      <p:sp>
        <p:nvSpPr>
          <p:cNvPr id="3" name="Subtitle 2"/>
          <p:cNvSpPr>
            <a:spLocks noGrp="1"/>
          </p:cNvSpPr>
          <p:nvPr>
            <p:ph type="subTitle" idx="1"/>
          </p:nvPr>
        </p:nvSpPr>
        <p:spPr>
          <a:xfrm>
            <a:off x="325581" y="2362200"/>
            <a:ext cx="8763000" cy="4343400"/>
          </a:xfrm>
        </p:spPr>
        <p:txBody>
          <a:bodyPr/>
          <a:lstStyle/>
          <a:p>
            <a:pPr marL="457200" indent="-457200">
              <a:buFont typeface="Wingdings" panose="05000000000000000000" pitchFamily="2" charset="2"/>
              <a:buChar char="q"/>
            </a:pPr>
            <a:r>
              <a:rPr lang="en-US" dirty="0" smtClean="0"/>
              <a:t>Third Party Created Trust - Shelters</a:t>
            </a:r>
          </a:p>
          <a:p>
            <a:r>
              <a:rPr lang="en-US" sz="2400" dirty="0"/>
              <a:t>	 </a:t>
            </a:r>
            <a:r>
              <a:rPr lang="en-US" sz="2400" dirty="0">
                <a:sym typeface="Wingdings" panose="05000000000000000000" pitchFamily="2" charset="2"/>
              </a:rPr>
              <a:t>◊</a:t>
            </a:r>
            <a:r>
              <a:rPr lang="en-US" sz="2400" dirty="0" smtClean="0"/>
              <a:t> Taxes – Transfer and Income (#5)</a:t>
            </a:r>
            <a:endParaRPr lang="en-US" sz="2400" dirty="0"/>
          </a:p>
          <a:p>
            <a:r>
              <a:rPr lang="en-US" sz="2400" dirty="0"/>
              <a:t>	 </a:t>
            </a:r>
            <a:r>
              <a:rPr lang="en-US" sz="2400" dirty="0">
                <a:sym typeface="Wingdings" panose="05000000000000000000" pitchFamily="2" charset="2"/>
              </a:rPr>
              <a:t>◊</a:t>
            </a:r>
            <a:r>
              <a:rPr lang="en-US" sz="2400" dirty="0" smtClean="0"/>
              <a:t> Creditor Protection (#4)</a:t>
            </a:r>
            <a:endParaRPr lang="en-US" sz="2400" dirty="0"/>
          </a:p>
          <a:p>
            <a:pPr marL="457200" indent="-457200">
              <a:buFont typeface="Wingdings" panose="05000000000000000000" pitchFamily="2" charset="2"/>
              <a:buChar char="q"/>
            </a:pPr>
            <a:endParaRPr lang="en-US" dirty="0"/>
          </a:p>
          <a:p>
            <a:pPr marL="457200" indent="-457200">
              <a:buFont typeface="Wingdings" panose="05000000000000000000" pitchFamily="2" charset="2"/>
              <a:buChar char="q"/>
            </a:pPr>
            <a:r>
              <a:rPr lang="en-US" dirty="0" smtClean="0"/>
              <a:t>Controls </a:t>
            </a:r>
          </a:p>
          <a:p>
            <a:r>
              <a:rPr lang="en-US" sz="2400" dirty="0" smtClean="0"/>
              <a:t>	</a:t>
            </a:r>
            <a:r>
              <a:rPr lang="en-US" sz="2400" dirty="0">
                <a:sym typeface="Wingdings" panose="05000000000000000000" pitchFamily="2" charset="2"/>
              </a:rPr>
              <a:t> ◊</a:t>
            </a:r>
            <a:r>
              <a:rPr lang="en-US" sz="2400" dirty="0" smtClean="0"/>
              <a:t> Managerial Control (#1)</a:t>
            </a:r>
          </a:p>
          <a:p>
            <a:r>
              <a:rPr lang="en-US" sz="2400" dirty="0" smtClean="0"/>
              <a:t>	</a:t>
            </a:r>
            <a:r>
              <a:rPr lang="en-US" sz="2400" dirty="0">
                <a:sym typeface="Wingdings" panose="05000000000000000000" pitchFamily="2" charset="2"/>
              </a:rPr>
              <a:t> ◊</a:t>
            </a:r>
            <a:r>
              <a:rPr lang="en-US" sz="2400" dirty="0" smtClean="0"/>
              <a:t> Use</a:t>
            </a:r>
            <a:r>
              <a:rPr lang="en-US" sz="2400" dirty="0"/>
              <a:t> </a:t>
            </a:r>
            <a:r>
              <a:rPr lang="en-US" sz="2400" dirty="0" smtClean="0"/>
              <a:t>of Trust Property (#2)</a:t>
            </a:r>
          </a:p>
          <a:p>
            <a:r>
              <a:rPr lang="en-US" sz="2400" dirty="0" smtClean="0"/>
              <a:t>	</a:t>
            </a:r>
            <a:r>
              <a:rPr lang="en-US" sz="2400" dirty="0">
                <a:sym typeface="Wingdings" panose="05000000000000000000" pitchFamily="2" charset="2"/>
              </a:rPr>
              <a:t> ◊</a:t>
            </a:r>
            <a:r>
              <a:rPr lang="en-US" sz="2400" dirty="0" smtClean="0"/>
              <a:t> Dispositive – “Re-Write” Power (#3)</a:t>
            </a:r>
          </a:p>
          <a:p>
            <a:endParaRPr lang="en-US" sz="2400" dirty="0" smtClean="0"/>
          </a:p>
          <a:p>
            <a:pPr marL="457200" indent="-457200">
              <a:buFont typeface="Wingdings" panose="05000000000000000000" pitchFamily="2" charset="2"/>
              <a:buChar char="q"/>
            </a:pPr>
            <a:r>
              <a:rPr lang="en-US" dirty="0" smtClean="0"/>
              <a:t>Avoid Complexity (#6)</a:t>
            </a:r>
            <a:endParaRPr lang="en-US" dirty="0"/>
          </a:p>
        </p:txBody>
      </p:sp>
    </p:spTree>
    <p:extLst>
      <p:ext uri="{BB962C8B-B14F-4D97-AF65-F5344CB8AC3E}">
        <p14:creationId xmlns:p14="http://schemas.microsoft.com/office/powerpoint/2010/main" xmlns="" val="30127944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82000" cy="1523494"/>
          </a:xfrm>
        </p:spPr>
        <p:txBody>
          <a:bodyPr/>
          <a:lstStyle/>
          <a:p>
            <a:pPr algn="ctr"/>
            <a:r>
              <a:rPr lang="en-US" dirty="0" smtClean="0"/>
              <a:t>FUNDAMENTAL FACT OF ESTATE PLANNING</a:t>
            </a:r>
            <a:endParaRPr lang="en-US" dirty="0"/>
          </a:p>
        </p:txBody>
      </p:sp>
      <p:sp>
        <p:nvSpPr>
          <p:cNvPr id="3" name="Subtitle 2"/>
          <p:cNvSpPr>
            <a:spLocks noGrp="1"/>
          </p:cNvSpPr>
          <p:nvPr>
            <p:ph type="subTitle" idx="1"/>
          </p:nvPr>
        </p:nvSpPr>
        <p:spPr>
          <a:xfrm>
            <a:off x="222791" y="2895600"/>
            <a:ext cx="8918864" cy="2971800"/>
          </a:xfrm>
        </p:spPr>
        <p:txBody>
          <a:bodyPr/>
          <a:lstStyle/>
          <a:p>
            <a:pPr marL="457200" indent="-457200">
              <a:buFont typeface="Wingdings" panose="05000000000000000000" pitchFamily="2" charset="2"/>
              <a:buChar char="q"/>
            </a:pPr>
            <a:r>
              <a:rPr lang="en-US" sz="3600" dirty="0" smtClean="0">
                <a:sym typeface="Wingdings" panose="05000000000000000000" pitchFamily="2" charset="2"/>
              </a:rPr>
              <a:t>Trusts Will Shelter Assets From Potential Claimants</a:t>
            </a:r>
          </a:p>
          <a:p>
            <a:endParaRPr lang="en-US" sz="3600" dirty="0">
              <a:sym typeface="Wingdings" panose="05000000000000000000" pitchFamily="2" charset="2"/>
            </a:endParaRPr>
          </a:p>
          <a:p>
            <a:pPr marL="457200" indent="-457200">
              <a:buFont typeface="Wingdings" panose="05000000000000000000" pitchFamily="2" charset="2"/>
              <a:buChar char="q"/>
            </a:pPr>
            <a:r>
              <a:rPr lang="en-US" sz="3600" dirty="0" smtClean="0">
                <a:sym typeface="Wingdings" panose="05000000000000000000" pitchFamily="2" charset="2"/>
              </a:rPr>
              <a:t>Even Though the Beneficiaries Have “Control”</a:t>
            </a:r>
          </a:p>
          <a:p>
            <a:endParaRPr lang="en-US" dirty="0">
              <a:sym typeface="Wingdings" panose="05000000000000000000" pitchFamily="2" charset="2"/>
            </a:endParaRPr>
          </a:p>
          <a:p>
            <a:endParaRPr lang="en-US" dirty="0" smtClean="0">
              <a:sym typeface="Wingdings" panose="05000000000000000000" pitchFamily="2" charset="2"/>
            </a:endParaRPr>
          </a:p>
        </p:txBody>
      </p:sp>
    </p:spTree>
    <p:extLst>
      <p:ext uri="{BB962C8B-B14F-4D97-AF65-F5344CB8AC3E}">
        <p14:creationId xmlns:p14="http://schemas.microsoft.com/office/powerpoint/2010/main" xmlns="" val="27912251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981200"/>
            <a:ext cx="8991600" cy="3581907"/>
          </a:xfrm>
        </p:spPr>
        <p:txBody>
          <a:bodyPr/>
          <a:lstStyle/>
          <a:p>
            <a:r>
              <a:rPr lang="en-US" dirty="0">
                <a:sym typeface="Wingdings" panose="05000000000000000000" pitchFamily="2" charset="2"/>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76196" y="2515613"/>
            <a:ext cx="5591608" cy="3429000"/>
          </a:xfrm>
          <a:prstGeom prst="rect">
            <a:avLst/>
          </a:prstGeom>
        </p:spPr>
      </p:pic>
      <p:sp>
        <p:nvSpPr>
          <p:cNvPr id="7" name="Title 1"/>
          <p:cNvSpPr>
            <a:spLocks noGrp="1"/>
          </p:cNvSpPr>
          <p:nvPr>
            <p:ph type="ctrTitle"/>
          </p:nvPr>
        </p:nvSpPr>
        <p:spPr>
          <a:xfrm>
            <a:off x="381000" y="190500"/>
            <a:ext cx="8382000" cy="1523494"/>
          </a:xfrm>
        </p:spPr>
        <p:txBody>
          <a:bodyPr/>
          <a:lstStyle/>
          <a:p>
            <a:pPr algn="ctr"/>
            <a:r>
              <a:rPr lang="en-US" dirty="0" smtClean="0"/>
              <a:t>ANOTHER PRESENTATION ON DYNASTY TRUSTS?</a:t>
            </a:r>
            <a:endParaRPr lang="en-US" dirty="0"/>
          </a:p>
        </p:txBody>
      </p:sp>
    </p:spTree>
    <p:extLst>
      <p:ext uri="{BB962C8B-B14F-4D97-AF65-F5344CB8AC3E}">
        <p14:creationId xmlns:p14="http://schemas.microsoft.com/office/powerpoint/2010/main" xmlns="" val="3457354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81000" y="1752600"/>
            <a:ext cx="8229600" cy="4835525"/>
          </a:xfrm>
          <a:noFill/>
          <a:ln/>
        </p:spPr>
        <p:txBody>
          <a:bodyPr/>
          <a:lstStyle/>
          <a:p>
            <a:pPr marL="63500" indent="4763" algn="just">
              <a:lnSpc>
                <a:spcPct val="80000"/>
              </a:lnSpc>
              <a:buFont typeface="Wingdings" panose="05000000000000000000" pitchFamily="2" charset="2"/>
              <a:buNone/>
            </a:pPr>
            <a:r>
              <a:rPr lang="en-US" sz="2400" i="1" dirty="0">
                <a:effectLst/>
                <a:latin typeface="Georgia" panose="02040502050405020303" pitchFamily="18" charset="0"/>
              </a:rPr>
              <a:t>“The old refrain, “All I want is a simple will,” helps explain why so many people, </a:t>
            </a:r>
            <a:r>
              <a:rPr lang="en-US" sz="2400" b="1" i="1" dirty="0">
                <a:solidFill>
                  <a:srgbClr val="FF00FF"/>
                </a:solidFill>
                <a:effectLst/>
                <a:latin typeface="Georgia" panose="02040502050405020303" pitchFamily="18" charset="0"/>
              </a:rPr>
              <a:t>including many advisors who should know better</a:t>
            </a:r>
            <a:r>
              <a:rPr lang="en-US" sz="2400" i="1" dirty="0">
                <a:effectLst/>
                <a:latin typeface="Georgia" panose="02040502050405020303" pitchFamily="18" charset="0"/>
              </a:rPr>
              <a:t>, so often overlook trusts when planning for the transfer of wealth as an inheritance within the family. In the rush to achieve simplicity, </a:t>
            </a:r>
            <a:r>
              <a:rPr lang="en-US" sz="2400" b="1" i="1" u="sng" dirty="0">
                <a:solidFill>
                  <a:srgbClr val="FF00FF"/>
                </a:solidFill>
                <a:effectLst/>
                <a:latin typeface="Georgia" panose="02040502050405020303" pitchFamily="18" charset="0"/>
              </a:rPr>
              <a:t>such persons fail to realize the enormous, unnecessary and irretrievable loss of assets (to taxes, divorce, and creditors) that many families will suffer for failing to appreciate the protections that a trust can provide</a:t>
            </a:r>
            <a:r>
              <a:rPr lang="en-US" sz="2400" i="1" dirty="0">
                <a:effectLst/>
                <a:latin typeface="Georgia" panose="02040502050405020303" pitchFamily="18" charset="0"/>
              </a:rPr>
              <a:t> when passing wealth from generation to generation. To quote from an excellent article on the subject, “trusts should be the vehicles of choice for all dispositions to individuals.”</a:t>
            </a:r>
          </a:p>
          <a:p>
            <a:pPr marL="63500" indent="4763">
              <a:lnSpc>
                <a:spcPct val="80000"/>
              </a:lnSpc>
              <a:buFont typeface="Wingdings" panose="05000000000000000000" pitchFamily="2" charset="2"/>
              <a:buNone/>
            </a:pPr>
            <a:endParaRPr lang="en-US" sz="2400" i="1" dirty="0">
              <a:latin typeface="Georgia" panose="02040502050405020303" pitchFamily="18" charset="0"/>
            </a:endParaRPr>
          </a:p>
          <a:p>
            <a:pPr marL="63500" indent="4763" algn="r">
              <a:lnSpc>
                <a:spcPct val="80000"/>
              </a:lnSpc>
              <a:buFont typeface="Wingdings" panose="05000000000000000000" pitchFamily="2" charset="2"/>
              <a:buNone/>
            </a:pPr>
            <a:r>
              <a:rPr lang="en-US" sz="1800" dirty="0">
                <a:latin typeface="Georgia" panose="02040502050405020303" pitchFamily="18" charset="0"/>
              </a:rPr>
              <a:t>* Ronald D. Aucutt, </a:t>
            </a:r>
            <a:r>
              <a:rPr lang="en-US" sz="1800" i="1" dirty="0">
                <a:latin typeface="Georgia" panose="02040502050405020303" pitchFamily="18" charset="0"/>
              </a:rPr>
              <a:t>Structuring Trust Arrangements for Flexibility,</a:t>
            </a:r>
            <a:r>
              <a:rPr lang="en-US" sz="1800" dirty="0">
                <a:latin typeface="Georgia" panose="02040502050405020303" pitchFamily="18" charset="0"/>
              </a:rPr>
              <a:t> 35 U. Miami Inst. Est. Plan., Ch. 9 (2001)</a:t>
            </a:r>
          </a:p>
        </p:txBody>
      </p:sp>
      <p:sp>
        <p:nvSpPr>
          <p:cNvPr id="15363" name="Rectangle 3"/>
          <p:cNvSpPr>
            <a:spLocks noGrp="1" noChangeArrowheads="1"/>
          </p:cNvSpPr>
          <p:nvPr>
            <p:ph type="title"/>
          </p:nvPr>
        </p:nvSpPr>
        <p:spPr>
          <a:xfrm>
            <a:off x="457200" y="304800"/>
            <a:ext cx="8229600" cy="747897"/>
          </a:xfrm>
          <a:noFill/>
          <a:ln/>
        </p:spPr>
        <p:txBody>
          <a:bodyPr/>
          <a:lstStyle/>
          <a:p>
            <a:pPr algn="ctr"/>
            <a:r>
              <a:rPr lang="en-US" sz="5400" dirty="0" smtClean="0"/>
              <a:t>MAGNITUDE OF PROTECTIONS</a:t>
            </a:r>
            <a:endParaRPr lang="en-US" sz="5400" dirty="0"/>
          </a:p>
        </p:txBody>
      </p:sp>
    </p:spTree>
    <p:extLst>
      <p:ext uri="{BB962C8B-B14F-4D97-AF65-F5344CB8AC3E}">
        <p14:creationId xmlns:p14="http://schemas.microsoft.com/office/powerpoint/2010/main" xmlns="" val="21462132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30188"/>
            <a:ext cx="8382000" cy="1495794"/>
          </a:xfrm>
        </p:spPr>
        <p:txBody>
          <a:bodyPr/>
          <a:lstStyle/>
          <a:p>
            <a:pPr algn="ctr"/>
            <a:r>
              <a:rPr lang="en-US" sz="5400" dirty="0" smtClean="0"/>
              <a:t>CLIENT / TRANSFEROR’S VIEWPOINT</a:t>
            </a:r>
            <a:endParaRPr lang="en-US" sz="5400" dirty="0"/>
          </a:p>
        </p:txBody>
      </p:sp>
      <p:sp>
        <p:nvSpPr>
          <p:cNvPr id="19459" name="Rectangle 3"/>
          <p:cNvSpPr>
            <a:spLocks noGrp="1" noChangeArrowheads="1"/>
          </p:cNvSpPr>
          <p:nvPr>
            <p:ph type="body" idx="1"/>
          </p:nvPr>
        </p:nvSpPr>
        <p:spPr>
          <a:xfrm>
            <a:off x="228600" y="2667000"/>
            <a:ext cx="8382000" cy="3970318"/>
          </a:xfrm>
        </p:spPr>
        <p:txBody>
          <a:bodyPr/>
          <a:lstStyle/>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a:t>Desire to do What is “Best” for </a:t>
            </a:r>
            <a:r>
              <a:rPr lang="en-US" sz="3600" dirty="0" smtClean="0"/>
              <a:t>Children</a:t>
            </a:r>
            <a:r>
              <a:rPr lang="en-US" sz="3600" dirty="0"/>
              <a:t>,  </a:t>
            </a:r>
            <a:r>
              <a:rPr lang="en-US" sz="3600" dirty="0" smtClean="0"/>
              <a:t>         	Grandchildren</a:t>
            </a:r>
            <a:r>
              <a:rPr lang="en-US" sz="3600" dirty="0"/>
              <a:t>, </a:t>
            </a:r>
            <a:r>
              <a:rPr lang="en-US" sz="3600" dirty="0" smtClean="0"/>
              <a:t>etc.</a:t>
            </a:r>
            <a:endParaRPr lang="en-US" sz="3600" dirty="0"/>
          </a:p>
          <a:p>
            <a:pPr>
              <a:lnSpc>
                <a:spcPct val="120000"/>
              </a:lnSpc>
              <a:buFont typeface="Wingdings" panose="05000000000000000000" pitchFamily="2" charset="2"/>
              <a:buNone/>
            </a:pPr>
            <a:r>
              <a:rPr lang="en-US" sz="3600" dirty="0" smtClean="0">
                <a:sym typeface="Wingdings" panose="05000000000000000000" pitchFamily="2" charset="2"/>
              </a:rPr>
              <a:t>  </a:t>
            </a:r>
            <a:r>
              <a:rPr lang="en-US" sz="3600" dirty="0"/>
              <a:t>Always Want to Give Protections</a:t>
            </a:r>
          </a:p>
          <a:p>
            <a:pPr>
              <a:lnSpc>
                <a:spcPct val="120000"/>
              </a:lnSpc>
              <a:buFont typeface="Wingdings" panose="05000000000000000000" pitchFamily="2" charset="2"/>
              <a:buNone/>
            </a:pPr>
            <a:r>
              <a:rPr lang="en-US" sz="3600" dirty="0" smtClean="0">
                <a:sym typeface="Wingdings" panose="05000000000000000000" pitchFamily="2" charset="2"/>
              </a:rPr>
              <a:t>  </a:t>
            </a:r>
            <a:r>
              <a:rPr lang="en-US" sz="3600" dirty="0"/>
              <a:t>Vary Controls</a:t>
            </a:r>
          </a:p>
          <a:p>
            <a:pPr>
              <a:buFont typeface="Wingdings" panose="05000000000000000000" pitchFamily="2" charset="2"/>
              <a:buNone/>
            </a:pPr>
            <a:r>
              <a:rPr lang="en-US" sz="2800" dirty="0">
                <a:sym typeface="Wingdings" panose="05000000000000000000" pitchFamily="2" charset="2"/>
              </a:rPr>
              <a:t>			◊ </a:t>
            </a:r>
            <a:r>
              <a:rPr lang="en-US" sz="2800" dirty="0"/>
              <a:t>Full Control</a:t>
            </a:r>
          </a:p>
          <a:p>
            <a:pPr>
              <a:buFont typeface="Wingdings" panose="05000000000000000000" pitchFamily="2" charset="2"/>
              <a:buNone/>
            </a:pPr>
            <a:r>
              <a:rPr lang="en-US" sz="2800" dirty="0">
                <a:sym typeface="Wingdings" panose="05000000000000000000" pitchFamily="2" charset="2"/>
              </a:rPr>
              <a:t>			◊ </a:t>
            </a:r>
            <a:r>
              <a:rPr lang="en-US" sz="2800" dirty="0"/>
              <a:t>Reduced Controls</a:t>
            </a:r>
          </a:p>
          <a:p>
            <a:pPr>
              <a:buFont typeface="Wingdings" panose="05000000000000000000" pitchFamily="2" charset="2"/>
              <a:buNone/>
            </a:pPr>
            <a:r>
              <a:rPr lang="en-US" sz="2800" dirty="0">
                <a:sym typeface="Wingdings" panose="05000000000000000000" pitchFamily="2" charset="2"/>
              </a:rPr>
              <a:t>			◊ </a:t>
            </a:r>
            <a:r>
              <a:rPr lang="en-US" sz="2800" dirty="0"/>
              <a:t>None at All</a:t>
            </a:r>
          </a:p>
        </p:txBody>
      </p:sp>
    </p:spTree>
    <p:extLst>
      <p:ext uri="{BB962C8B-B14F-4D97-AF65-F5344CB8AC3E}">
        <p14:creationId xmlns:p14="http://schemas.microsoft.com/office/powerpoint/2010/main" xmlns="" val="40629435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8918" y="533400"/>
            <a:ext cx="8666163" cy="914400"/>
          </a:xfrm>
        </p:spPr>
        <p:txBody>
          <a:bodyPr/>
          <a:lstStyle/>
          <a:p>
            <a:pPr algn="ctr"/>
            <a:r>
              <a:rPr lang="en-US" sz="5400" dirty="0" smtClean="0"/>
              <a:t>FROM RECIPIENT’S VIEWPOINT</a:t>
            </a:r>
            <a:r>
              <a:rPr lang="en-US" dirty="0"/>
              <a:t/>
            </a:r>
            <a:br>
              <a:rPr lang="en-US" dirty="0"/>
            </a:br>
            <a:endParaRPr lang="en-US" dirty="0"/>
          </a:p>
        </p:txBody>
      </p:sp>
      <p:sp>
        <p:nvSpPr>
          <p:cNvPr id="20483" name="Rectangle 3"/>
          <p:cNvSpPr>
            <a:spLocks noGrp="1" noChangeArrowheads="1"/>
          </p:cNvSpPr>
          <p:nvPr>
            <p:ph type="body" idx="1"/>
          </p:nvPr>
        </p:nvSpPr>
        <p:spPr>
          <a:xfrm>
            <a:off x="152399" y="3124200"/>
            <a:ext cx="8752682" cy="2603790"/>
          </a:xfrm>
        </p:spPr>
        <p:txBody>
          <a:bodyPr/>
          <a:lstStyle/>
          <a:p>
            <a:pPr>
              <a:lnSpc>
                <a:spcPct val="80000"/>
              </a:lnSpc>
              <a:buFont typeface="Wingdings" panose="05000000000000000000" pitchFamily="2" charset="2"/>
              <a:buChar char="q"/>
            </a:pPr>
            <a:r>
              <a:rPr lang="en-US" sz="3600" dirty="0" smtClean="0"/>
              <a:t>   Inheriting </a:t>
            </a:r>
            <a:r>
              <a:rPr lang="en-US" sz="3600" dirty="0"/>
              <a:t>in Trust is Always </a:t>
            </a:r>
            <a:r>
              <a:rPr lang="en-US" sz="3600" dirty="0" smtClean="0"/>
              <a:t>Better Than</a:t>
            </a:r>
          </a:p>
          <a:p>
            <a:pPr marL="0" indent="0">
              <a:lnSpc>
                <a:spcPct val="80000"/>
              </a:lnSpc>
              <a:buNone/>
            </a:pPr>
            <a:r>
              <a:rPr lang="en-US" sz="3600" dirty="0" smtClean="0"/>
              <a:t>       Inheriting Outright</a:t>
            </a:r>
          </a:p>
          <a:p>
            <a:pPr marL="0" indent="0">
              <a:lnSpc>
                <a:spcPct val="80000"/>
              </a:lnSpc>
              <a:buNone/>
            </a:pPr>
            <a:endParaRPr lang="en-US" sz="3600" dirty="0"/>
          </a:p>
          <a:p>
            <a:pPr>
              <a:lnSpc>
                <a:spcPct val="70000"/>
              </a:lnSpc>
              <a:buFont typeface="Wingdings" panose="05000000000000000000" pitchFamily="2" charset="2"/>
              <a:buChar char="q"/>
            </a:pPr>
            <a:r>
              <a:rPr lang="en-US" sz="3600" dirty="0" smtClean="0"/>
              <a:t>   Provided </a:t>
            </a:r>
            <a:r>
              <a:rPr lang="en-US" sz="3600" dirty="0" err="1"/>
              <a:t>He/She</a:t>
            </a:r>
            <a:r>
              <a:rPr lang="en-US" sz="3600" dirty="0"/>
              <a:t> is Given </a:t>
            </a:r>
            <a:r>
              <a:rPr lang="en-US" sz="3600" dirty="0" smtClean="0"/>
              <a:t>Adequate </a:t>
            </a:r>
          </a:p>
          <a:p>
            <a:pPr marL="0" indent="0">
              <a:lnSpc>
                <a:spcPct val="70000"/>
              </a:lnSpc>
              <a:buNone/>
            </a:pPr>
            <a:r>
              <a:rPr lang="en-US" dirty="0"/>
              <a:t> </a:t>
            </a:r>
            <a:r>
              <a:rPr lang="en-US" dirty="0" smtClean="0"/>
              <a:t>       </a:t>
            </a:r>
            <a:r>
              <a:rPr lang="en-US" sz="3600" dirty="0" smtClean="0"/>
              <a:t>Control</a:t>
            </a:r>
            <a:r>
              <a:rPr lang="en-US" sz="4000" dirty="0"/>
              <a:t>		</a:t>
            </a:r>
          </a:p>
        </p:txBody>
      </p:sp>
    </p:spTree>
    <p:extLst>
      <p:ext uri="{BB962C8B-B14F-4D97-AF65-F5344CB8AC3E}">
        <p14:creationId xmlns:p14="http://schemas.microsoft.com/office/powerpoint/2010/main" xmlns="" val="5092704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30188"/>
            <a:ext cx="8382000" cy="1495794"/>
          </a:xfrm>
        </p:spPr>
        <p:txBody>
          <a:bodyPr/>
          <a:lstStyle/>
          <a:p>
            <a:pPr algn="ctr"/>
            <a:r>
              <a:rPr lang="en-US" sz="5400" dirty="0" smtClean="0"/>
              <a:t>PROFILES OF POTENTIAL INHERITORS</a:t>
            </a:r>
            <a:endParaRPr lang="en-US" sz="5400" dirty="0"/>
          </a:p>
        </p:txBody>
      </p:sp>
      <p:sp>
        <p:nvSpPr>
          <p:cNvPr id="18435" name="Rectangle 3"/>
          <p:cNvSpPr>
            <a:spLocks noGrp="1" noChangeArrowheads="1"/>
          </p:cNvSpPr>
          <p:nvPr>
            <p:ph type="body" idx="1"/>
          </p:nvPr>
        </p:nvSpPr>
        <p:spPr>
          <a:xfrm>
            <a:off x="152400" y="2667000"/>
            <a:ext cx="8413750" cy="3077766"/>
          </a:xfrm>
        </p:spPr>
        <p:txBody>
          <a:bodyPr/>
          <a:lstStyle/>
          <a:p>
            <a:pPr>
              <a:buFont typeface="Wingdings" panose="05000000000000000000" pitchFamily="2" charset="2"/>
              <a:buNone/>
            </a:pPr>
            <a:r>
              <a:rPr lang="en-US" sz="3600" dirty="0" smtClean="0">
                <a:sym typeface="Wingdings" panose="05000000000000000000" pitchFamily="2" charset="2"/>
              </a:rPr>
              <a:t>  </a:t>
            </a:r>
            <a:r>
              <a:rPr lang="en-US" sz="3600" dirty="0"/>
              <a:t>Incapable, Spoiled, Immature</a:t>
            </a:r>
          </a:p>
          <a:p>
            <a:pPr>
              <a:buFont typeface="Wingdings" panose="05000000000000000000" pitchFamily="2" charset="2"/>
              <a:buNone/>
            </a:pPr>
            <a:r>
              <a:rPr lang="en-US" sz="3600" dirty="0" smtClean="0">
                <a:sym typeface="Wingdings" panose="05000000000000000000" pitchFamily="2" charset="2"/>
              </a:rPr>
              <a:t>  </a:t>
            </a:r>
            <a:r>
              <a:rPr lang="en-US" sz="3600" dirty="0"/>
              <a:t>Capable, Mature, Adult</a:t>
            </a:r>
          </a:p>
          <a:p>
            <a:pPr>
              <a:buFont typeface="Wingdings" panose="05000000000000000000" pitchFamily="2" charset="2"/>
              <a:buNone/>
            </a:pPr>
            <a:r>
              <a:rPr lang="en-US" dirty="0">
                <a:sym typeface="Wingdings" panose="05000000000000000000" pitchFamily="2" charset="2"/>
              </a:rPr>
              <a:t>		   ◊ </a:t>
            </a:r>
            <a:r>
              <a:rPr lang="en-US" dirty="0"/>
              <a:t>The “Competent Inheritor”</a:t>
            </a:r>
          </a:p>
          <a:p>
            <a:pPr>
              <a:buFont typeface="Wingdings" panose="05000000000000000000" pitchFamily="2" charset="2"/>
              <a:buNone/>
            </a:pPr>
            <a:r>
              <a:rPr lang="en-US" dirty="0">
                <a:sym typeface="Wingdings" panose="05000000000000000000" pitchFamily="2" charset="2"/>
              </a:rPr>
              <a:t>		   ◊ </a:t>
            </a:r>
            <a:r>
              <a:rPr lang="en-US" dirty="0"/>
              <a:t>Someone Who You Would </a:t>
            </a:r>
            <a:r>
              <a:rPr lang="en-US" dirty="0" smtClean="0"/>
              <a:t>Give Wealth </a:t>
            </a:r>
            <a:r>
              <a:rPr lang="en-US" dirty="0"/>
              <a:t>to </a:t>
            </a:r>
            <a:r>
              <a:rPr lang="en-US" dirty="0" smtClean="0"/>
              <a:t>	</a:t>
            </a:r>
            <a:r>
              <a:rPr lang="en-US" dirty="0"/>
              <a:t> </a:t>
            </a:r>
            <a:r>
              <a:rPr lang="en-US" dirty="0" smtClean="0"/>
              <a:t>     Outright</a:t>
            </a:r>
            <a:endParaRPr lang="en-US" dirty="0">
              <a:sym typeface="Wingdings" panose="05000000000000000000" pitchFamily="2" charset="2"/>
            </a:endParaRPr>
          </a:p>
          <a:p>
            <a:pPr>
              <a:lnSpc>
                <a:spcPct val="60000"/>
              </a:lnSpc>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In </a:t>
            </a:r>
            <a:r>
              <a:rPr lang="en-US" sz="3600" dirty="0" smtClean="0">
                <a:sym typeface="Wingdings" panose="05000000000000000000" pitchFamily="2" charset="2"/>
              </a:rPr>
              <a:t>Between</a:t>
            </a:r>
            <a:endParaRPr lang="en-US" sz="3600" dirty="0"/>
          </a:p>
        </p:txBody>
      </p:sp>
    </p:spTree>
    <p:extLst>
      <p:ext uri="{BB962C8B-B14F-4D97-AF65-F5344CB8AC3E}">
        <p14:creationId xmlns:p14="http://schemas.microsoft.com/office/powerpoint/2010/main" xmlns="" val="29700106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5135" y="457200"/>
            <a:ext cx="8666163" cy="1495794"/>
          </a:xfrm>
        </p:spPr>
        <p:txBody>
          <a:bodyPr/>
          <a:lstStyle/>
          <a:p>
            <a:pPr algn="ctr"/>
            <a:r>
              <a:rPr lang="en-US" sz="5400" dirty="0" smtClean="0"/>
              <a:t>TRANFERORS AND BENEFICIARIES</a:t>
            </a:r>
            <a:endParaRPr lang="en-US" sz="5400" dirty="0"/>
          </a:p>
        </p:txBody>
      </p:sp>
      <p:sp>
        <p:nvSpPr>
          <p:cNvPr id="21507" name="Rectangle 3"/>
          <p:cNvSpPr>
            <a:spLocks noGrp="1" noChangeArrowheads="1"/>
          </p:cNvSpPr>
          <p:nvPr>
            <p:ph type="body" idx="1"/>
          </p:nvPr>
        </p:nvSpPr>
        <p:spPr>
          <a:xfrm>
            <a:off x="304800" y="2743200"/>
            <a:ext cx="8229600" cy="2733056"/>
          </a:xfrm>
        </p:spPr>
        <p:txBody>
          <a:bodyPr/>
          <a:lstStyle/>
          <a:p>
            <a:pPr>
              <a:buFont typeface="Wingdings" panose="05000000000000000000" pitchFamily="2" charset="2"/>
              <a:buNone/>
            </a:pPr>
            <a:r>
              <a:rPr lang="en-US" sz="3600" dirty="0" smtClean="0">
                <a:sym typeface="Wingdings" panose="05000000000000000000" pitchFamily="2" charset="2"/>
              </a:rPr>
              <a:t>  </a:t>
            </a:r>
            <a:r>
              <a:rPr lang="en-US" sz="3600" dirty="0"/>
              <a:t>May Not </a:t>
            </a:r>
            <a:r>
              <a:rPr lang="en-US" sz="3600"/>
              <a:t>Agree </a:t>
            </a:r>
            <a:r>
              <a:rPr lang="en-US" sz="3600" smtClean="0"/>
              <a:t>on </a:t>
            </a:r>
            <a:r>
              <a:rPr lang="en-US" sz="3600" dirty="0" smtClean="0"/>
              <a:t>Slotting</a:t>
            </a:r>
            <a:endParaRPr lang="en-US" sz="3600" dirty="0"/>
          </a:p>
          <a:p>
            <a:pPr>
              <a:buFont typeface="Wingdings" panose="05000000000000000000" pitchFamily="2" charset="2"/>
              <a:buNone/>
            </a:pPr>
            <a:r>
              <a:rPr lang="en-US" dirty="0">
                <a:sym typeface="Wingdings" panose="05000000000000000000" pitchFamily="2" charset="2"/>
              </a:rPr>
              <a:t>			◊ </a:t>
            </a:r>
            <a:r>
              <a:rPr lang="en-US" dirty="0"/>
              <a:t>Which Controls Should be Given</a:t>
            </a:r>
          </a:p>
          <a:p>
            <a:pPr>
              <a:buFont typeface="Wingdings" panose="05000000000000000000" pitchFamily="2" charset="2"/>
              <a:buNone/>
            </a:pPr>
            <a:r>
              <a:rPr lang="en-US" dirty="0">
                <a:sym typeface="Wingdings" panose="05000000000000000000" pitchFamily="2" charset="2"/>
              </a:rPr>
              <a:t>			◊ </a:t>
            </a:r>
            <a:r>
              <a:rPr lang="en-US" dirty="0"/>
              <a:t>When Controls are Given</a:t>
            </a:r>
          </a:p>
          <a:p>
            <a:pPr>
              <a:buFont typeface="Wingdings" panose="05000000000000000000" pitchFamily="2" charset="2"/>
              <a:buNone/>
            </a:pPr>
            <a:r>
              <a:rPr lang="en-US" sz="3600" dirty="0" smtClean="0">
                <a:sym typeface="Wingdings" panose="05000000000000000000" pitchFamily="2" charset="2"/>
              </a:rPr>
              <a:t>  </a:t>
            </a:r>
            <a:r>
              <a:rPr lang="en-US" sz="3600" dirty="0"/>
              <a:t>Both Want </a:t>
            </a:r>
          </a:p>
          <a:p>
            <a:pPr>
              <a:buFont typeface="Wingdings" panose="05000000000000000000" pitchFamily="2" charset="2"/>
              <a:buNone/>
            </a:pPr>
            <a:r>
              <a:rPr lang="en-US" sz="2800" dirty="0">
                <a:sym typeface="Wingdings" panose="05000000000000000000" pitchFamily="2" charset="2"/>
              </a:rPr>
              <a:t>			</a:t>
            </a:r>
            <a:r>
              <a:rPr lang="en-US" dirty="0">
                <a:sym typeface="Wingdings" panose="05000000000000000000" pitchFamily="2" charset="2"/>
              </a:rPr>
              <a:t>◊ </a:t>
            </a:r>
            <a:r>
              <a:rPr lang="en-US" dirty="0"/>
              <a:t>Trust Shelter Benefits</a:t>
            </a:r>
          </a:p>
        </p:txBody>
      </p:sp>
    </p:spTree>
    <p:extLst>
      <p:ext uri="{BB962C8B-B14F-4D97-AF65-F5344CB8AC3E}">
        <p14:creationId xmlns:p14="http://schemas.microsoft.com/office/powerpoint/2010/main" xmlns="" val="124252286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381000"/>
            <a:ext cx="8382000" cy="747897"/>
          </a:xfrm>
        </p:spPr>
        <p:txBody>
          <a:bodyPr/>
          <a:lstStyle/>
          <a:p>
            <a:pPr algn="ctr"/>
            <a:r>
              <a:rPr lang="en-US" sz="5400" dirty="0" smtClean="0"/>
              <a:t>CONCLUSION</a:t>
            </a:r>
            <a:endParaRPr lang="en-US" sz="5400" dirty="0"/>
          </a:p>
        </p:txBody>
      </p:sp>
      <p:sp>
        <p:nvSpPr>
          <p:cNvPr id="69635" name="Rectangle 3"/>
          <p:cNvSpPr>
            <a:spLocks noGrp="1" noChangeArrowheads="1"/>
          </p:cNvSpPr>
          <p:nvPr>
            <p:ph type="body" idx="1"/>
          </p:nvPr>
        </p:nvSpPr>
        <p:spPr>
          <a:xfrm>
            <a:off x="381000" y="2362200"/>
            <a:ext cx="8229600" cy="3656386"/>
          </a:xfrm>
        </p:spPr>
        <p:txBody>
          <a:bodyPr/>
          <a:lstStyle/>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a:t>For Incapable, Spoiled, Immature</a:t>
            </a:r>
          </a:p>
          <a:p>
            <a:pPr>
              <a:lnSpc>
                <a:spcPct val="120000"/>
              </a:lnSpc>
              <a:buFont typeface="Wingdings" panose="05000000000000000000" pitchFamily="2" charset="2"/>
              <a:buNone/>
            </a:pPr>
            <a:r>
              <a:rPr lang="en-US" sz="2800" dirty="0">
                <a:sym typeface="Wingdings" panose="05000000000000000000" pitchFamily="2" charset="2"/>
              </a:rPr>
              <a:t>			</a:t>
            </a:r>
            <a:r>
              <a:rPr lang="en-US" dirty="0">
                <a:sym typeface="Wingdings" panose="05000000000000000000" pitchFamily="2" charset="2"/>
              </a:rPr>
              <a:t>◊ </a:t>
            </a:r>
            <a:r>
              <a:rPr lang="en-US" dirty="0"/>
              <a:t>In Trust - Shelter</a:t>
            </a:r>
          </a:p>
          <a:p>
            <a:pPr>
              <a:lnSpc>
                <a:spcPct val="120000"/>
              </a:lnSpc>
              <a:buFont typeface="Wingdings" panose="05000000000000000000" pitchFamily="2" charset="2"/>
              <a:buNone/>
            </a:pPr>
            <a:r>
              <a:rPr lang="en-US" sz="3600" dirty="0" smtClean="0">
                <a:sym typeface="Wingdings" panose="05000000000000000000" pitchFamily="2" charset="2"/>
              </a:rPr>
              <a:t>  </a:t>
            </a:r>
            <a:r>
              <a:rPr lang="en-US" sz="3600" dirty="0"/>
              <a:t>For Capable, </a:t>
            </a:r>
            <a:r>
              <a:rPr lang="en-US" sz="3600" dirty="0" smtClean="0"/>
              <a:t>Mature, </a:t>
            </a:r>
            <a:r>
              <a:rPr lang="en-US" sz="3600" dirty="0"/>
              <a:t>Adult</a:t>
            </a:r>
          </a:p>
          <a:p>
            <a:pPr>
              <a:lnSpc>
                <a:spcPct val="90000"/>
              </a:lnSpc>
              <a:buFont typeface="Wingdings" panose="05000000000000000000" pitchFamily="2" charset="2"/>
              <a:buNone/>
            </a:pPr>
            <a:r>
              <a:rPr lang="en-US" dirty="0">
                <a:sym typeface="Wingdings" panose="05000000000000000000" pitchFamily="2" charset="2"/>
              </a:rPr>
              <a:t>			◊ </a:t>
            </a:r>
            <a:r>
              <a:rPr lang="en-US" dirty="0"/>
              <a:t>In Trust - Shelter</a:t>
            </a:r>
          </a:p>
          <a:p>
            <a:pPr>
              <a:lnSpc>
                <a:spcPct val="90000"/>
              </a:lnSpc>
              <a:buFont typeface="Wingdings" panose="05000000000000000000" pitchFamily="2" charset="2"/>
              <a:buNone/>
            </a:pPr>
            <a:r>
              <a:rPr lang="en-US" dirty="0">
                <a:sym typeface="Wingdings" panose="05000000000000000000" pitchFamily="2" charset="2"/>
              </a:rPr>
              <a:t>			◊ </a:t>
            </a:r>
            <a:r>
              <a:rPr lang="en-US" dirty="0"/>
              <a:t>Control</a:t>
            </a:r>
          </a:p>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a:t>Unless Set Up as an Accommodation</a:t>
            </a:r>
            <a:r>
              <a:rPr lang="en-US" sz="3600" dirty="0">
                <a:sym typeface="Wingdings" panose="05000000000000000000" pitchFamily="2" charset="2"/>
              </a:rPr>
              <a:t> </a:t>
            </a:r>
            <a:r>
              <a:rPr lang="en-US" dirty="0">
                <a:latin typeface="Georgia" panose="02040502050405020303" pitchFamily="18" charset="0"/>
                <a:sym typeface="Wingdings" panose="05000000000000000000" pitchFamily="2" charset="2"/>
              </a:rPr>
              <a:t>	</a:t>
            </a:r>
          </a:p>
        </p:txBody>
      </p:sp>
    </p:spTree>
    <p:extLst>
      <p:ext uri="{BB962C8B-B14F-4D97-AF65-F5344CB8AC3E}">
        <p14:creationId xmlns:p14="http://schemas.microsoft.com/office/powerpoint/2010/main" xmlns="" val="35528566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6" name="AutoShape 118"/>
          <p:cNvSpPr>
            <a:spLocks noChangeArrowheads="1"/>
          </p:cNvSpPr>
          <p:nvPr/>
        </p:nvSpPr>
        <p:spPr bwMode="auto">
          <a:xfrm>
            <a:off x="5791200" y="866410"/>
            <a:ext cx="2286000" cy="1524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85001"/>
            </a:srgbClr>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24" name="AutoShape 116"/>
          <p:cNvSpPr>
            <a:spLocks noChangeArrowheads="1"/>
          </p:cNvSpPr>
          <p:nvPr/>
        </p:nvSpPr>
        <p:spPr bwMode="auto">
          <a:xfrm>
            <a:off x="1066800" y="866410"/>
            <a:ext cx="2286000" cy="1524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85001"/>
            </a:srgbClr>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0" name="AutoShape 2"/>
          <p:cNvSpPr>
            <a:spLocks noChangeArrowheads="1"/>
          </p:cNvSpPr>
          <p:nvPr/>
        </p:nvSpPr>
        <p:spPr bwMode="auto">
          <a:xfrm>
            <a:off x="4800600" y="4876800"/>
            <a:ext cx="1219200" cy="1066800"/>
          </a:xfrm>
          <a:prstGeom prst="flowChartAlternate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1" name="AutoShape 3"/>
          <p:cNvSpPr>
            <a:spLocks noChangeArrowheads="1"/>
          </p:cNvSpPr>
          <p:nvPr/>
        </p:nvSpPr>
        <p:spPr bwMode="auto">
          <a:xfrm>
            <a:off x="1600200" y="4876800"/>
            <a:ext cx="1295400" cy="1066800"/>
          </a:xfrm>
          <a:prstGeom prst="flowChartAlternateProcess">
            <a:avLst/>
          </a:prstGeom>
          <a:solidFill>
            <a:srgbClr val="808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6" name="AutoShape 8"/>
          <p:cNvSpPr>
            <a:spLocks noChangeArrowheads="1"/>
          </p:cNvSpPr>
          <p:nvPr/>
        </p:nvSpPr>
        <p:spPr bwMode="auto">
          <a:xfrm>
            <a:off x="3733800" y="1066800"/>
            <a:ext cx="1676400" cy="762000"/>
          </a:xfrm>
          <a:prstGeom prst="flowChartAlternateProcess">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7" name="Text Box 9"/>
          <p:cNvSpPr txBox="1">
            <a:spLocks noChangeArrowheads="1"/>
          </p:cNvSpPr>
          <p:nvPr/>
        </p:nvSpPr>
        <p:spPr bwMode="auto">
          <a:xfrm>
            <a:off x="3695700" y="1047385"/>
            <a:ext cx="1828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400" b="1" dirty="0">
                <a:solidFill>
                  <a:srgbClr val="000000"/>
                </a:solidFill>
                <a:ea typeface="ＭＳ Ｐゴシック" panose="020B0600070205080204" pitchFamily="34" charset="-128"/>
              </a:rPr>
              <a:t>TRUST FOR CHILD</a:t>
            </a:r>
          </a:p>
        </p:txBody>
      </p:sp>
      <p:sp>
        <p:nvSpPr>
          <p:cNvPr id="17419" name="AutoShape 11"/>
          <p:cNvSpPr>
            <a:spLocks noChangeArrowheads="1"/>
          </p:cNvSpPr>
          <p:nvPr/>
        </p:nvSpPr>
        <p:spPr bwMode="auto">
          <a:xfrm>
            <a:off x="304800" y="4876800"/>
            <a:ext cx="1219200" cy="1066800"/>
          </a:xfrm>
          <a:prstGeom prst="flowChartAlternateProcess">
            <a:avLst/>
          </a:prstGeom>
          <a:solidFill>
            <a:srgbClr val="808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21" name="Text Box 13"/>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22" name="Text Box 14"/>
          <p:cNvSpPr txBox="1">
            <a:spLocks noChangeArrowheads="1"/>
          </p:cNvSpPr>
          <p:nvPr/>
        </p:nvSpPr>
        <p:spPr bwMode="auto">
          <a:xfrm>
            <a:off x="1600200" y="5092700"/>
            <a:ext cx="1295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B</a:t>
            </a:r>
          </a:p>
        </p:txBody>
      </p:sp>
      <p:sp>
        <p:nvSpPr>
          <p:cNvPr id="17430" name="AutoShape 22"/>
          <p:cNvSpPr>
            <a:spLocks noChangeArrowheads="1"/>
          </p:cNvSpPr>
          <p:nvPr/>
        </p:nvSpPr>
        <p:spPr bwMode="auto">
          <a:xfrm>
            <a:off x="6096000" y="4876800"/>
            <a:ext cx="1295400" cy="1066800"/>
          </a:xfrm>
          <a:prstGeom prst="flowChartAlternateProcess">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31" name="AutoShape 23"/>
          <p:cNvSpPr>
            <a:spLocks noChangeArrowheads="1"/>
          </p:cNvSpPr>
          <p:nvPr/>
        </p:nvSpPr>
        <p:spPr bwMode="auto">
          <a:xfrm>
            <a:off x="4800600" y="4876800"/>
            <a:ext cx="1219200" cy="1066800"/>
          </a:xfrm>
          <a:prstGeom prst="flowChartAlternateProcess">
            <a:avLst/>
          </a:prstGeom>
          <a:noFill/>
          <a:ln w="9525">
            <a:solidFill>
              <a:srgbClr val="000000"/>
            </a:solidFill>
            <a:miter lim="800000"/>
            <a:headEnd/>
            <a:tailEnd/>
          </a:ln>
          <a:effectLst/>
          <a:extLst>
            <a:ext uri="{909E8E84-426E-40DD-AFC4-6F175D3DCCD1}">
              <a14:hiddenFill xmlns:a14="http://schemas.microsoft.com/office/drawing/2010/main" xmlns="">
                <a:solidFill>
                  <a:srgbClr val="3333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32" name="AutoShape 24"/>
          <p:cNvSpPr>
            <a:spLocks noChangeArrowheads="1"/>
          </p:cNvSpPr>
          <p:nvPr/>
        </p:nvSpPr>
        <p:spPr bwMode="auto">
          <a:xfrm>
            <a:off x="7467600" y="4876800"/>
            <a:ext cx="1219200" cy="1066800"/>
          </a:xfrm>
          <a:prstGeom prst="flowChartAlternateProcess">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34" name="Line 26"/>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6" name="Line 28"/>
          <p:cNvSpPr>
            <a:spLocks noChangeShapeType="1"/>
          </p:cNvSpPr>
          <p:nvPr/>
        </p:nvSpPr>
        <p:spPr bwMode="auto">
          <a:xfrm>
            <a:off x="7772400" y="3505200"/>
            <a:ext cx="45720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7" name="Line 29"/>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9" name="Text Box 31"/>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42" name="Text Box 34"/>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46" name="Text Box 38"/>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50" name="Text Box 42"/>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55" name="Text Box 47"/>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61" name="Text Box 53"/>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62" name="Line 54"/>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68" name="Text Box 60"/>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69" name="Line 61"/>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0" name="Line 62"/>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6" name="Text Box 68"/>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77" name="Line 69"/>
          <p:cNvSpPr>
            <a:spLocks noChangeShapeType="1"/>
          </p:cNvSpPr>
          <p:nvPr/>
        </p:nvSpPr>
        <p:spPr bwMode="auto">
          <a:xfrm>
            <a:off x="7772400" y="3505200"/>
            <a:ext cx="45720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8" name="Line 70"/>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9" name="Line 71"/>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5" name="Text Box 77"/>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86" name="Text Box 78"/>
          <p:cNvSpPr txBox="1">
            <a:spLocks noChangeArrowheads="1"/>
          </p:cNvSpPr>
          <p:nvPr/>
        </p:nvSpPr>
        <p:spPr bwMode="auto">
          <a:xfrm>
            <a:off x="7467600" y="5073650"/>
            <a:ext cx="1295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F</a:t>
            </a:r>
          </a:p>
        </p:txBody>
      </p:sp>
      <p:sp>
        <p:nvSpPr>
          <p:cNvPr id="17487" name="Line 79"/>
          <p:cNvSpPr>
            <a:spLocks noChangeShapeType="1"/>
          </p:cNvSpPr>
          <p:nvPr/>
        </p:nvSpPr>
        <p:spPr bwMode="auto">
          <a:xfrm>
            <a:off x="7772400" y="3505200"/>
            <a:ext cx="45720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8" name="Line 80"/>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9" name="Line 81"/>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5" name="Text Box 87"/>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a:latin typeface="Arial Black" panose="020B0A04020102020204" pitchFamily="34" charset="0"/>
                <a:ea typeface="ＭＳ Ｐゴシック" panose="020B0600070205080204" pitchFamily="34" charset="-128"/>
              </a:rPr>
              <a:t>GRANDCHILD #1</a:t>
            </a:r>
          </a:p>
        </p:txBody>
      </p:sp>
      <p:sp>
        <p:nvSpPr>
          <p:cNvPr id="17496" name="Line 88"/>
          <p:cNvSpPr>
            <a:spLocks noChangeShapeType="1"/>
          </p:cNvSpPr>
          <p:nvPr/>
        </p:nvSpPr>
        <p:spPr bwMode="auto">
          <a:xfrm>
            <a:off x="7772400" y="3505200"/>
            <a:ext cx="45720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7" name="Line 89"/>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8" name="Line 90"/>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5" name="Text Box 97"/>
          <p:cNvSpPr txBox="1">
            <a:spLocks noChangeArrowheads="1"/>
          </p:cNvSpPr>
          <p:nvPr/>
        </p:nvSpPr>
        <p:spPr bwMode="auto">
          <a:xfrm>
            <a:off x="4800600" y="5092700"/>
            <a:ext cx="1295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D</a:t>
            </a:r>
          </a:p>
        </p:txBody>
      </p:sp>
      <p:sp>
        <p:nvSpPr>
          <p:cNvPr id="17506" name="Text Box 98"/>
          <p:cNvSpPr txBox="1">
            <a:spLocks noChangeArrowheads="1"/>
          </p:cNvSpPr>
          <p:nvPr/>
        </p:nvSpPr>
        <p:spPr bwMode="auto">
          <a:xfrm>
            <a:off x="6096000" y="5092700"/>
            <a:ext cx="1295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E</a:t>
            </a:r>
          </a:p>
        </p:txBody>
      </p:sp>
      <p:sp>
        <p:nvSpPr>
          <p:cNvPr id="17507" name="Line 99"/>
          <p:cNvSpPr>
            <a:spLocks noChangeShapeType="1"/>
          </p:cNvSpPr>
          <p:nvPr/>
        </p:nvSpPr>
        <p:spPr bwMode="auto">
          <a:xfrm>
            <a:off x="7772400" y="3505200"/>
            <a:ext cx="457200" cy="1219200"/>
          </a:xfrm>
          <a:prstGeom prst="line">
            <a:avLst/>
          </a:prstGeom>
          <a:noFill/>
          <a:ln w="127000">
            <a:solidFill>
              <a:schemeClr val="tx1">
                <a:alpha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8" name="Line 100"/>
          <p:cNvSpPr>
            <a:spLocks noChangeShapeType="1"/>
          </p:cNvSpPr>
          <p:nvPr/>
        </p:nvSpPr>
        <p:spPr bwMode="auto">
          <a:xfrm flipH="1">
            <a:off x="6781800" y="3581400"/>
            <a:ext cx="0" cy="1219200"/>
          </a:xfrm>
          <a:prstGeom prst="line">
            <a:avLst/>
          </a:prstGeom>
          <a:noFill/>
          <a:ln w="127000">
            <a:solidFill>
              <a:schemeClr val="tx1">
                <a:alpha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9" name="Line 101"/>
          <p:cNvSpPr>
            <a:spLocks noChangeShapeType="1"/>
          </p:cNvSpPr>
          <p:nvPr/>
        </p:nvSpPr>
        <p:spPr bwMode="auto">
          <a:xfrm flipH="1">
            <a:off x="5410200" y="3419475"/>
            <a:ext cx="457200" cy="1295400"/>
          </a:xfrm>
          <a:prstGeom prst="line">
            <a:avLst/>
          </a:prstGeom>
          <a:noFill/>
          <a:ln w="127000">
            <a:solidFill>
              <a:schemeClr val="tx1">
                <a:alpha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3" name="AutoShape 105"/>
          <p:cNvSpPr>
            <a:spLocks noChangeArrowheads="1"/>
          </p:cNvSpPr>
          <p:nvPr/>
        </p:nvSpPr>
        <p:spPr bwMode="auto">
          <a:xfrm>
            <a:off x="6096000" y="2438400"/>
            <a:ext cx="1676400" cy="1066800"/>
          </a:xfrm>
          <a:prstGeom prst="flowChartAlternateProcess">
            <a:avLst/>
          </a:prstGeom>
          <a:solidFill>
            <a:srgbClr val="9933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14" name="Text Box 106"/>
          <p:cNvSpPr txBox="1">
            <a:spLocks noChangeArrowheads="1"/>
          </p:cNvSpPr>
          <p:nvPr/>
        </p:nvSpPr>
        <p:spPr bwMode="auto">
          <a:xfrm>
            <a:off x="6096000" y="2790825"/>
            <a:ext cx="16764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dirty="0">
                <a:solidFill>
                  <a:srgbClr val="000000"/>
                </a:solidFill>
                <a:ea typeface="ＭＳ Ｐゴシック" panose="020B0600070205080204" pitchFamily="34" charset="-128"/>
              </a:rPr>
              <a:t>GRANDCHILD #2</a:t>
            </a:r>
          </a:p>
        </p:txBody>
      </p:sp>
      <p:sp>
        <p:nvSpPr>
          <p:cNvPr id="17515" name="AutoShape 107"/>
          <p:cNvSpPr>
            <a:spLocks noChangeArrowheads="1"/>
          </p:cNvSpPr>
          <p:nvPr/>
        </p:nvSpPr>
        <p:spPr bwMode="auto">
          <a:xfrm>
            <a:off x="1371600" y="2438400"/>
            <a:ext cx="1676400" cy="1066800"/>
          </a:xfrm>
          <a:prstGeom prst="flowChartAlternateProcess">
            <a:avLst/>
          </a:prstGeom>
          <a:solidFill>
            <a:srgbClr val="99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16" name="Text Box 108"/>
          <p:cNvSpPr txBox="1">
            <a:spLocks noChangeArrowheads="1"/>
          </p:cNvSpPr>
          <p:nvPr/>
        </p:nvSpPr>
        <p:spPr bwMode="auto">
          <a:xfrm>
            <a:off x="1409700" y="2790825"/>
            <a:ext cx="16764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dirty="0">
                <a:solidFill>
                  <a:srgbClr val="000000"/>
                </a:solidFill>
                <a:ea typeface="ＭＳ Ｐゴシック" panose="020B0600070205080204" pitchFamily="34" charset="-128"/>
              </a:rPr>
              <a:t>GRANDCHILD</a:t>
            </a:r>
            <a:r>
              <a:rPr lang="en-US" sz="1600" b="1" dirty="0">
                <a:solidFill>
                  <a:srgbClr val="000000"/>
                </a:solidFill>
                <a:latin typeface="Times New Roman" panose="02020603050405020304" pitchFamily="18" charset="0"/>
                <a:ea typeface="ＭＳ Ｐゴシック" panose="020B0600070205080204" pitchFamily="34" charset="-128"/>
              </a:rPr>
              <a:t> #1</a:t>
            </a:r>
          </a:p>
        </p:txBody>
      </p:sp>
      <p:sp>
        <p:nvSpPr>
          <p:cNvPr id="17518" name="Text Box 110"/>
          <p:cNvSpPr txBox="1">
            <a:spLocks noChangeArrowheads="1"/>
          </p:cNvSpPr>
          <p:nvPr/>
        </p:nvSpPr>
        <p:spPr bwMode="auto">
          <a:xfrm>
            <a:off x="381000" y="5092700"/>
            <a:ext cx="1143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A</a:t>
            </a:r>
          </a:p>
        </p:txBody>
      </p:sp>
      <p:sp>
        <p:nvSpPr>
          <p:cNvPr id="17519" name="AutoShape 111"/>
          <p:cNvSpPr>
            <a:spLocks noChangeArrowheads="1"/>
          </p:cNvSpPr>
          <p:nvPr/>
        </p:nvSpPr>
        <p:spPr bwMode="auto">
          <a:xfrm>
            <a:off x="2971800" y="4876800"/>
            <a:ext cx="1219200" cy="1066800"/>
          </a:xfrm>
          <a:prstGeom prst="flowChartAlternateProcess">
            <a:avLst/>
          </a:prstGeom>
          <a:solidFill>
            <a:srgbClr val="808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20" name="Text Box 112"/>
          <p:cNvSpPr txBox="1">
            <a:spLocks noChangeArrowheads="1"/>
          </p:cNvSpPr>
          <p:nvPr/>
        </p:nvSpPr>
        <p:spPr bwMode="auto">
          <a:xfrm>
            <a:off x="2971800" y="5092700"/>
            <a:ext cx="1295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C</a:t>
            </a:r>
          </a:p>
        </p:txBody>
      </p:sp>
      <p:sp>
        <p:nvSpPr>
          <p:cNvPr id="17521" name="Rectangle 113"/>
          <p:cNvSpPr>
            <a:spLocks noChangeArrowheads="1"/>
          </p:cNvSpPr>
          <p:nvPr/>
        </p:nvSpPr>
        <p:spPr bwMode="auto">
          <a:xfrm>
            <a:off x="457200" y="5943600"/>
            <a:ext cx="8153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000" b="1" dirty="0">
                <a:effectLst>
                  <a:outerShdw blurRad="38100" dist="38100" dir="2700000" algn="tl">
                    <a:srgbClr val="000000"/>
                  </a:outerShdw>
                </a:effectLst>
                <a:ea typeface="ＭＳ Ｐゴシック" panose="020B0600070205080204" pitchFamily="34" charset="-128"/>
                <a:sym typeface="Wingdings" panose="05000000000000000000" pitchFamily="2" charset="2"/>
              </a:rPr>
              <a:t>And so on, all Subject to Amendment through a Power of Appointment by the Senior Generations. </a:t>
            </a:r>
          </a:p>
        </p:txBody>
      </p:sp>
      <p:sp>
        <p:nvSpPr>
          <p:cNvPr id="17523" name="Text Box 115"/>
          <p:cNvSpPr txBox="1">
            <a:spLocks noChangeArrowheads="1"/>
          </p:cNvSpPr>
          <p:nvPr/>
        </p:nvSpPr>
        <p:spPr bwMode="auto">
          <a:xfrm>
            <a:off x="990600" y="1143000"/>
            <a:ext cx="2438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5400" b="1" dirty="0">
                <a:ea typeface="ＭＳ Ｐゴシック" panose="020B0600070205080204" pitchFamily="34" charset="-128"/>
              </a:rPr>
              <a:t>IRS</a:t>
            </a:r>
          </a:p>
        </p:txBody>
      </p:sp>
      <p:sp>
        <p:nvSpPr>
          <p:cNvPr id="17525" name="Text Box 117"/>
          <p:cNvSpPr txBox="1">
            <a:spLocks noChangeArrowheads="1"/>
          </p:cNvSpPr>
          <p:nvPr/>
        </p:nvSpPr>
        <p:spPr bwMode="auto">
          <a:xfrm>
            <a:off x="5715000" y="1104718"/>
            <a:ext cx="2438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dirty="0">
                <a:ea typeface="ＭＳ Ｐゴシック" panose="020B0600070205080204" pitchFamily="34" charset="-128"/>
              </a:rPr>
              <a:t>OTHER PREDATORS</a:t>
            </a:r>
          </a:p>
        </p:txBody>
      </p:sp>
      <p:sp>
        <p:nvSpPr>
          <p:cNvPr id="17532" name="Line 124"/>
          <p:cNvSpPr>
            <a:spLocks noChangeShapeType="1"/>
          </p:cNvSpPr>
          <p:nvPr/>
        </p:nvSpPr>
        <p:spPr bwMode="auto">
          <a:xfrm flipH="1">
            <a:off x="838200" y="3581400"/>
            <a:ext cx="457200" cy="12192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33" name="Line 125"/>
          <p:cNvSpPr>
            <a:spLocks noChangeShapeType="1"/>
          </p:cNvSpPr>
          <p:nvPr/>
        </p:nvSpPr>
        <p:spPr bwMode="auto">
          <a:xfrm flipH="1">
            <a:off x="3124200" y="1905000"/>
            <a:ext cx="1143000" cy="11430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34" name="Line 126"/>
          <p:cNvSpPr>
            <a:spLocks noChangeShapeType="1"/>
          </p:cNvSpPr>
          <p:nvPr/>
        </p:nvSpPr>
        <p:spPr bwMode="auto">
          <a:xfrm>
            <a:off x="4800600" y="1905000"/>
            <a:ext cx="1219200" cy="11430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35" name="Line 127"/>
          <p:cNvSpPr>
            <a:spLocks noChangeShapeType="1"/>
          </p:cNvSpPr>
          <p:nvPr/>
        </p:nvSpPr>
        <p:spPr bwMode="auto">
          <a:xfrm flipH="1">
            <a:off x="6781800" y="3581400"/>
            <a:ext cx="0" cy="1219200"/>
          </a:xfrm>
          <a:prstGeom prst="line">
            <a:avLst/>
          </a:prstGeom>
          <a:noFill/>
          <a:ln w="127000">
            <a:solidFill>
              <a:schemeClr val="tx1">
                <a:alpha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38" name="AutoShape 130"/>
          <p:cNvSpPr>
            <a:spLocks noChangeArrowheads="1"/>
          </p:cNvSpPr>
          <p:nvPr/>
        </p:nvSpPr>
        <p:spPr bwMode="auto">
          <a:xfrm>
            <a:off x="2133600" y="3581400"/>
            <a:ext cx="228600" cy="1219200"/>
          </a:xfrm>
          <a:prstGeom prst="downArrow">
            <a:avLst>
              <a:gd name="adj1" fmla="val 50000"/>
              <a:gd name="adj2" fmla="val 133333"/>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42" name="Line 134"/>
          <p:cNvSpPr>
            <a:spLocks noChangeShapeType="1"/>
          </p:cNvSpPr>
          <p:nvPr/>
        </p:nvSpPr>
        <p:spPr bwMode="auto">
          <a:xfrm>
            <a:off x="3200400" y="3581400"/>
            <a:ext cx="533400" cy="11430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2" name="Title 1"/>
          <p:cNvSpPr>
            <a:spLocks noGrp="1"/>
          </p:cNvSpPr>
          <p:nvPr>
            <p:ph type="title"/>
          </p:nvPr>
        </p:nvSpPr>
        <p:spPr>
          <a:xfrm>
            <a:off x="381000" y="230188"/>
            <a:ext cx="8382000" cy="747897"/>
          </a:xfrm>
        </p:spPr>
        <p:txBody>
          <a:bodyPr/>
          <a:lstStyle/>
          <a:p>
            <a:pPr algn="ctr"/>
            <a:r>
              <a:rPr lang="en-US" sz="5400" dirty="0" smtClean="0"/>
              <a:t>RECYCLE</a:t>
            </a:r>
            <a:endParaRPr lang="en-US" sz="5400" dirty="0"/>
          </a:p>
        </p:txBody>
      </p:sp>
    </p:spTree>
    <p:extLst>
      <p:ext uri="{BB962C8B-B14F-4D97-AF65-F5344CB8AC3E}">
        <p14:creationId xmlns:p14="http://schemas.microsoft.com/office/powerpoint/2010/main" xmlns="" val="35754806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1066800"/>
            <a:ext cx="7690114" cy="1384994"/>
          </a:xfrm>
        </p:spPr>
        <p:txBody>
          <a:bodyPr/>
          <a:lstStyle/>
          <a:p>
            <a:pPr algn="ctr"/>
            <a:r>
              <a:rPr lang="en-US" sz="9600" dirty="0"/>
              <a:t>PRINCIPAL </a:t>
            </a:r>
            <a:endParaRPr lang="en-US" sz="9600" dirty="0" smtClean="0"/>
          </a:p>
          <a:p>
            <a:pPr algn="ctr"/>
            <a:r>
              <a:rPr lang="en-US" sz="9600" dirty="0" smtClean="0"/>
              <a:t>“</a:t>
            </a:r>
            <a:r>
              <a:rPr lang="en-US" sz="9600" dirty="0"/>
              <a:t>IN TRUST”</a:t>
            </a:r>
          </a:p>
          <a:p>
            <a:pPr algn="ctr"/>
            <a:r>
              <a:rPr lang="en-US" sz="9600" dirty="0"/>
              <a:t> BENEFITS</a:t>
            </a:r>
          </a:p>
        </p:txBody>
      </p:sp>
    </p:spTree>
    <p:extLst>
      <p:ext uri="{BB962C8B-B14F-4D97-AF65-F5344CB8AC3E}">
        <p14:creationId xmlns:p14="http://schemas.microsoft.com/office/powerpoint/2010/main" xmlns="" val="147627321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30188"/>
            <a:ext cx="8382000" cy="1329595"/>
          </a:xfrm>
        </p:spPr>
        <p:txBody>
          <a:bodyPr/>
          <a:lstStyle/>
          <a:p>
            <a:pPr algn="ctr"/>
            <a:r>
              <a:rPr lang="en-US" dirty="0" smtClean="0"/>
              <a:t> “WISH LIST” – TO BE COVERED IN THE FOLLOWING ORDER</a:t>
            </a:r>
            <a:endParaRPr lang="en-US" dirty="0"/>
          </a:p>
        </p:txBody>
      </p:sp>
      <p:sp>
        <p:nvSpPr>
          <p:cNvPr id="12291" name="Rectangle 3"/>
          <p:cNvSpPr>
            <a:spLocks noGrp="1" noChangeArrowheads="1"/>
          </p:cNvSpPr>
          <p:nvPr>
            <p:ph type="body" idx="1"/>
          </p:nvPr>
        </p:nvSpPr>
        <p:spPr>
          <a:xfrm>
            <a:off x="10886" y="2209800"/>
            <a:ext cx="8579224" cy="3896451"/>
          </a:xfrm>
        </p:spPr>
        <p:txBody>
          <a:bodyPr/>
          <a:lstStyle/>
          <a:p>
            <a:pPr marL="838200" lvl="1" indent="-381000" defTabSz="457200">
              <a:buNone/>
            </a:pPr>
            <a:r>
              <a:rPr lang="en-US" sz="3200" dirty="0">
                <a:sym typeface="Wingdings" panose="05000000000000000000" pitchFamily="2" charset="2"/>
              </a:rPr>
              <a:t></a:t>
            </a:r>
            <a:r>
              <a:rPr lang="en-US" sz="3200" dirty="0" smtClean="0"/>
              <a:t> Shelters</a:t>
            </a:r>
          </a:p>
          <a:p>
            <a:pPr marL="838200" lvl="1" indent="-381000" defTabSz="457200">
              <a:buNone/>
            </a:pPr>
            <a:r>
              <a:rPr lang="en-US" dirty="0" smtClean="0">
                <a:sym typeface="Wingdings" panose="05000000000000000000" pitchFamily="2" charset="2"/>
              </a:rPr>
              <a:t>			◊ </a:t>
            </a:r>
            <a:r>
              <a:rPr lang="en-US" dirty="0" smtClean="0"/>
              <a:t>Tax Savings (#5)</a:t>
            </a:r>
            <a:endParaRPr lang="en-US" dirty="0"/>
          </a:p>
          <a:p>
            <a:pPr marL="838200" lvl="1" indent="-381000" defTabSz="457200">
              <a:buNone/>
            </a:pPr>
            <a:r>
              <a:rPr lang="en-US" dirty="0" smtClean="0">
                <a:sym typeface="Wingdings" panose="05000000000000000000" pitchFamily="2" charset="2"/>
              </a:rPr>
              <a:t>			◊ </a:t>
            </a:r>
            <a:r>
              <a:rPr lang="en-US" dirty="0" smtClean="0"/>
              <a:t>Creditor / Divorce Protection (#4)</a:t>
            </a:r>
            <a:endParaRPr lang="en-US" dirty="0"/>
          </a:p>
          <a:p>
            <a:pPr marL="838200" lvl="1" indent="-381000" defTabSz="457200">
              <a:buNone/>
            </a:pPr>
            <a:r>
              <a:rPr lang="en-US" sz="3200" dirty="0" smtClean="0">
                <a:sym typeface="Wingdings" panose="05000000000000000000" pitchFamily="2" charset="2"/>
              </a:rPr>
              <a:t></a:t>
            </a:r>
            <a:r>
              <a:rPr lang="en-US" sz="3200" dirty="0" smtClean="0"/>
              <a:t> Controls</a:t>
            </a:r>
            <a:endParaRPr lang="en-US" sz="3200" dirty="0"/>
          </a:p>
          <a:p>
            <a:pPr marL="838200" lvl="1" indent="-381000" defTabSz="457200">
              <a:buNone/>
            </a:pPr>
            <a:r>
              <a:rPr lang="en-US" dirty="0" smtClean="0">
                <a:sym typeface="Wingdings" panose="05000000000000000000" pitchFamily="2" charset="2"/>
              </a:rPr>
              <a:t>			◊ Managerial </a:t>
            </a:r>
            <a:r>
              <a:rPr lang="en-US" dirty="0" smtClean="0"/>
              <a:t>Control (#1)</a:t>
            </a:r>
            <a:endParaRPr lang="en-US" dirty="0"/>
          </a:p>
          <a:p>
            <a:pPr marL="838200" lvl="1" indent="-381000" defTabSz="457200">
              <a:buNone/>
            </a:pPr>
            <a:r>
              <a:rPr lang="en-US" dirty="0" smtClean="0">
                <a:sym typeface="Wingdings" panose="05000000000000000000" pitchFamily="2" charset="2"/>
              </a:rPr>
              <a:t>			◊ </a:t>
            </a:r>
            <a:r>
              <a:rPr lang="en-US" dirty="0" smtClean="0"/>
              <a:t>Use and Enjoyment (#2)</a:t>
            </a:r>
            <a:endParaRPr lang="en-US" dirty="0"/>
          </a:p>
          <a:p>
            <a:pPr marL="838200" lvl="1" indent="-381000" defTabSz="457200">
              <a:buNone/>
            </a:pPr>
            <a:r>
              <a:rPr lang="en-US" dirty="0" smtClean="0">
                <a:sym typeface="Wingdings" panose="05000000000000000000" pitchFamily="2" charset="2"/>
              </a:rPr>
              <a:t>			◊ </a:t>
            </a:r>
            <a:r>
              <a:rPr lang="en-US" dirty="0" smtClean="0"/>
              <a:t>Flexible and Amendable (#3)</a:t>
            </a:r>
            <a:endParaRPr lang="en-US" dirty="0"/>
          </a:p>
          <a:p>
            <a:pPr marL="838200" lvl="1" indent="-381000" defTabSz="457200">
              <a:buNone/>
            </a:pPr>
            <a:r>
              <a:rPr lang="en-US" sz="3200" dirty="0">
                <a:sym typeface="Wingdings" panose="05000000000000000000" pitchFamily="2" charset="2"/>
              </a:rPr>
              <a:t> </a:t>
            </a:r>
            <a:r>
              <a:rPr lang="en-US" sz="3200" dirty="0" smtClean="0"/>
              <a:t>Simplicity (#6)</a:t>
            </a:r>
            <a:endParaRPr lang="en-US" sz="3200" dirty="0"/>
          </a:p>
        </p:txBody>
      </p:sp>
    </p:spTree>
    <p:extLst>
      <p:ext uri="{BB962C8B-B14F-4D97-AF65-F5344CB8AC3E}">
        <p14:creationId xmlns:p14="http://schemas.microsoft.com/office/powerpoint/2010/main" xmlns="" val="48419006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4400" y="851303"/>
            <a:ext cx="7924800" cy="3796897"/>
          </a:xfrm>
        </p:spPr>
        <p:txBody>
          <a:bodyPr/>
          <a:lstStyle/>
          <a:p>
            <a:pPr algn="ctr"/>
            <a:r>
              <a:rPr lang="en-US" sz="8000" dirty="0" smtClean="0"/>
              <a:t>TAXES</a:t>
            </a:r>
          </a:p>
          <a:p>
            <a:pPr>
              <a:lnSpc>
                <a:spcPts val="6480"/>
              </a:lnSpc>
            </a:pPr>
            <a:r>
              <a:rPr lang="en-US" sz="5400" spc="-300" dirty="0" smtClean="0"/>
              <a:t>TRANSFER TAXES</a:t>
            </a:r>
          </a:p>
          <a:p>
            <a:pPr>
              <a:lnSpc>
                <a:spcPts val="6480"/>
              </a:lnSpc>
            </a:pPr>
            <a:r>
              <a:rPr lang="en-US" sz="5400" spc="-300" dirty="0" smtClean="0"/>
              <a:t>FEDERAL INCOME TAXES </a:t>
            </a:r>
          </a:p>
          <a:p>
            <a:pPr>
              <a:lnSpc>
                <a:spcPts val="6480"/>
              </a:lnSpc>
            </a:pPr>
            <a:r>
              <a:rPr lang="en-US" sz="5400" spc="-300" dirty="0" smtClean="0"/>
              <a:t>STATE INCOME TAXES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5200" y="4876800"/>
            <a:ext cx="1905000" cy="1828800"/>
          </a:xfrm>
          <a:prstGeom prst="rect">
            <a:avLst/>
          </a:prstGeom>
        </p:spPr>
      </p:pic>
      <p:sp>
        <p:nvSpPr>
          <p:cNvPr id="3" name="TextBox 2"/>
          <p:cNvSpPr txBox="1"/>
          <p:nvPr/>
        </p:nvSpPr>
        <p:spPr>
          <a:xfrm>
            <a:off x="533400" y="297904"/>
            <a:ext cx="4114800" cy="584775"/>
          </a:xfrm>
          <a:prstGeom prst="rect">
            <a:avLst/>
          </a:prstGeom>
          <a:noFill/>
        </p:spPr>
        <p:txBody>
          <a:bodyPr wrap="square" rtlCol="0">
            <a:spAutoFit/>
          </a:bodyPr>
          <a:lstStyle/>
          <a:p>
            <a:r>
              <a:rPr lang="en-US" sz="3200" b="1" dirty="0" smtClean="0"/>
              <a:t>“WISH” LIST #5 </a:t>
            </a:r>
            <a:endParaRPr lang="en-US" sz="3200" b="1" dirty="0"/>
          </a:p>
        </p:txBody>
      </p:sp>
    </p:spTree>
    <p:extLst>
      <p:ext uri="{BB962C8B-B14F-4D97-AF65-F5344CB8AC3E}">
        <p14:creationId xmlns:p14="http://schemas.microsoft.com/office/powerpoint/2010/main" xmlns="" val="39966010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76200"/>
            <a:ext cx="8382000" cy="1523494"/>
          </a:xfrm>
        </p:spPr>
        <p:txBody>
          <a:bodyPr/>
          <a:lstStyle/>
          <a:p>
            <a:pPr algn="ctr"/>
            <a:r>
              <a:rPr lang="en-US" dirty="0" smtClean="0"/>
              <a:t>Why </a:t>
            </a:r>
            <a:r>
              <a:rPr lang="en-US" dirty="0"/>
              <a:t>Are Almost All Trusts</a:t>
            </a:r>
          </a:p>
        </p:txBody>
      </p:sp>
      <p:sp>
        <p:nvSpPr>
          <p:cNvPr id="3" name="Subtitle 2"/>
          <p:cNvSpPr>
            <a:spLocks noGrp="1"/>
          </p:cNvSpPr>
          <p:nvPr>
            <p:ph type="subTitle" idx="1"/>
          </p:nvPr>
        </p:nvSpPr>
        <p:spPr>
          <a:xfrm>
            <a:off x="152400" y="2362200"/>
            <a:ext cx="8763000" cy="4343400"/>
          </a:xfrm>
        </p:spPr>
        <p:txBody>
          <a:bodyPr/>
          <a:lstStyle/>
          <a:p>
            <a:endParaRPr lang="en-US" dirty="0"/>
          </a:p>
          <a:p>
            <a:pPr marL="457200" indent="-457200">
              <a:buFont typeface="Wingdings" panose="05000000000000000000" pitchFamily="2" charset="2"/>
              <a:buChar char="q"/>
            </a:pPr>
            <a:r>
              <a:rPr lang="en-US" dirty="0" smtClean="0">
                <a:sym typeface="Wingdings" panose="05000000000000000000" pitchFamily="2" charset="2"/>
              </a:rPr>
              <a:t>Poorly/Inefficiently/Erroneously Designed?</a:t>
            </a:r>
            <a:endParaRPr lang="en-US" dirty="0">
              <a:sym typeface="Wingdings" panose="05000000000000000000" pitchFamily="2" charset="2"/>
            </a:endParaRPr>
          </a:p>
          <a:p>
            <a:endParaRPr lang="en-US" dirty="0">
              <a:sym typeface="Wingdings" panose="05000000000000000000" pitchFamily="2" charset="2"/>
            </a:endParaRPr>
          </a:p>
          <a:p>
            <a:pPr marL="457200" indent="-457200">
              <a:buFont typeface="Wingdings" panose="05000000000000000000" pitchFamily="2" charset="2"/>
              <a:buChar char="q"/>
            </a:pPr>
            <a:r>
              <a:rPr lang="en-US" dirty="0" smtClean="0">
                <a:sym typeface="Wingdings" panose="05000000000000000000" pitchFamily="2" charset="2"/>
              </a:rPr>
              <a:t>Take So Long To Draft?</a:t>
            </a:r>
            <a:endParaRPr lang="en-US" dirty="0">
              <a:sym typeface="Wingdings" panose="05000000000000000000" pitchFamily="2" charset="2"/>
            </a:endParaRPr>
          </a:p>
          <a:p>
            <a:pPr marL="457200" indent="-457200">
              <a:buFont typeface="Wingdings" panose="05000000000000000000" pitchFamily="2" charset="2"/>
              <a:buChar char="q"/>
            </a:pPr>
            <a:endParaRPr lang="en-US" dirty="0">
              <a:sym typeface="Wingdings" panose="05000000000000000000" pitchFamily="2" charset="2"/>
            </a:endParaRPr>
          </a:p>
          <a:p>
            <a:pPr marL="457200" indent="-457200">
              <a:buFont typeface="Wingdings" panose="05000000000000000000" pitchFamily="2" charset="2"/>
              <a:buChar char="q"/>
            </a:pPr>
            <a:r>
              <a:rPr lang="en-US" dirty="0" smtClean="0">
                <a:sym typeface="Wingdings" panose="05000000000000000000" pitchFamily="2" charset="2"/>
              </a:rPr>
              <a:t>Or, Not Done at All?</a:t>
            </a:r>
            <a:endParaRPr lang="en-US" dirty="0"/>
          </a:p>
          <a:p>
            <a:endParaRPr lang="en-US" sz="2400" dirty="0" smtClean="0"/>
          </a:p>
          <a:p>
            <a:endParaRPr lang="en-US" dirty="0"/>
          </a:p>
        </p:txBody>
      </p:sp>
    </p:spTree>
    <p:extLst>
      <p:ext uri="{BB962C8B-B14F-4D97-AF65-F5344CB8AC3E}">
        <p14:creationId xmlns:p14="http://schemas.microsoft.com/office/powerpoint/2010/main" xmlns="" val="71053634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4788" y="366713"/>
            <a:ext cx="8816975" cy="747897"/>
          </a:xfrm>
          <a:noFill/>
          <a:ln/>
        </p:spPr>
        <p:txBody>
          <a:bodyPr/>
          <a:lstStyle/>
          <a:p>
            <a:pPr algn="ctr"/>
            <a:r>
              <a:rPr lang="en-US" sz="5400" dirty="0" smtClean="0"/>
              <a:t>TRANSFER TAXES</a:t>
            </a:r>
            <a:endParaRPr lang="en-US" sz="5400" dirty="0"/>
          </a:p>
        </p:txBody>
      </p:sp>
      <p:sp>
        <p:nvSpPr>
          <p:cNvPr id="23555" name="Rectangle 3"/>
          <p:cNvSpPr>
            <a:spLocks noGrp="1" noChangeArrowheads="1"/>
          </p:cNvSpPr>
          <p:nvPr>
            <p:ph type="body" idx="1"/>
          </p:nvPr>
        </p:nvSpPr>
        <p:spPr>
          <a:xfrm>
            <a:off x="422275" y="1564243"/>
            <a:ext cx="8382000" cy="5312223"/>
          </a:xfrm>
          <a:noFill/>
          <a:ln/>
        </p:spPr>
        <p:txBody>
          <a:bodyPr/>
          <a:lstStyle/>
          <a:p>
            <a:pPr>
              <a:lnSpc>
                <a:spcPct val="90000"/>
              </a:lnSpc>
              <a:buFont typeface="Wingdings" panose="05000000000000000000" pitchFamily="2" charset="2"/>
              <a:buNone/>
            </a:pPr>
            <a:r>
              <a:rPr lang="en-US" sz="2800" b="1" i="1" dirty="0">
                <a:latin typeface="Times New Roman" panose="02020603050405020304" pitchFamily="18" charset="0"/>
              </a:rPr>
              <a:t>  </a:t>
            </a:r>
          </a:p>
          <a:p>
            <a:pPr>
              <a:buFont typeface="Wingdings" panose="05000000000000000000" pitchFamily="2" charset="2"/>
              <a:buNone/>
            </a:pPr>
            <a:r>
              <a:rPr lang="en-US" sz="4000" i="1" dirty="0"/>
              <a:t>	 	</a:t>
            </a:r>
            <a:r>
              <a:rPr lang="en-US" sz="3600" i="1" dirty="0">
                <a:effectLst/>
                <a:latin typeface="Georgia" panose="02040502050405020303" pitchFamily="18" charset="0"/>
              </a:rPr>
              <a:t>“In fact, we haven’t got an estate tax, what we have is, you pay an estate tax if you want to; if you don’t want to, you don’t have to</a:t>
            </a:r>
            <a:r>
              <a:rPr lang="en-US" sz="3600" i="1" dirty="0" smtClean="0">
                <a:effectLst/>
                <a:latin typeface="Georgia" panose="02040502050405020303" pitchFamily="18" charset="0"/>
              </a:rPr>
              <a:t>.” – </a:t>
            </a:r>
            <a:r>
              <a:rPr lang="en-US" i="1" dirty="0" smtClean="0">
                <a:effectLst/>
                <a:latin typeface="Georgia" panose="02040502050405020303" pitchFamily="18" charset="0"/>
              </a:rPr>
              <a:t>Professor A. James </a:t>
            </a:r>
            <a:r>
              <a:rPr lang="en-US" i="1" dirty="0" err="1" smtClean="0">
                <a:effectLst/>
                <a:latin typeface="Georgia" panose="02040502050405020303" pitchFamily="18" charset="0"/>
              </a:rPr>
              <a:t>Casner</a:t>
            </a:r>
            <a:endParaRPr lang="en-US" sz="3600" i="1" dirty="0"/>
          </a:p>
          <a:p>
            <a:pPr>
              <a:lnSpc>
                <a:spcPct val="90000"/>
              </a:lnSpc>
              <a:buFont typeface="Wingdings" panose="05000000000000000000" pitchFamily="2" charset="2"/>
              <a:buNone/>
            </a:pPr>
            <a:endParaRPr lang="en-US" sz="2400" dirty="0" smtClean="0">
              <a:latin typeface="Times New Roman" panose="02020603050405020304" pitchFamily="18" charset="0"/>
            </a:endParaRPr>
          </a:p>
          <a:p>
            <a:pPr>
              <a:lnSpc>
                <a:spcPct val="90000"/>
              </a:lnSpc>
              <a:buFont typeface="Wingdings" panose="05000000000000000000" pitchFamily="2" charset="2"/>
              <a:buNone/>
            </a:pPr>
            <a:endParaRPr lang="en-US" sz="2400" dirty="0">
              <a:latin typeface="Times New Roman" panose="02020603050405020304" pitchFamily="18" charset="0"/>
            </a:endParaRPr>
          </a:p>
          <a:p>
            <a:pPr algn="r">
              <a:lnSpc>
                <a:spcPct val="90000"/>
              </a:lnSpc>
              <a:buFont typeface="Wingdings" panose="05000000000000000000" pitchFamily="2" charset="2"/>
              <a:buNone/>
            </a:pPr>
            <a:r>
              <a:rPr lang="en-US" sz="2800" dirty="0">
                <a:latin typeface="Georgia" panose="02040502050405020303" pitchFamily="18" charset="0"/>
              </a:rPr>
              <a:t>	  </a:t>
            </a:r>
            <a:r>
              <a:rPr lang="en-US" sz="2000" dirty="0">
                <a:latin typeface="Georgia" panose="02040502050405020303" pitchFamily="18" charset="0"/>
              </a:rPr>
              <a:t>Estate and Gift Taxes:  Hearings Before the House Ways and Means Committee 94th Congress, 2d. Sess., pt. 2, 1335 (March 15-23, 1976)</a:t>
            </a:r>
          </a:p>
          <a:p>
            <a:pPr algn="r">
              <a:lnSpc>
                <a:spcPct val="90000"/>
              </a:lnSpc>
              <a:buFont typeface="Wingdings" panose="05000000000000000000" pitchFamily="2" charset="2"/>
              <a:buNone/>
            </a:pPr>
            <a:endParaRPr lang="en-US" sz="2400" b="1" i="1" dirty="0"/>
          </a:p>
          <a:p>
            <a:pPr algn="ctr">
              <a:lnSpc>
                <a:spcPct val="90000"/>
              </a:lnSpc>
              <a:buFont typeface="Wingdings" panose="05000000000000000000" pitchFamily="2" charset="2"/>
              <a:buNone/>
            </a:pPr>
            <a:endParaRPr lang="en-US" sz="2000" dirty="0">
              <a:latin typeface="Times New Roman" panose="02020603050405020304" pitchFamily="18" charset="0"/>
            </a:endParaRPr>
          </a:p>
        </p:txBody>
      </p:sp>
    </p:spTree>
    <p:extLst>
      <p:ext uri="{BB962C8B-B14F-4D97-AF65-F5344CB8AC3E}">
        <p14:creationId xmlns:p14="http://schemas.microsoft.com/office/powerpoint/2010/main" xmlns="" val="178109769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032" y="381000"/>
            <a:ext cx="8382000" cy="1143000"/>
          </a:xfrm>
        </p:spPr>
        <p:txBody>
          <a:bodyPr/>
          <a:lstStyle/>
          <a:p>
            <a:pPr algn="ctr"/>
            <a:r>
              <a:rPr lang="en-US" dirty="0" smtClean="0"/>
              <a:t>A VOLUNTARY TAX</a:t>
            </a:r>
            <a:endParaRPr lang="en-US" dirty="0"/>
          </a:p>
        </p:txBody>
      </p:sp>
      <p:sp>
        <p:nvSpPr>
          <p:cNvPr id="3" name="Subtitle 2"/>
          <p:cNvSpPr>
            <a:spLocks noGrp="1"/>
          </p:cNvSpPr>
          <p:nvPr>
            <p:ph type="subTitle" idx="1"/>
          </p:nvPr>
        </p:nvSpPr>
        <p:spPr>
          <a:xfrm>
            <a:off x="437535" y="3581400"/>
            <a:ext cx="8991600" cy="3581907"/>
          </a:xfrm>
        </p:spPr>
        <p:txBody>
          <a:bodyPr/>
          <a:lstStyle/>
          <a:p>
            <a:r>
              <a:rPr lang="en-US" dirty="0">
                <a:sym typeface="Wingdings" panose="05000000000000000000" pitchFamily="2" charset="2"/>
              </a:rPr>
              <a:t>		 		</a:t>
            </a:r>
          </a:p>
        </p:txBody>
      </p:sp>
      <p:pic>
        <p:nvPicPr>
          <p:cNvPr id="4" name="Picture 3"/>
          <p:cNvPicPr>
            <a:picLocks noChangeAspect="1"/>
          </p:cNvPicPr>
          <p:nvPr/>
        </p:nvPicPr>
        <p:blipFill>
          <a:blip r:embed="rId3" cstate="print"/>
          <a:stretch>
            <a:fillRect/>
          </a:stretch>
        </p:blipFill>
        <p:spPr>
          <a:xfrm>
            <a:off x="2900433" y="1981200"/>
            <a:ext cx="3515197" cy="4499453"/>
          </a:xfrm>
          <a:prstGeom prst="rect">
            <a:avLst/>
          </a:prstGeom>
        </p:spPr>
      </p:pic>
    </p:spTree>
    <p:extLst>
      <p:ext uri="{BB962C8B-B14F-4D97-AF65-F5344CB8AC3E}">
        <p14:creationId xmlns:p14="http://schemas.microsoft.com/office/powerpoint/2010/main" xmlns="" val="30172768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588999"/>
            <a:ext cx="8382000" cy="1218795"/>
          </a:xfrm>
        </p:spPr>
        <p:txBody>
          <a:bodyPr/>
          <a:lstStyle/>
          <a:p>
            <a:pPr algn="ctr"/>
            <a:r>
              <a:rPr lang="en-US" dirty="0" smtClean="0"/>
              <a:t>GRANTOR TRUST STATUS</a:t>
            </a:r>
            <a:r>
              <a:rPr lang="en-US" sz="5400" dirty="0" smtClean="0"/>
              <a:t/>
            </a:r>
            <a:br>
              <a:rPr lang="en-US" sz="5400" dirty="0" smtClean="0"/>
            </a:br>
            <a:r>
              <a:rPr lang="en-US" sz="4000" dirty="0" smtClean="0"/>
              <a:t>TAX BURNING PERSONALLY OWNED ASSETS</a:t>
            </a:r>
            <a:endParaRPr lang="en-US" sz="4000" dirty="0"/>
          </a:p>
        </p:txBody>
      </p:sp>
      <p:sp>
        <p:nvSpPr>
          <p:cNvPr id="69635" name="Rectangle 3"/>
          <p:cNvSpPr>
            <a:spLocks noGrp="1" noChangeArrowheads="1"/>
          </p:cNvSpPr>
          <p:nvPr>
            <p:ph type="body" idx="1"/>
          </p:nvPr>
        </p:nvSpPr>
        <p:spPr>
          <a:xfrm>
            <a:off x="358588" y="2133600"/>
            <a:ext cx="8229600" cy="4875181"/>
          </a:xfrm>
        </p:spPr>
        <p:txBody>
          <a:bodyPr/>
          <a:lstStyle/>
          <a:p>
            <a:pPr>
              <a:lnSpc>
                <a:spcPct val="90000"/>
              </a:lnSpc>
              <a:buFont typeface="Wingdings" panose="05000000000000000000" pitchFamily="2" charset="2"/>
              <a:buChar char="q"/>
            </a:pPr>
            <a:r>
              <a:rPr lang="en-US" sz="3600" dirty="0" smtClean="0"/>
              <a:t>  Estate Depletion as a Result of Grantor</a:t>
            </a:r>
          </a:p>
          <a:p>
            <a:pPr marL="0" indent="0">
              <a:lnSpc>
                <a:spcPct val="90000"/>
              </a:lnSpc>
              <a:buNone/>
            </a:pPr>
            <a:r>
              <a:rPr lang="en-US" sz="3600" dirty="0" smtClean="0"/>
              <a:t>      Trust Status</a:t>
            </a:r>
            <a:endParaRPr lang="en-US" sz="3600" dirty="0"/>
          </a:p>
          <a:p>
            <a:pPr>
              <a:lnSpc>
                <a:spcPct val="120000"/>
              </a:lnSpc>
              <a:buFont typeface="Wingdings" panose="05000000000000000000" pitchFamily="2" charset="2"/>
              <a:buNone/>
            </a:pPr>
            <a:r>
              <a:rPr lang="en-US" sz="2800" dirty="0">
                <a:sym typeface="Wingdings" panose="05000000000000000000" pitchFamily="2" charset="2"/>
              </a:rPr>
              <a:t>			</a:t>
            </a:r>
            <a:r>
              <a:rPr lang="en-US" dirty="0">
                <a:sym typeface="Wingdings" panose="05000000000000000000" pitchFamily="2" charset="2"/>
              </a:rPr>
              <a:t>◊ </a:t>
            </a:r>
            <a:r>
              <a:rPr lang="en-US" dirty="0" smtClean="0"/>
              <a:t>As to Trust Creator - IDGT</a:t>
            </a:r>
          </a:p>
          <a:p>
            <a:pPr>
              <a:buNone/>
            </a:pPr>
            <a:r>
              <a:rPr lang="en-US" dirty="0">
                <a:sym typeface="Wingdings" panose="05000000000000000000" pitchFamily="2" charset="2"/>
              </a:rPr>
              <a:t>			◊ </a:t>
            </a:r>
            <a:r>
              <a:rPr lang="en-US" dirty="0" smtClean="0"/>
              <a:t>Beneficiary Grantor Trust – IRC </a:t>
            </a:r>
            <a:r>
              <a:rPr lang="en-US" dirty="0" smtClean="0">
                <a:latin typeface="Vrinda" panose="020B0502040204020203" pitchFamily="34" charset="0"/>
                <a:cs typeface="Vrinda" panose="020B0502040204020203" pitchFamily="34" charset="0"/>
              </a:rPr>
              <a:t>§</a:t>
            </a:r>
            <a:r>
              <a:rPr lang="en-US" dirty="0" smtClean="0">
                <a:cs typeface="Vrinda" panose="020B0502040204020203" pitchFamily="34" charset="0"/>
              </a:rPr>
              <a:t>678</a:t>
            </a:r>
            <a:endParaRPr lang="en-US" dirty="0"/>
          </a:p>
          <a:p>
            <a:pPr>
              <a:buNone/>
            </a:pPr>
            <a:r>
              <a:rPr lang="en-US" sz="3600" dirty="0" smtClean="0">
                <a:sym typeface="Wingdings" panose="05000000000000000000" pitchFamily="2" charset="2"/>
              </a:rPr>
              <a:t>  </a:t>
            </a:r>
            <a:r>
              <a:rPr lang="en-US" sz="3600" dirty="0" smtClean="0"/>
              <a:t>Freeze, Squeeze and Burn</a:t>
            </a:r>
            <a:endParaRPr lang="en-US" sz="3600" dirty="0"/>
          </a:p>
          <a:p>
            <a:pPr lvl="0">
              <a:lnSpc>
                <a:spcPct val="120000"/>
              </a:lnSpc>
              <a:buNone/>
            </a:pPr>
            <a:r>
              <a:rPr lang="en-US" sz="3600" dirty="0"/>
              <a:t>	</a:t>
            </a:r>
            <a:r>
              <a:rPr lang="en-US" sz="3600" dirty="0" smtClean="0"/>
              <a:t>         	</a:t>
            </a:r>
            <a:r>
              <a:rPr lang="en-US" dirty="0" smtClean="0">
                <a:solidFill>
                  <a:srgbClr val="FFFFFF"/>
                </a:solidFill>
                <a:sym typeface="Wingdings" panose="05000000000000000000" pitchFamily="2" charset="2"/>
              </a:rPr>
              <a:t>◊ </a:t>
            </a:r>
            <a:r>
              <a:rPr lang="en-US" dirty="0" smtClean="0">
                <a:solidFill>
                  <a:srgbClr val="FFFFFF"/>
                </a:solidFill>
              </a:rPr>
              <a:t>Most Discussed - Discounting</a:t>
            </a:r>
            <a:endParaRPr lang="en-US" dirty="0">
              <a:solidFill>
                <a:srgbClr val="FFFFFF"/>
              </a:solidFill>
            </a:endParaRPr>
          </a:p>
          <a:p>
            <a:pPr lvl="0">
              <a:buNone/>
            </a:pPr>
            <a:r>
              <a:rPr lang="en-US" dirty="0">
                <a:solidFill>
                  <a:srgbClr val="FFFFFF"/>
                </a:solidFill>
                <a:sym typeface="Wingdings" panose="05000000000000000000" pitchFamily="2" charset="2"/>
              </a:rPr>
              <a:t>			◊ </a:t>
            </a:r>
            <a:r>
              <a:rPr lang="en-US" dirty="0" smtClean="0">
                <a:solidFill>
                  <a:srgbClr val="FFFFFF"/>
                </a:solidFill>
              </a:rPr>
              <a:t>Most Impactful – Tax Burn</a:t>
            </a:r>
            <a:endParaRPr lang="en-US" dirty="0">
              <a:solidFill>
                <a:srgbClr val="FFFFFF"/>
              </a:solidFill>
            </a:endParaRPr>
          </a:p>
          <a:p>
            <a:pPr marL="0" indent="0">
              <a:lnSpc>
                <a:spcPct val="90000"/>
              </a:lnSpc>
              <a:buNone/>
            </a:pPr>
            <a:r>
              <a:rPr lang="en-US" sz="3600" dirty="0" smtClean="0"/>
              <a:t>  </a:t>
            </a:r>
            <a:r>
              <a:rPr lang="en-US" dirty="0">
                <a:latin typeface="Georgia" panose="02040502050405020303" pitchFamily="18" charset="0"/>
                <a:sym typeface="Wingdings" panose="05000000000000000000" pitchFamily="2" charset="2"/>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588" y="76200"/>
            <a:ext cx="1219200" cy="1034562"/>
          </a:xfrm>
          <a:prstGeom prst="rect">
            <a:avLst/>
          </a:prstGeom>
        </p:spPr>
      </p:pic>
    </p:spTree>
    <p:extLst>
      <p:ext uri="{BB962C8B-B14F-4D97-AF65-F5344CB8AC3E}">
        <p14:creationId xmlns:p14="http://schemas.microsoft.com/office/powerpoint/2010/main" xmlns="" val="344680721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733" y="228600"/>
            <a:ext cx="8648393" cy="923330"/>
          </a:xfrm>
          <a:prstGeom prst="rect">
            <a:avLst/>
          </a:prstGeom>
          <a:noFill/>
        </p:spPr>
        <p:txBody>
          <a:bodyPr wrap="none" rtlCol="0">
            <a:spAutoFit/>
          </a:bodyPr>
          <a:lstStyle/>
          <a:p>
            <a:r>
              <a:rPr lang="en-US" sz="5400" dirty="0" smtClean="0">
                <a:solidFill>
                  <a:schemeClr val="accent1">
                    <a:lumMod val="60000"/>
                    <a:lumOff val="40000"/>
                  </a:schemeClr>
                </a:solidFill>
                <a:latin typeface="+mj-lt"/>
              </a:rPr>
              <a:t>Power of Grantor Trust Status </a:t>
            </a:r>
            <a:endParaRPr lang="en-US" sz="5400" dirty="0">
              <a:solidFill>
                <a:schemeClr val="accent1">
                  <a:lumMod val="60000"/>
                  <a:lumOff val="40000"/>
                </a:schemeClr>
              </a:solidFill>
              <a:latin typeface="+mj-lt"/>
            </a:endParaRPr>
          </a:p>
        </p:txBody>
      </p:sp>
      <p:sp>
        <p:nvSpPr>
          <p:cNvPr id="7" name="TextBox 6"/>
          <p:cNvSpPr txBox="1"/>
          <p:nvPr/>
        </p:nvSpPr>
        <p:spPr>
          <a:xfrm>
            <a:off x="8802912" y="6531426"/>
            <a:ext cx="263214" cy="276999"/>
          </a:xfrm>
          <a:prstGeom prst="rect">
            <a:avLst/>
          </a:prstGeom>
          <a:noFill/>
        </p:spPr>
        <p:txBody>
          <a:bodyPr wrap="none" rtlCol="0">
            <a:spAutoFit/>
          </a:bodyPr>
          <a:lstStyle/>
          <a:p>
            <a:fld id="{0760EB1D-5293-452A-A148-41CF704B7C4C}" type="slidenum">
              <a:rPr lang="en-US" sz="1200" b="1" smtClean="0"/>
              <a:pPr/>
              <a:t>33</a:t>
            </a:fld>
            <a:endParaRPr lang="en-US" sz="1200" b="1" dirty="0"/>
          </a:p>
        </p:txBody>
      </p:sp>
      <p:graphicFrame>
        <p:nvGraphicFramePr>
          <p:cNvPr id="8" name="Chart 7"/>
          <p:cNvGraphicFramePr/>
          <p:nvPr>
            <p:extLst/>
          </p:nvPr>
        </p:nvGraphicFramePr>
        <p:xfrm>
          <a:off x="723900" y="1295400"/>
          <a:ext cx="7848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724400" y="5486400"/>
            <a:ext cx="498791" cy="307777"/>
          </a:xfrm>
          <a:prstGeom prst="rect">
            <a:avLst/>
          </a:prstGeom>
          <a:noFill/>
        </p:spPr>
        <p:txBody>
          <a:bodyPr wrap="none" rtlCol="0">
            <a:spAutoFit/>
          </a:bodyPr>
          <a:lstStyle/>
          <a:p>
            <a:r>
              <a:rPr lang="en-US" sz="1400" dirty="0" smtClean="0"/>
              <a:t>Year</a:t>
            </a:r>
            <a:endParaRPr lang="en-US" sz="1400" dirty="0"/>
          </a:p>
        </p:txBody>
      </p:sp>
      <p:sp>
        <p:nvSpPr>
          <p:cNvPr id="2" name="Rectangle 1"/>
          <p:cNvSpPr/>
          <p:nvPr/>
        </p:nvSpPr>
        <p:spPr>
          <a:xfrm>
            <a:off x="152400" y="6162094"/>
            <a:ext cx="4572000" cy="646331"/>
          </a:xfrm>
          <a:prstGeom prst="rect">
            <a:avLst/>
          </a:prstGeom>
        </p:spPr>
        <p:txBody>
          <a:bodyPr>
            <a:spAutoFit/>
          </a:bodyPr>
          <a:lstStyle/>
          <a:p>
            <a:r>
              <a:rPr lang="en-US" sz="1200" dirty="0"/>
              <a:t>©2015 Robert S. Keebler, CPA, MST and Stephen J. </a:t>
            </a:r>
            <a:r>
              <a:rPr lang="en-US" sz="1200" dirty="0" err="1"/>
              <a:t>Bigge</a:t>
            </a:r>
            <a:r>
              <a:rPr lang="en-US" sz="1200" dirty="0"/>
              <a:t>, CPA</a:t>
            </a:r>
          </a:p>
          <a:p>
            <a:r>
              <a:rPr lang="en-US" sz="1200" dirty="0"/>
              <a:t>Keebler &amp; Associates, LLP</a:t>
            </a:r>
          </a:p>
          <a:p>
            <a:r>
              <a:rPr lang="en-US" sz="1200" dirty="0"/>
              <a:t>All Rights Reserved</a:t>
            </a:r>
          </a:p>
        </p:txBody>
      </p:sp>
    </p:spTree>
    <p:extLst>
      <p:ext uri="{BB962C8B-B14F-4D97-AF65-F5344CB8AC3E}">
        <p14:creationId xmlns:p14="http://schemas.microsoft.com/office/powerpoint/2010/main" xmlns="" val="216526080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39588" y="304800"/>
            <a:ext cx="8382000" cy="1495794"/>
          </a:xfrm>
        </p:spPr>
        <p:txBody>
          <a:bodyPr/>
          <a:lstStyle/>
          <a:p>
            <a:pPr algn="ctr"/>
            <a:r>
              <a:rPr lang="en-US" sz="5400" dirty="0" smtClean="0"/>
              <a:t>PLANNING STRATEGY – DISTRIBUTIONS F/B/O</a:t>
            </a:r>
            <a:endParaRPr lang="en-US" sz="5400" dirty="0"/>
          </a:p>
        </p:txBody>
      </p:sp>
      <p:sp>
        <p:nvSpPr>
          <p:cNvPr id="19459" name="Rectangle 3"/>
          <p:cNvSpPr>
            <a:spLocks noGrp="1" noChangeArrowheads="1"/>
          </p:cNvSpPr>
          <p:nvPr>
            <p:ph type="body" idx="1"/>
          </p:nvPr>
        </p:nvSpPr>
        <p:spPr>
          <a:xfrm>
            <a:off x="76200" y="2057399"/>
            <a:ext cx="9036423" cy="5182957"/>
          </a:xfrm>
        </p:spPr>
        <p:txBody>
          <a:bodyPr/>
          <a:lstStyle/>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smtClean="0"/>
              <a:t>Shifting Favorable Business Opportunity</a:t>
            </a:r>
            <a:endParaRPr lang="en-US" sz="3600" dirty="0"/>
          </a:p>
          <a:p>
            <a:pPr>
              <a:lnSpc>
                <a:spcPct val="100000"/>
              </a:lnSpc>
              <a:buFont typeface="Wingdings" panose="05000000000000000000" pitchFamily="2" charset="2"/>
              <a:buChar char="q"/>
            </a:pPr>
            <a:r>
              <a:rPr lang="en-US" sz="3600" dirty="0" smtClean="0"/>
              <a:t>  Discretionary, Dynastic Trust Provides For</a:t>
            </a:r>
          </a:p>
          <a:p>
            <a:pPr marL="0" indent="0">
              <a:lnSpc>
                <a:spcPct val="100000"/>
              </a:lnSpc>
              <a:buNone/>
            </a:pPr>
            <a:r>
              <a:rPr lang="en-US" sz="3600" dirty="0" smtClean="0"/>
              <a:t>      Distributions “to or for the benefit of”*</a:t>
            </a:r>
          </a:p>
          <a:p>
            <a:pPr>
              <a:lnSpc>
                <a:spcPct val="100000"/>
              </a:lnSpc>
              <a:buFont typeface="Wingdings" panose="05000000000000000000" pitchFamily="2" charset="2"/>
              <a:buChar char="q"/>
            </a:pPr>
            <a:r>
              <a:rPr lang="en-US" sz="3600" dirty="0" smtClean="0"/>
              <a:t>  Distribution to a New Trust F/B/O Subject </a:t>
            </a:r>
          </a:p>
          <a:p>
            <a:pPr marL="0" indent="0">
              <a:lnSpc>
                <a:spcPct val="100000"/>
              </a:lnSpc>
              <a:buNone/>
            </a:pPr>
            <a:r>
              <a:rPr lang="en-US" sz="3600" dirty="0" smtClean="0"/>
              <a:t>      to Beneficiary’s Power of Withdrawal</a:t>
            </a:r>
            <a:r>
              <a:rPr lang="en-US" sz="3600" dirty="0"/>
              <a:t>	</a:t>
            </a:r>
          </a:p>
          <a:p>
            <a:pPr>
              <a:buFont typeface="Wingdings" panose="05000000000000000000" pitchFamily="2" charset="2"/>
              <a:buNone/>
            </a:pPr>
            <a:r>
              <a:rPr lang="en-US" sz="2800" dirty="0">
                <a:sym typeface="Wingdings" panose="05000000000000000000" pitchFamily="2" charset="2"/>
              </a:rPr>
              <a:t>			◊ </a:t>
            </a:r>
            <a:r>
              <a:rPr lang="en-US" sz="2800" dirty="0" smtClean="0"/>
              <a:t>Sec 678 Implications</a:t>
            </a:r>
            <a:endParaRPr lang="en-US" sz="2800" dirty="0"/>
          </a:p>
          <a:p>
            <a:pPr>
              <a:buFont typeface="Wingdings" panose="05000000000000000000" pitchFamily="2" charset="2"/>
              <a:buNone/>
            </a:pPr>
            <a:r>
              <a:rPr lang="en-US" sz="2800" dirty="0">
                <a:sym typeface="Wingdings" panose="05000000000000000000" pitchFamily="2" charset="2"/>
              </a:rPr>
              <a:t>			◊ </a:t>
            </a:r>
            <a:r>
              <a:rPr lang="en-US" sz="2800" dirty="0" smtClean="0"/>
              <a:t>Tax Burn Implications as to Existing Assets</a:t>
            </a:r>
            <a:endParaRPr lang="en-US" sz="2800" dirty="0"/>
          </a:p>
          <a:p>
            <a:pPr>
              <a:lnSpc>
                <a:spcPct val="100000"/>
              </a:lnSpc>
              <a:spcBef>
                <a:spcPts val="0"/>
              </a:spcBef>
              <a:buFont typeface="Wingdings" panose="05000000000000000000" pitchFamily="2" charset="2"/>
              <a:buNone/>
            </a:pPr>
            <a:endParaRPr lang="en-US" sz="1400" dirty="0" smtClean="0">
              <a:sym typeface="Wingdings" panose="05000000000000000000" pitchFamily="2" charset="2"/>
            </a:endParaRPr>
          </a:p>
          <a:p>
            <a:pPr>
              <a:lnSpc>
                <a:spcPct val="100000"/>
              </a:lnSpc>
              <a:spcBef>
                <a:spcPts val="0"/>
              </a:spcBef>
              <a:buFont typeface="Wingdings" panose="05000000000000000000" pitchFamily="2" charset="2"/>
              <a:buNone/>
            </a:pPr>
            <a:endParaRPr lang="en-US" sz="1400" dirty="0">
              <a:sym typeface="Wingdings" panose="05000000000000000000" pitchFamily="2" charset="2"/>
            </a:endParaRPr>
          </a:p>
          <a:p>
            <a:pPr>
              <a:lnSpc>
                <a:spcPct val="100000"/>
              </a:lnSpc>
              <a:spcBef>
                <a:spcPts val="0"/>
              </a:spcBef>
              <a:buFont typeface="Wingdings" panose="05000000000000000000" pitchFamily="2" charset="2"/>
              <a:buNone/>
            </a:pPr>
            <a:r>
              <a:rPr lang="en-US" sz="1400" dirty="0" smtClean="0">
                <a:sym typeface="Wingdings" panose="05000000000000000000" pitchFamily="2" charset="2"/>
              </a:rPr>
              <a:t>*</a:t>
            </a:r>
            <a:r>
              <a:rPr lang="en-US" sz="1400" dirty="0" smtClean="0"/>
              <a:t>Our firm’s </a:t>
            </a:r>
            <a:r>
              <a:rPr lang="en-US" sz="1400" dirty="0"/>
              <a:t>f</a:t>
            </a:r>
            <a:r>
              <a:rPr lang="en-US" sz="1400" dirty="0" smtClean="0"/>
              <a:t>orm </a:t>
            </a:r>
            <a:r>
              <a:rPr lang="en-US" sz="1400" dirty="0"/>
              <a:t>e</a:t>
            </a:r>
            <a:r>
              <a:rPr lang="en-US" sz="1400" dirty="0" smtClean="0"/>
              <a:t>xpressly provides that </a:t>
            </a:r>
            <a:r>
              <a:rPr lang="en-US" sz="1400" dirty="0"/>
              <a:t>t</a:t>
            </a:r>
            <a:r>
              <a:rPr lang="en-US" sz="1400" dirty="0" smtClean="0"/>
              <a:t>rusts f/b/o one or more trust beneficiaries are permissible </a:t>
            </a:r>
            <a:r>
              <a:rPr lang="en-US" sz="1400" dirty="0" smtClean="0">
                <a:sym typeface="Wingdings" panose="05000000000000000000" pitchFamily="2" charset="2"/>
              </a:rPr>
              <a:t>discretionary distributes.</a:t>
            </a:r>
            <a:r>
              <a:rPr lang="en-US" sz="2800" dirty="0">
                <a:sym typeface="Wingdings" panose="05000000000000000000" pitchFamily="2" charset="2"/>
              </a:rPr>
              <a:t>		</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30188"/>
            <a:ext cx="1219200" cy="1034562"/>
          </a:xfrm>
          <a:prstGeom prst="rect">
            <a:avLst/>
          </a:prstGeom>
        </p:spPr>
      </p:pic>
    </p:spTree>
    <p:extLst>
      <p:ext uri="{BB962C8B-B14F-4D97-AF65-F5344CB8AC3E}">
        <p14:creationId xmlns:p14="http://schemas.microsoft.com/office/powerpoint/2010/main" xmlns="" val="271014659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534399" cy="6477000"/>
          </a:xfrm>
        </p:spPr>
        <p:txBody>
          <a:bodyPr>
            <a:noAutofit/>
          </a:bodyPr>
          <a:lstStyle/>
          <a:p>
            <a:r>
              <a:rPr lang="en-US" sz="2000" b="1" dirty="0" smtClean="0"/>
              <a:t>3.1.1 </a:t>
            </a:r>
            <a:r>
              <a:rPr lang="en-US" sz="2000" b="1" u="sng" dirty="0" smtClean="0"/>
              <a:t>Discretionary Distributions of Income and/or Principal</a:t>
            </a:r>
            <a:r>
              <a:rPr lang="en-US" sz="2000" dirty="0" smtClean="0"/>
              <a:t>.  </a:t>
            </a:r>
            <a:r>
              <a:rPr lang="en-US" sz="2000" dirty="0" smtClean="0">
                <a:solidFill>
                  <a:srgbClr val="FFFF00"/>
                </a:solidFill>
              </a:rPr>
              <a:t>The Independent Trustee</a:t>
            </a:r>
            <a:r>
              <a:rPr lang="en-US" sz="2000" dirty="0" smtClean="0"/>
              <a:t>, in its sole, absolute and unreviewable discretion, shall have the power, the exercise of which shall be absolutely binding on all persons interested now or in the future in this trust, to distribute to or apply for the benefit, enjoyment or use of any one or more of the following permissible distributes:</a:t>
            </a:r>
          </a:p>
          <a:p>
            <a:endParaRPr lang="en-US" sz="2000" dirty="0"/>
          </a:p>
          <a:p>
            <a:pPr marL="342900" indent="-342900">
              <a:buAutoNum type="alphaUcPeriod"/>
            </a:pPr>
            <a:r>
              <a:rPr lang="en-US" sz="2000" dirty="0" smtClean="0"/>
              <a:t>The primary beneficiary,</a:t>
            </a:r>
          </a:p>
          <a:p>
            <a:pPr marL="342900" indent="-342900">
              <a:buAutoNum type="alphaUcPeriod"/>
            </a:pPr>
            <a:r>
              <a:rPr lang="en-US" sz="2000" dirty="0" smtClean="0"/>
              <a:t>The spouse of the primary beneficiary,</a:t>
            </a:r>
          </a:p>
          <a:p>
            <a:pPr marL="342900" indent="-342900">
              <a:buAutoNum type="alphaUcPeriod"/>
            </a:pPr>
            <a:r>
              <a:rPr lang="en-US" sz="2000" dirty="0" smtClean="0"/>
              <a:t>The descendants of the primary beneficiary who are then living (even though not now living), </a:t>
            </a:r>
          </a:p>
          <a:p>
            <a:pPr marL="342900" indent="-342900">
              <a:buAutoNum type="alphaUcPeriod"/>
            </a:pPr>
            <a:r>
              <a:rPr lang="en-US" sz="2000" dirty="0" smtClean="0"/>
              <a:t>Any then living spouse of any such descendant who is then deceased (provided such spouse was living with such descendant at the time of such descendant’s death or was unable to do so for reasons of health), and/or</a:t>
            </a:r>
          </a:p>
          <a:p>
            <a:pPr marL="342900" indent="-342900">
              <a:buAutoNum type="alphaUcPeriod"/>
            </a:pPr>
            <a:r>
              <a:rPr lang="en-US" sz="2000" dirty="0" smtClean="0">
                <a:solidFill>
                  <a:srgbClr val="FFFF00"/>
                </a:solidFill>
              </a:rPr>
              <a:t>Any trust for the primary benefit of any one or more of the above-described permissible distributes</a:t>
            </a:r>
            <a:r>
              <a:rPr lang="en-US" sz="2000" dirty="0" smtClean="0">
                <a:solidFill>
                  <a:schemeClr val="tx1"/>
                </a:solidFill>
              </a:rPr>
              <a:t> </a:t>
            </a:r>
            <a:r>
              <a:rPr lang="en-US" sz="2000" dirty="0" smtClean="0"/>
              <a:t>(even one created by the Independent Trustee hereunder), whether now existing or hereafter created, except…</a:t>
            </a:r>
          </a:p>
          <a:p>
            <a:endParaRPr lang="en-US" sz="2000" dirty="0"/>
          </a:p>
          <a:p>
            <a:r>
              <a:rPr lang="en-US" sz="2000" dirty="0"/>
              <a:t>s</a:t>
            </a:r>
            <a:r>
              <a:rPr lang="en-US" sz="2000" dirty="0" smtClean="0"/>
              <a:t>o much of the income or principal, or both, of the trust estate, in equal or unequal proportions, and at such time or times as such Independent Trustees shall deem appropriate for such beneficiaries’ benefit, care, comfort, enjoyment or for any other purposes, after taking into consideration their income or other resources…</a:t>
            </a:r>
            <a:endParaRPr lang="en-US" sz="2000" dirty="0"/>
          </a:p>
        </p:txBody>
      </p:sp>
    </p:spTree>
    <p:extLst>
      <p:ext uri="{BB962C8B-B14F-4D97-AF65-F5344CB8AC3E}">
        <p14:creationId xmlns:p14="http://schemas.microsoft.com/office/powerpoint/2010/main" xmlns="" val="277059264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7594" y="381000"/>
            <a:ext cx="8229600" cy="830997"/>
          </a:xfrm>
        </p:spPr>
        <p:txBody>
          <a:bodyPr/>
          <a:lstStyle/>
          <a:p>
            <a:pPr algn="ctr"/>
            <a:r>
              <a:rPr lang="en-US" sz="6000" dirty="0" smtClean="0"/>
              <a:t>NEW BUSINESS</a:t>
            </a:r>
            <a:endParaRPr lang="en-US" sz="6000" dirty="0"/>
          </a:p>
        </p:txBody>
      </p:sp>
      <p:sp>
        <p:nvSpPr>
          <p:cNvPr id="13315" name="Rectangle 3"/>
          <p:cNvSpPr>
            <a:spLocks noGrp="1" noChangeArrowheads="1"/>
          </p:cNvSpPr>
          <p:nvPr>
            <p:ph type="body" idx="1"/>
          </p:nvPr>
        </p:nvSpPr>
        <p:spPr>
          <a:xfrm>
            <a:off x="135194" y="2286000"/>
            <a:ext cx="8534400" cy="4961358"/>
          </a:xfrm>
        </p:spPr>
        <p:txBody>
          <a:bodyPr/>
          <a:lstStyle/>
          <a:p>
            <a:pPr>
              <a:buFont typeface="Wingdings" panose="05000000000000000000" pitchFamily="2" charset="2"/>
              <a:buNone/>
            </a:pPr>
            <a:r>
              <a:rPr lang="en-US" sz="3600" dirty="0">
                <a:sym typeface="Wingdings" panose="05000000000000000000" pitchFamily="2" charset="2"/>
              </a:rPr>
              <a:t>	 </a:t>
            </a:r>
            <a:r>
              <a:rPr lang="en-US" sz="3600" dirty="0" smtClean="0"/>
              <a:t>Full Control </a:t>
            </a:r>
            <a:endParaRPr lang="en-US" sz="3600" dirty="0"/>
          </a:p>
          <a:p>
            <a:pPr>
              <a:buFont typeface="Wingdings" panose="05000000000000000000" pitchFamily="2" charset="2"/>
              <a:buNone/>
            </a:pPr>
            <a:r>
              <a:rPr lang="en-US" sz="3600" dirty="0">
                <a:sym typeface="Wingdings" panose="05000000000000000000" pitchFamily="2" charset="2"/>
              </a:rPr>
              <a:t>	 </a:t>
            </a:r>
            <a:r>
              <a:rPr lang="en-US" sz="3600" dirty="0" smtClean="0"/>
              <a:t>Transfer Tax Protected</a:t>
            </a:r>
            <a:endParaRPr lang="en-US" sz="3600" dirty="0"/>
          </a:p>
          <a:p>
            <a:pPr>
              <a:buFont typeface="Wingdings" panose="05000000000000000000" pitchFamily="2" charset="2"/>
              <a:buNone/>
            </a:pPr>
            <a:r>
              <a:rPr lang="en-US" sz="3600" dirty="0">
                <a:sym typeface="Wingdings" panose="05000000000000000000" pitchFamily="2" charset="2"/>
              </a:rPr>
              <a:t>	 </a:t>
            </a:r>
            <a:r>
              <a:rPr lang="en-US" sz="3600" dirty="0" smtClean="0"/>
              <a:t>Creditor Protected</a:t>
            </a:r>
            <a:endParaRPr lang="en-US" sz="3600" dirty="0"/>
          </a:p>
          <a:p>
            <a:pPr>
              <a:buFont typeface="Wingdings" panose="05000000000000000000" pitchFamily="2" charset="2"/>
              <a:buNone/>
            </a:pPr>
            <a:r>
              <a:rPr lang="en-US" sz="3600" dirty="0">
                <a:sym typeface="Wingdings" panose="05000000000000000000" pitchFamily="2" charset="2"/>
              </a:rPr>
              <a:t>	 </a:t>
            </a:r>
            <a:r>
              <a:rPr lang="en-US" sz="3600" dirty="0" smtClean="0"/>
              <a:t>Depletes Client’s Other Assets</a:t>
            </a:r>
          </a:p>
          <a:p>
            <a:pPr>
              <a:lnSpc>
                <a:spcPct val="120000"/>
              </a:lnSpc>
              <a:buFont typeface="Wingdings" panose="05000000000000000000" pitchFamily="2" charset="2"/>
              <a:buNone/>
            </a:pPr>
            <a:r>
              <a:rPr lang="en-US" sz="2800" dirty="0">
                <a:sym typeface="Wingdings" panose="05000000000000000000" pitchFamily="2" charset="2"/>
              </a:rPr>
              <a:t>			◊ </a:t>
            </a:r>
            <a:r>
              <a:rPr lang="en-US" sz="2800" dirty="0" smtClean="0"/>
              <a:t>Estate Tax</a:t>
            </a:r>
            <a:endParaRPr lang="en-US" sz="2800" dirty="0"/>
          </a:p>
          <a:p>
            <a:pPr>
              <a:buNone/>
            </a:pPr>
            <a:r>
              <a:rPr lang="en-US" sz="2800" dirty="0">
                <a:sym typeface="Wingdings" panose="05000000000000000000" pitchFamily="2" charset="2"/>
              </a:rPr>
              <a:t>			◊ </a:t>
            </a:r>
            <a:r>
              <a:rPr lang="en-US" sz="2800" dirty="0" smtClean="0"/>
              <a:t>Creditors</a:t>
            </a:r>
            <a:endParaRPr lang="en-US" sz="2800" dirty="0"/>
          </a:p>
          <a:p>
            <a:pPr>
              <a:buFont typeface="Wingdings" panose="05000000000000000000" pitchFamily="2" charset="2"/>
              <a:buNone/>
            </a:pPr>
            <a:endParaRPr lang="en-US" sz="3600" dirty="0" smtClean="0"/>
          </a:p>
          <a:p>
            <a:pPr>
              <a:buFont typeface="Wingdings" panose="05000000000000000000" pitchFamily="2" charset="2"/>
              <a:buNone/>
            </a:pPr>
            <a:endParaRPr lang="en-US" sz="3600" dirty="0"/>
          </a:p>
          <a:p>
            <a:pPr>
              <a:buFont typeface="Wingdings" panose="05000000000000000000" pitchFamily="2" charset="2"/>
              <a:buNone/>
            </a:pPr>
            <a:endParaRPr lang="en-US" sz="2000" dirty="0"/>
          </a:p>
        </p:txBody>
      </p:sp>
    </p:spTree>
    <p:extLst>
      <p:ext uri="{BB962C8B-B14F-4D97-AF65-F5344CB8AC3E}">
        <p14:creationId xmlns:p14="http://schemas.microsoft.com/office/powerpoint/2010/main" xmlns="" val="377621726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381000"/>
            <a:ext cx="8382000" cy="747897"/>
          </a:xfrm>
        </p:spPr>
        <p:txBody>
          <a:bodyPr/>
          <a:lstStyle/>
          <a:p>
            <a:pPr algn="ctr"/>
            <a:r>
              <a:rPr lang="en-US" sz="5400" dirty="0" smtClean="0"/>
              <a:t>FEDERAL INCOME TAXES</a:t>
            </a:r>
            <a:endParaRPr lang="en-US" sz="5400" dirty="0"/>
          </a:p>
        </p:txBody>
      </p:sp>
      <p:sp>
        <p:nvSpPr>
          <p:cNvPr id="69635" name="Rectangle 3"/>
          <p:cNvSpPr>
            <a:spLocks noGrp="1" noChangeArrowheads="1"/>
          </p:cNvSpPr>
          <p:nvPr>
            <p:ph type="body" idx="1"/>
          </p:nvPr>
        </p:nvSpPr>
        <p:spPr>
          <a:xfrm>
            <a:off x="152400" y="2438400"/>
            <a:ext cx="8915400" cy="3779496"/>
          </a:xfrm>
        </p:spPr>
        <p:txBody>
          <a:bodyPr/>
          <a:lstStyle/>
          <a:p>
            <a:pPr>
              <a:buNone/>
            </a:pPr>
            <a:r>
              <a:rPr lang="en-US" sz="3600" dirty="0">
                <a:sym typeface="Wingdings" panose="05000000000000000000" pitchFamily="2" charset="2"/>
              </a:rPr>
              <a:t>  </a:t>
            </a:r>
            <a:r>
              <a:rPr lang="en-US" sz="3600" dirty="0" smtClean="0"/>
              <a:t>Efficiency of Trusts for Income Tax Purposes</a:t>
            </a:r>
            <a:endParaRPr lang="en-US" sz="3600" dirty="0"/>
          </a:p>
          <a:p>
            <a:pPr>
              <a:lnSpc>
                <a:spcPct val="120000"/>
              </a:lnSpc>
              <a:buFont typeface="Wingdings" panose="05000000000000000000" pitchFamily="2" charset="2"/>
              <a:buNone/>
            </a:pPr>
            <a:r>
              <a:rPr lang="en-US" dirty="0">
                <a:sym typeface="Wingdings" panose="05000000000000000000" pitchFamily="2" charset="2"/>
              </a:rPr>
              <a:t>		</a:t>
            </a:r>
            <a:r>
              <a:rPr lang="en-US" sz="2600" dirty="0" smtClean="0">
                <a:sym typeface="Wingdings" panose="05000000000000000000" pitchFamily="2" charset="2"/>
              </a:rPr>
              <a:t>◊ </a:t>
            </a:r>
            <a:r>
              <a:rPr lang="en-US" sz="2600" dirty="0" smtClean="0"/>
              <a:t>Conventional Thinking</a:t>
            </a:r>
            <a:endParaRPr lang="en-US" sz="2600" dirty="0" smtClean="0">
              <a:sym typeface="Wingdings" panose="05000000000000000000" pitchFamily="2" charset="2"/>
            </a:endParaRPr>
          </a:p>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smtClean="0"/>
              <a:t>Bracket Shifting by Sprinkling</a:t>
            </a:r>
            <a:endParaRPr lang="en-US" sz="3600" dirty="0"/>
          </a:p>
          <a:p>
            <a:pPr>
              <a:lnSpc>
                <a:spcPct val="120000"/>
              </a:lnSpc>
              <a:buFont typeface="Wingdings" panose="05000000000000000000" pitchFamily="2" charset="2"/>
              <a:buNone/>
            </a:pPr>
            <a:r>
              <a:rPr lang="en-US" sz="2600" dirty="0">
                <a:sym typeface="Wingdings" panose="05000000000000000000" pitchFamily="2" charset="2"/>
              </a:rPr>
              <a:t>		</a:t>
            </a:r>
            <a:r>
              <a:rPr lang="en-US" sz="2600" dirty="0" smtClean="0">
                <a:sym typeface="Wingdings" panose="05000000000000000000" pitchFamily="2" charset="2"/>
              </a:rPr>
              <a:t>◊ </a:t>
            </a:r>
            <a:r>
              <a:rPr lang="en-US" sz="2600" dirty="0" smtClean="0"/>
              <a:t>Trumps Adverse Compressed Rate Schedule</a:t>
            </a:r>
          </a:p>
          <a:p>
            <a:pPr>
              <a:buNone/>
            </a:pPr>
            <a:r>
              <a:rPr lang="en-US" sz="2600" dirty="0">
                <a:sym typeface="Wingdings" panose="05000000000000000000" pitchFamily="2" charset="2"/>
              </a:rPr>
              <a:t>		</a:t>
            </a:r>
            <a:r>
              <a:rPr lang="en-US" sz="2600" dirty="0" smtClean="0">
                <a:sym typeface="Wingdings" panose="05000000000000000000" pitchFamily="2" charset="2"/>
              </a:rPr>
              <a:t>◊ </a:t>
            </a:r>
            <a:r>
              <a:rPr lang="en-US" sz="2600" dirty="0" smtClean="0"/>
              <a:t>Not Subject to the “Assignment of Income Doctrine”</a:t>
            </a:r>
          </a:p>
          <a:p>
            <a:pPr marL="0" indent="0">
              <a:buNone/>
            </a:pPr>
            <a:r>
              <a:rPr lang="en-US" sz="2600" dirty="0" smtClean="0">
                <a:sym typeface="Wingdings" panose="05000000000000000000" pitchFamily="2" charset="2"/>
              </a:rPr>
              <a:t>	◊ </a:t>
            </a:r>
            <a:r>
              <a:rPr lang="en-US" sz="2600" dirty="0" smtClean="0"/>
              <a:t>Distributions Permissible Up to 65 Days After End of Year</a:t>
            </a:r>
            <a:endParaRPr lang="en-US" sz="2600" dirty="0"/>
          </a:p>
          <a:p>
            <a:pPr marL="0" indent="0">
              <a:lnSpc>
                <a:spcPct val="90000"/>
              </a:lnSpc>
              <a:buNone/>
            </a:pPr>
            <a:endParaRPr lang="en-US" dirty="0">
              <a:latin typeface="Georgia" panose="02040502050405020303" pitchFamily="18" charset="0"/>
              <a:sym typeface="Wingdings" panose="05000000000000000000" pitchFamily="2" charset="2"/>
            </a:endParaRPr>
          </a:p>
        </p:txBody>
      </p:sp>
    </p:spTree>
    <p:extLst>
      <p:ext uri="{BB962C8B-B14F-4D97-AF65-F5344CB8AC3E}">
        <p14:creationId xmlns:p14="http://schemas.microsoft.com/office/powerpoint/2010/main" xmlns="" val="374727054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57200"/>
            <a:ext cx="8229600" cy="664797"/>
          </a:xfrm>
        </p:spPr>
        <p:txBody>
          <a:bodyPr/>
          <a:lstStyle/>
          <a:p>
            <a:pPr algn="ctr" eaLnBrk="1" hangingPunct="1">
              <a:defRPr/>
            </a:pPr>
            <a:r>
              <a:rPr lang="en-US" dirty="0" smtClean="0"/>
              <a:t>	BASIS BUMP PLANNING</a:t>
            </a:r>
          </a:p>
        </p:txBody>
      </p:sp>
      <p:sp>
        <p:nvSpPr>
          <p:cNvPr id="61443" name="Rectangle 3"/>
          <p:cNvSpPr>
            <a:spLocks noGrp="1" noChangeArrowheads="1"/>
          </p:cNvSpPr>
          <p:nvPr>
            <p:ph type="body" idx="1"/>
          </p:nvPr>
        </p:nvSpPr>
        <p:spPr>
          <a:xfrm>
            <a:off x="152400" y="2401489"/>
            <a:ext cx="8686800" cy="3422475"/>
          </a:xfrm>
        </p:spPr>
        <p:txBody>
          <a:bodyPr/>
          <a:lstStyle/>
          <a:p>
            <a:pPr eaLnBrk="1" hangingPunct="1">
              <a:lnSpc>
                <a:spcPct val="90000"/>
              </a:lnSpc>
              <a:buFont typeface="Wingdings" panose="05000000000000000000" pitchFamily="2" charset="2"/>
              <a:buChar char="q"/>
              <a:defRPr/>
            </a:pPr>
            <a:r>
              <a:rPr lang="en-US" dirty="0" smtClean="0"/>
              <a:t>  Low/Negative Basis Makes Assets Less Valuable          </a:t>
            </a:r>
            <a:endParaRPr lang="en-US" dirty="0">
              <a:sym typeface="Wingdings" panose="05000000000000000000" pitchFamily="2" charset="2"/>
            </a:endParaRPr>
          </a:p>
          <a:p>
            <a:pPr eaLnBrk="1" hangingPunct="1">
              <a:lnSpc>
                <a:spcPct val="90000"/>
              </a:lnSpc>
              <a:buFont typeface="Wingdings" panose="05000000000000000000" pitchFamily="2" charset="2"/>
              <a:buChar char="q"/>
              <a:defRPr/>
            </a:pPr>
            <a:r>
              <a:rPr lang="en-US" dirty="0" smtClean="0"/>
              <a:t>  Consider Independent Trustee Giving    </a:t>
            </a:r>
            <a:r>
              <a:rPr lang="en-US" dirty="0"/>
              <a:t> </a:t>
            </a:r>
            <a:r>
              <a:rPr lang="en-US" dirty="0" smtClean="0"/>
              <a:t> </a:t>
            </a:r>
          </a:p>
          <a:p>
            <a:pPr marL="0" indent="0" eaLnBrk="1" hangingPunct="1">
              <a:lnSpc>
                <a:spcPct val="90000"/>
              </a:lnSpc>
              <a:buNone/>
              <a:defRPr/>
            </a:pPr>
            <a:r>
              <a:rPr lang="en-US" dirty="0" smtClean="0">
                <a:sym typeface="Wingdings" panose="05000000000000000000" pitchFamily="2" charset="2"/>
              </a:rPr>
              <a:t>      Beneficiaries a GPA	</a:t>
            </a:r>
          </a:p>
          <a:p>
            <a:pPr marL="0" indent="0" eaLnBrk="1" hangingPunct="1">
              <a:lnSpc>
                <a:spcPct val="90000"/>
              </a:lnSpc>
              <a:buNone/>
              <a:defRPr/>
            </a:pPr>
            <a:r>
              <a:rPr lang="en-US" sz="2800" dirty="0">
                <a:sym typeface="Wingdings" panose="05000000000000000000" pitchFamily="2" charset="2"/>
              </a:rPr>
              <a:t>	</a:t>
            </a:r>
            <a:r>
              <a:rPr lang="en-US" sz="2800" dirty="0" smtClean="0">
                <a:sym typeface="Wingdings" panose="05000000000000000000" pitchFamily="2" charset="2"/>
              </a:rPr>
              <a:t>	◊ </a:t>
            </a:r>
            <a:r>
              <a:rPr lang="en-US" sz="2800" dirty="0" smtClean="0"/>
              <a:t>Basis Step-up</a:t>
            </a:r>
          </a:p>
          <a:p>
            <a:pPr eaLnBrk="1" hangingPunct="1">
              <a:lnSpc>
                <a:spcPct val="90000"/>
              </a:lnSpc>
              <a:buFont typeface="Wingdings" panose="05000000000000000000" pitchFamily="2" charset="2"/>
              <a:buNone/>
              <a:defRPr/>
            </a:pPr>
            <a:r>
              <a:rPr lang="en-US" sz="2800" dirty="0" smtClean="0">
                <a:sym typeface="Wingdings" panose="05000000000000000000" pitchFamily="2" charset="2"/>
              </a:rPr>
              <a:t>			◊ </a:t>
            </a:r>
            <a:r>
              <a:rPr lang="en-US" sz="2800" dirty="0" smtClean="0"/>
              <a:t>Protections Maintained </a:t>
            </a:r>
          </a:p>
          <a:p>
            <a:pPr eaLnBrk="1" hangingPunct="1">
              <a:lnSpc>
                <a:spcPct val="90000"/>
              </a:lnSpc>
              <a:buFont typeface="Wingdings" panose="05000000000000000000" pitchFamily="2" charset="2"/>
              <a:buNone/>
              <a:defRPr/>
            </a:pPr>
            <a:r>
              <a:rPr lang="en-US" sz="2800" dirty="0" smtClean="0">
                <a:sym typeface="Wingdings" panose="05000000000000000000" pitchFamily="2" charset="2"/>
              </a:rPr>
              <a:t>			◊ </a:t>
            </a:r>
            <a:r>
              <a:rPr lang="en-US" sz="2800" dirty="0" smtClean="0"/>
              <a:t>Can Require Consent of</a:t>
            </a:r>
            <a:r>
              <a:rPr lang="en-US" sz="2800" dirty="0"/>
              <a:t> </a:t>
            </a:r>
            <a:r>
              <a:rPr lang="en-US" sz="2800" dirty="0" smtClean="0"/>
              <a:t>Another Person</a:t>
            </a:r>
          </a:p>
          <a:p>
            <a:pPr eaLnBrk="1" hangingPunct="1">
              <a:lnSpc>
                <a:spcPct val="90000"/>
              </a:lnSpc>
              <a:buFont typeface="Wingdings" panose="05000000000000000000" pitchFamily="2" charset="2"/>
              <a:buNone/>
              <a:defRPr/>
            </a:pPr>
            <a:r>
              <a:rPr lang="en-US" sz="2800" dirty="0" smtClean="0"/>
              <a:t>				</a:t>
            </a:r>
            <a:r>
              <a:rPr lang="en-US" sz="2400" dirty="0" smtClean="0"/>
              <a:t>- IRC </a:t>
            </a:r>
            <a:r>
              <a:rPr lang="en-US" sz="2400" dirty="0" smtClean="0">
                <a:cs typeface="Vrinda" panose="020B0502040204020203" pitchFamily="34" charset="0"/>
              </a:rPr>
              <a:t>§</a:t>
            </a:r>
            <a:r>
              <a:rPr lang="en-US" sz="2400" dirty="0" smtClean="0"/>
              <a:t>2041(b)(1)(C)(ii)</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430306"/>
            <a:ext cx="1315016" cy="1066800"/>
          </a:xfrm>
          <a:prstGeom prst="rect">
            <a:avLst/>
          </a:prstGeom>
        </p:spPr>
      </p:pic>
      <p:sp>
        <p:nvSpPr>
          <p:cNvPr id="3" name="Rectangle 2"/>
          <p:cNvSpPr/>
          <p:nvPr/>
        </p:nvSpPr>
        <p:spPr>
          <a:xfrm>
            <a:off x="304800" y="6407027"/>
            <a:ext cx="3232680" cy="341632"/>
          </a:xfrm>
          <a:prstGeom prst="rect">
            <a:avLst/>
          </a:prstGeom>
        </p:spPr>
        <p:txBody>
          <a:bodyPr wrap="none">
            <a:spAutoFit/>
          </a:bodyPr>
          <a:lstStyle/>
          <a:p>
            <a:pPr>
              <a:lnSpc>
                <a:spcPct val="90000"/>
              </a:lnSpc>
              <a:defRPr/>
            </a:pPr>
            <a:r>
              <a:rPr lang="en-US" dirty="0" smtClean="0">
                <a:sym typeface="Wingdings" panose="05000000000000000000" pitchFamily="2" charset="2"/>
              </a:rPr>
              <a:t>* Delaware </a:t>
            </a:r>
            <a:r>
              <a:rPr lang="en-US" dirty="0">
                <a:sym typeface="Wingdings" panose="05000000000000000000" pitchFamily="2" charset="2"/>
              </a:rPr>
              <a:t>Tax </a:t>
            </a:r>
            <a:r>
              <a:rPr lang="en-US" dirty="0" smtClean="0">
                <a:sym typeface="Wingdings" panose="05000000000000000000" pitchFamily="2" charset="2"/>
              </a:rPr>
              <a:t>Trap is an Option</a:t>
            </a:r>
            <a:endParaRPr lang="en-US" dirty="0">
              <a:sym typeface="Wingdings" panose="05000000000000000000" pitchFamily="2" charset="2"/>
            </a:endParaRPr>
          </a:p>
        </p:txBody>
      </p:sp>
    </p:spTree>
    <p:extLst>
      <p:ext uri="{BB962C8B-B14F-4D97-AF65-F5344CB8AC3E}">
        <p14:creationId xmlns:p14="http://schemas.microsoft.com/office/powerpoint/2010/main" xmlns="" val="259625669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381000"/>
            <a:ext cx="8382000" cy="747897"/>
          </a:xfrm>
        </p:spPr>
        <p:txBody>
          <a:bodyPr/>
          <a:lstStyle/>
          <a:p>
            <a:pPr algn="ctr"/>
            <a:r>
              <a:rPr lang="en-US" sz="5400" dirty="0" smtClean="0"/>
              <a:t>REVERSE ESTATE PLANNING</a:t>
            </a:r>
            <a:endParaRPr lang="en-US" sz="5400" dirty="0"/>
          </a:p>
        </p:txBody>
      </p:sp>
      <p:sp>
        <p:nvSpPr>
          <p:cNvPr id="69635" name="Rectangle 3"/>
          <p:cNvSpPr>
            <a:spLocks noGrp="1" noChangeArrowheads="1"/>
          </p:cNvSpPr>
          <p:nvPr>
            <p:ph type="body" idx="1"/>
          </p:nvPr>
        </p:nvSpPr>
        <p:spPr>
          <a:xfrm>
            <a:off x="152400" y="2514600"/>
            <a:ext cx="8229600" cy="4111895"/>
          </a:xfrm>
        </p:spPr>
        <p:txBody>
          <a:bodyPr/>
          <a:lstStyle/>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smtClean="0"/>
              <a:t>Expand List of Trust Beneficiaries</a:t>
            </a:r>
            <a:endParaRPr lang="en-US" sz="3600" dirty="0"/>
          </a:p>
          <a:p>
            <a:pPr>
              <a:lnSpc>
                <a:spcPct val="120000"/>
              </a:lnSpc>
              <a:buFont typeface="Wingdings" panose="05000000000000000000" pitchFamily="2" charset="2"/>
              <a:buNone/>
            </a:pPr>
            <a:r>
              <a:rPr lang="en-US" sz="2800" dirty="0">
                <a:sym typeface="Wingdings" panose="05000000000000000000" pitchFamily="2" charset="2"/>
              </a:rPr>
              <a:t>			</a:t>
            </a:r>
            <a:r>
              <a:rPr lang="en-US" dirty="0">
                <a:sym typeface="Wingdings" panose="05000000000000000000" pitchFamily="2" charset="2"/>
              </a:rPr>
              <a:t>◊ </a:t>
            </a:r>
            <a:r>
              <a:rPr lang="en-US" dirty="0" smtClean="0"/>
              <a:t>Parents and Their Descendants</a:t>
            </a:r>
          </a:p>
          <a:p>
            <a:pPr>
              <a:buNone/>
            </a:pPr>
            <a:r>
              <a:rPr lang="en-US" dirty="0">
                <a:sym typeface="Wingdings" panose="05000000000000000000" pitchFamily="2" charset="2"/>
              </a:rPr>
              <a:t>			◊ </a:t>
            </a:r>
            <a:r>
              <a:rPr lang="en-US" dirty="0" smtClean="0"/>
              <a:t>In-laws and Their Descendants</a:t>
            </a:r>
          </a:p>
          <a:p>
            <a:pPr>
              <a:buNone/>
            </a:pPr>
            <a:r>
              <a:rPr lang="en-US" sz="3600" dirty="0" smtClean="0">
                <a:sym typeface="Wingdings" panose="05000000000000000000" pitchFamily="2" charset="2"/>
              </a:rPr>
              <a:t>			</a:t>
            </a:r>
            <a:r>
              <a:rPr lang="en-US" dirty="0" smtClean="0">
                <a:sym typeface="Wingdings" panose="05000000000000000000" pitchFamily="2" charset="2"/>
              </a:rPr>
              <a:t>◊ </a:t>
            </a:r>
            <a:r>
              <a:rPr lang="en-US" dirty="0" smtClean="0"/>
              <a:t>Friends/Employees, etc.</a:t>
            </a:r>
            <a:endParaRPr lang="en-US" sz="3600" dirty="0" smtClean="0"/>
          </a:p>
          <a:p>
            <a:pPr>
              <a:buNone/>
            </a:pPr>
            <a:r>
              <a:rPr lang="en-US" dirty="0" smtClean="0">
                <a:sym typeface="Wingdings" panose="05000000000000000000" pitchFamily="2" charset="2"/>
              </a:rPr>
              <a:t>  </a:t>
            </a:r>
            <a:r>
              <a:rPr lang="en-US" dirty="0"/>
              <a:t>We Use a “Dummy </a:t>
            </a:r>
            <a:r>
              <a:rPr lang="en-US" dirty="0" err="1"/>
              <a:t>Crummey</a:t>
            </a:r>
            <a:r>
              <a:rPr lang="en-US" dirty="0"/>
              <a:t>” Test</a:t>
            </a:r>
          </a:p>
          <a:p>
            <a:pPr>
              <a:lnSpc>
                <a:spcPct val="120000"/>
              </a:lnSpc>
              <a:buFont typeface="Wingdings" panose="05000000000000000000" pitchFamily="2" charset="2"/>
              <a:buNone/>
            </a:pPr>
            <a:r>
              <a:rPr lang="en-US" sz="2400" dirty="0">
                <a:sym typeface="Wingdings" panose="05000000000000000000" pitchFamily="2" charset="2"/>
              </a:rPr>
              <a:t>			</a:t>
            </a:r>
            <a:r>
              <a:rPr lang="en-US" dirty="0">
                <a:sym typeface="Wingdings" panose="05000000000000000000" pitchFamily="2" charset="2"/>
              </a:rPr>
              <a:t>◊ Can </a:t>
            </a:r>
            <a:r>
              <a:rPr lang="en-US" dirty="0"/>
              <a:t>Vary Distribution Standards</a:t>
            </a:r>
          </a:p>
          <a:p>
            <a:pPr marL="0" indent="0">
              <a:lnSpc>
                <a:spcPct val="90000"/>
              </a:lnSpc>
              <a:buNone/>
            </a:pPr>
            <a:r>
              <a:rPr lang="en-US" dirty="0">
                <a:latin typeface="Georgia" panose="02040502050405020303" pitchFamily="18" charset="0"/>
                <a:sym typeface="Wingdings" panose="05000000000000000000" pitchFamily="2" charset="2"/>
              </a:rPr>
              <a:t>	</a:t>
            </a:r>
          </a:p>
        </p:txBody>
      </p:sp>
    </p:spTree>
    <p:extLst>
      <p:ext uri="{BB962C8B-B14F-4D97-AF65-F5344CB8AC3E}">
        <p14:creationId xmlns:p14="http://schemas.microsoft.com/office/powerpoint/2010/main" xmlns="" val="41619900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382000" cy="1523494"/>
          </a:xfrm>
        </p:spPr>
        <p:txBody>
          <a:bodyPr/>
          <a:lstStyle/>
          <a:p>
            <a:pPr algn="ctr"/>
            <a:r>
              <a:rPr lang="en-US" sz="4800" dirty="0" smtClean="0"/>
              <a:t>   </a:t>
            </a:r>
            <a:r>
              <a:rPr lang="en-US" dirty="0" smtClean="0"/>
              <a:t>THOUGHT PROVOKING IDEAS</a:t>
            </a:r>
            <a:br>
              <a:rPr lang="en-US" dirty="0" smtClean="0"/>
            </a:br>
            <a:r>
              <a:rPr lang="en-US" dirty="0" smtClean="0"/>
              <a:t>PLANNING OPPORTUNITIES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42066" y="3005435"/>
            <a:ext cx="2259868" cy="1833306"/>
          </a:xfrm>
          <a:prstGeom prst="rect">
            <a:avLst/>
          </a:prstGeom>
        </p:spPr>
      </p:pic>
      <p:sp>
        <p:nvSpPr>
          <p:cNvPr id="3" name="TextBox 2"/>
          <p:cNvSpPr txBox="1"/>
          <p:nvPr/>
        </p:nvSpPr>
        <p:spPr>
          <a:xfrm>
            <a:off x="723900" y="5410200"/>
            <a:ext cx="7696200" cy="923330"/>
          </a:xfrm>
          <a:prstGeom prst="rect">
            <a:avLst/>
          </a:prstGeom>
          <a:noFill/>
        </p:spPr>
        <p:txBody>
          <a:bodyPr wrap="square" rtlCol="0">
            <a:spAutoFit/>
          </a:bodyPr>
          <a:lstStyle/>
          <a:p>
            <a:pPr algn="ctr"/>
            <a:r>
              <a:rPr lang="en-US" dirty="0"/>
              <a:t>Many of the discussion contains planning thoughts that should </a:t>
            </a:r>
            <a:r>
              <a:rPr lang="en-US" i="1" dirty="0"/>
              <a:t>always</a:t>
            </a:r>
            <a:r>
              <a:rPr lang="en-US" dirty="0"/>
              <a:t> be considered.  Alternatively, reasonable advisors may conclude differently with other proposals and </a:t>
            </a:r>
            <a:r>
              <a:rPr lang="en-US" dirty="0" smtClean="0"/>
              <a:t>approaches.</a:t>
            </a:r>
            <a:endParaRPr lang="en-US" dirty="0"/>
          </a:p>
        </p:txBody>
      </p:sp>
    </p:spTree>
    <p:extLst>
      <p:ext uri="{BB962C8B-B14F-4D97-AF65-F5344CB8AC3E}">
        <p14:creationId xmlns:p14="http://schemas.microsoft.com/office/powerpoint/2010/main" xmlns="" val="404709867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381000"/>
            <a:ext cx="8382000" cy="747897"/>
          </a:xfrm>
        </p:spPr>
        <p:txBody>
          <a:bodyPr/>
          <a:lstStyle/>
          <a:p>
            <a:pPr algn="ctr"/>
            <a:r>
              <a:rPr lang="en-US" sz="5400" dirty="0" smtClean="0"/>
              <a:t>TRUMPS OUTRIGHT</a:t>
            </a:r>
            <a:endParaRPr lang="en-US" sz="5400" dirty="0"/>
          </a:p>
        </p:txBody>
      </p:sp>
      <p:sp>
        <p:nvSpPr>
          <p:cNvPr id="69635" name="Rectangle 3"/>
          <p:cNvSpPr>
            <a:spLocks noGrp="1" noChangeArrowheads="1"/>
          </p:cNvSpPr>
          <p:nvPr>
            <p:ph type="body" idx="1"/>
          </p:nvPr>
        </p:nvSpPr>
        <p:spPr>
          <a:xfrm>
            <a:off x="152400" y="2514600"/>
            <a:ext cx="8229600" cy="2406813"/>
          </a:xfrm>
        </p:spPr>
        <p:txBody>
          <a:bodyPr/>
          <a:lstStyle/>
          <a:p>
            <a:pPr>
              <a:lnSpc>
                <a:spcPct val="90000"/>
              </a:lnSpc>
              <a:buFont typeface="Wingdings" panose="05000000000000000000" pitchFamily="2" charset="2"/>
              <a:buNone/>
            </a:pPr>
            <a:r>
              <a:rPr lang="en-US" sz="3600" dirty="0" smtClean="0">
                <a:sym typeface="Wingdings" panose="05000000000000000000" pitchFamily="2" charset="2"/>
              </a:rPr>
              <a:t>  Illustration – Mom and Both In-laws</a:t>
            </a:r>
            <a:endParaRPr lang="en-US" sz="3600" dirty="0" smtClean="0"/>
          </a:p>
          <a:p>
            <a:pPr>
              <a:lnSpc>
                <a:spcPct val="120000"/>
              </a:lnSpc>
              <a:buFont typeface="Wingdings" panose="05000000000000000000" pitchFamily="2" charset="2"/>
              <a:buNone/>
            </a:pPr>
            <a:r>
              <a:rPr lang="en-US" sz="2800" dirty="0" smtClean="0">
                <a:sym typeface="Wingdings" panose="05000000000000000000" pitchFamily="2" charset="2"/>
              </a:rPr>
              <a:t>			</a:t>
            </a:r>
            <a:endParaRPr lang="en-US" sz="3600" dirty="0" smtClean="0"/>
          </a:p>
          <a:p>
            <a:pPr>
              <a:lnSpc>
                <a:spcPct val="90000"/>
              </a:lnSpc>
              <a:buFont typeface="Wingdings" panose="05000000000000000000" pitchFamily="2" charset="2"/>
              <a:buChar char="q"/>
            </a:pPr>
            <a:r>
              <a:rPr lang="en-US" sz="3600" dirty="0" smtClean="0"/>
              <a:t>  Multiple Basis Bump Benefits Not</a:t>
            </a:r>
          </a:p>
          <a:p>
            <a:pPr marL="0" indent="0">
              <a:buNone/>
            </a:pPr>
            <a:r>
              <a:rPr lang="en-US" sz="3600" dirty="0" smtClean="0">
                <a:latin typeface="Georgia" panose="02040502050405020303" pitchFamily="18" charset="0"/>
                <a:sym typeface="Wingdings" panose="05000000000000000000" pitchFamily="2" charset="2"/>
              </a:rPr>
              <a:t>     </a:t>
            </a:r>
            <a:r>
              <a:rPr lang="en-US" sz="3600" dirty="0" smtClean="0"/>
              <a:t>Obtainable </a:t>
            </a:r>
            <a:r>
              <a:rPr lang="en-US" sz="3600" dirty="0"/>
              <a:t>With Outright Ownership</a:t>
            </a:r>
            <a:endParaRPr lang="en-US" dirty="0">
              <a:latin typeface="Georgia" panose="02040502050405020303" pitchFamily="18" charset="0"/>
              <a:sym typeface="Wingdings" panose="05000000000000000000" pitchFamily="2" charset="2"/>
            </a:endParaRPr>
          </a:p>
        </p:txBody>
      </p:sp>
    </p:spTree>
    <p:extLst>
      <p:ext uri="{BB962C8B-B14F-4D97-AF65-F5344CB8AC3E}">
        <p14:creationId xmlns:p14="http://schemas.microsoft.com/office/powerpoint/2010/main" xmlns="" val="145907105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82000" cy="1143000"/>
          </a:xfrm>
        </p:spPr>
        <p:txBody>
          <a:bodyPr/>
          <a:lstStyle/>
          <a:p>
            <a:pPr algn="ctr"/>
            <a:r>
              <a:rPr lang="en-US" dirty="0" smtClean="0"/>
              <a:t>STATE INCOME TAXES</a:t>
            </a:r>
            <a:endParaRPr lang="en-US" dirty="0"/>
          </a:p>
        </p:txBody>
      </p:sp>
      <p:sp>
        <p:nvSpPr>
          <p:cNvPr id="3" name="Subtitle 2"/>
          <p:cNvSpPr>
            <a:spLocks noGrp="1"/>
          </p:cNvSpPr>
          <p:nvPr>
            <p:ph type="subTitle" idx="1"/>
          </p:nvPr>
        </p:nvSpPr>
        <p:spPr>
          <a:xfrm>
            <a:off x="112568" y="2971800"/>
            <a:ext cx="8918864" cy="3581907"/>
          </a:xfrm>
        </p:spPr>
        <p:txBody>
          <a:bodyPr/>
          <a:lstStyle/>
          <a:p>
            <a:pPr marL="457200" indent="-457200">
              <a:buFont typeface="Wingdings" panose="05000000000000000000" pitchFamily="2" charset="2"/>
              <a:buChar char="q"/>
            </a:pPr>
            <a:r>
              <a:rPr lang="en-US" sz="3600" dirty="0" smtClean="0">
                <a:sym typeface="Wingdings" panose="05000000000000000000" pitchFamily="2" charset="2"/>
              </a:rPr>
              <a:t>Not Given Adequate Respect During the Planning Process</a:t>
            </a:r>
          </a:p>
          <a:p>
            <a:endParaRPr lang="en-US" sz="3600" dirty="0">
              <a:sym typeface="Wingdings" panose="05000000000000000000" pitchFamily="2" charset="2"/>
            </a:endParaRPr>
          </a:p>
          <a:p>
            <a:pPr marL="457200" indent="-457200">
              <a:buFont typeface="Wingdings" panose="05000000000000000000" pitchFamily="2" charset="2"/>
              <a:buChar char="q"/>
            </a:pPr>
            <a:r>
              <a:rPr lang="en-US" sz="3600" dirty="0" smtClean="0">
                <a:sym typeface="Wingdings" panose="05000000000000000000" pitchFamily="2" charset="2"/>
              </a:rPr>
              <a:t>Power of Tax-free Compounding</a:t>
            </a:r>
          </a:p>
          <a:p>
            <a:endParaRPr lang="en-US" sz="3600" dirty="0">
              <a:sym typeface="Wingdings" panose="05000000000000000000" pitchFamily="2" charset="2"/>
            </a:endParaRPr>
          </a:p>
        </p:txBody>
      </p:sp>
    </p:spTree>
    <p:extLst>
      <p:ext uri="{BB962C8B-B14F-4D97-AF65-F5344CB8AC3E}">
        <p14:creationId xmlns:p14="http://schemas.microsoft.com/office/powerpoint/2010/main" xmlns="" val="394812575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838200"/>
            <a:ext cx="7690114" cy="1384994"/>
          </a:xfrm>
        </p:spPr>
        <p:txBody>
          <a:bodyPr/>
          <a:lstStyle/>
          <a:p>
            <a:pPr algn="ctr"/>
            <a:r>
              <a:rPr lang="en-US" sz="6600" dirty="0" smtClean="0"/>
              <a:t>THE POWER OF COMPOUND GROWTH AND THE SURPRISING IMPACT OF GENERATIONAL ATTRITION</a:t>
            </a:r>
          </a:p>
          <a:p>
            <a:pPr algn="ctr"/>
            <a:r>
              <a:rPr lang="en-US" sz="4800" spc="-150" dirty="0" smtClean="0"/>
              <a:t>ILLUSORY v. REAL VALUES</a:t>
            </a:r>
            <a:endParaRPr lang="en-US" sz="4800" spc="-150" dirty="0"/>
          </a:p>
        </p:txBody>
      </p:sp>
    </p:spTree>
    <p:extLst>
      <p:ext uri="{BB962C8B-B14F-4D97-AF65-F5344CB8AC3E}">
        <p14:creationId xmlns:p14="http://schemas.microsoft.com/office/powerpoint/2010/main" xmlns="" val="20826307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669925"/>
            <a:ext cx="8229600" cy="747897"/>
          </a:xfrm>
          <a:noFill/>
          <a:ln/>
        </p:spPr>
        <p:txBody>
          <a:bodyPr/>
          <a:lstStyle/>
          <a:p>
            <a:pPr algn="ctr"/>
            <a:r>
              <a:rPr lang="en-US" sz="5400" dirty="0" smtClean="0"/>
              <a:t>COMPOUND GROWTH</a:t>
            </a:r>
            <a:endParaRPr lang="en-US" sz="5400" dirty="0"/>
          </a:p>
        </p:txBody>
      </p:sp>
      <p:sp>
        <p:nvSpPr>
          <p:cNvPr id="88067" name="Rectangle 3"/>
          <p:cNvSpPr>
            <a:spLocks noGrp="1" noChangeArrowheads="1"/>
          </p:cNvSpPr>
          <p:nvPr>
            <p:ph type="body" idx="1"/>
          </p:nvPr>
        </p:nvSpPr>
        <p:spPr>
          <a:xfrm>
            <a:off x="457200" y="2286000"/>
            <a:ext cx="8229600" cy="2979277"/>
          </a:xfrm>
          <a:noFill/>
          <a:ln/>
        </p:spPr>
        <p:txBody>
          <a:bodyPr/>
          <a:lstStyle/>
          <a:p>
            <a:pPr>
              <a:buFont typeface="Wingdings" panose="05000000000000000000" pitchFamily="2" charset="2"/>
              <a:buNone/>
            </a:pPr>
            <a:endParaRPr lang="en-US" sz="4400" dirty="0"/>
          </a:p>
          <a:p>
            <a:pPr>
              <a:buFont typeface="Wingdings" panose="05000000000000000000" pitchFamily="2" charset="2"/>
              <a:buNone/>
            </a:pPr>
            <a:r>
              <a:rPr lang="en-US" sz="4400" dirty="0">
                <a:sym typeface="Wingdings" panose="05000000000000000000" pitchFamily="2" charset="2"/>
              </a:rPr>
              <a:t>		 </a:t>
            </a:r>
            <a:r>
              <a:rPr lang="en-US" sz="4000" dirty="0">
                <a:sym typeface="Wingdings" panose="05000000000000000000" pitchFamily="2" charset="2"/>
              </a:rPr>
              <a:t>“The Most Powerful Force in the Universe is</a:t>
            </a:r>
            <a:r>
              <a:rPr lang="en-US" sz="4000" i="1" dirty="0">
                <a:sym typeface="Wingdings" panose="05000000000000000000" pitchFamily="2" charset="2"/>
              </a:rPr>
              <a:t> Compound Interest.”</a:t>
            </a:r>
            <a:r>
              <a:rPr lang="en-US" sz="4400" i="1" dirty="0">
                <a:sym typeface="Wingdings" panose="05000000000000000000" pitchFamily="2" charset="2"/>
              </a:rPr>
              <a:t> </a:t>
            </a:r>
          </a:p>
          <a:p>
            <a:pPr>
              <a:buFont typeface="Wingdings" panose="05000000000000000000" pitchFamily="2" charset="2"/>
              <a:buNone/>
            </a:pPr>
            <a:r>
              <a:rPr lang="en-US" i="1" dirty="0">
                <a:sym typeface="Wingdings" panose="05000000000000000000" pitchFamily="2" charset="2"/>
              </a:rPr>
              <a:t>		  </a:t>
            </a:r>
            <a:r>
              <a:rPr lang="en-US" sz="3600" dirty="0">
                <a:sym typeface="Wingdings" panose="05000000000000000000" pitchFamily="2" charset="2"/>
              </a:rPr>
              <a:t>	 </a:t>
            </a:r>
            <a:endParaRPr lang="en-US" sz="1800" i="1" dirty="0"/>
          </a:p>
          <a:p>
            <a:pPr algn="r">
              <a:buFont typeface="Wingdings" panose="05000000000000000000" pitchFamily="2" charset="2"/>
              <a:buNone/>
            </a:pPr>
            <a:r>
              <a:rPr lang="en-US" sz="2400" dirty="0"/>
              <a:t>* Quote attributed to Albert Einstein </a:t>
            </a:r>
            <a:endParaRPr lang="en-US" sz="4000" dirty="0">
              <a:sym typeface="Wingdings" panose="05000000000000000000" pitchFamily="2" charset="2"/>
            </a:endParaRPr>
          </a:p>
        </p:txBody>
      </p:sp>
    </p:spTree>
    <p:extLst>
      <p:ext uri="{BB962C8B-B14F-4D97-AF65-F5344CB8AC3E}">
        <p14:creationId xmlns:p14="http://schemas.microsoft.com/office/powerpoint/2010/main" xmlns="" val="418932444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442325" cy="1329595"/>
          </a:xfrm>
          <a:noFill/>
          <a:ln/>
        </p:spPr>
        <p:txBody>
          <a:bodyPr/>
          <a:lstStyle/>
          <a:p>
            <a:pPr algn="ctr"/>
            <a:r>
              <a:rPr lang="en-US" dirty="0" smtClean="0"/>
              <a:t>POWER OF COMPOUND GROWTH</a:t>
            </a:r>
            <a:br>
              <a:rPr lang="en-US" dirty="0" smtClean="0"/>
            </a:br>
            <a:r>
              <a:rPr lang="en-US" dirty="0" smtClean="0"/>
              <a:t> ECONOMICS</a:t>
            </a:r>
            <a:endParaRPr lang="en-US" dirty="0"/>
          </a:p>
        </p:txBody>
      </p:sp>
      <p:sp>
        <p:nvSpPr>
          <p:cNvPr id="89091" name="Rectangle 3"/>
          <p:cNvSpPr>
            <a:spLocks noGrp="1" noChangeArrowheads="1"/>
          </p:cNvSpPr>
          <p:nvPr>
            <p:ph type="body" idx="1"/>
          </p:nvPr>
        </p:nvSpPr>
        <p:spPr>
          <a:xfrm>
            <a:off x="457200" y="2743200"/>
            <a:ext cx="8229600" cy="2665345"/>
          </a:xfrm>
          <a:noFill/>
          <a:ln/>
        </p:spPr>
        <p:txBody>
          <a:bodyPr/>
          <a:lstStyle/>
          <a:p>
            <a:pPr>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Assumptions</a:t>
            </a:r>
          </a:p>
          <a:p>
            <a:pPr>
              <a:buFont typeface="Wingdings" panose="05000000000000000000" pitchFamily="2" charset="2"/>
              <a:buNone/>
            </a:pPr>
            <a:r>
              <a:rPr lang="en-US" dirty="0">
                <a:sym typeface="Wingdings" panose="05000000000000000000" pitchFamily="2" charset="2"/>
              </a:rPr>
              <a:t>		 ◊  $1 Million Contributed to Trust</a:t>
            </a:r>
            <a:endParaRPr lang="en-US" dirty="0"/>
          </a:p>
          <a:p>
            <a:pPr>
              <a:buFont typeface="Wingdings" panose="05000000000000000000" pitchFamily="2" charset="2"/>
              <a:buNone/>
            </a:pPr>
            <a:r>
              <a:rPr lang="en-US" dirty="0">
                <a:sym typeface="Wingdings" panose="05000000000000000000" pitchFamily="2" charset="2"/>
              </a:rPr>
              <a:t>		 ◊  Trust Lasts 120 Years</a:t>
            </a:r>
            <a:endParaRPr lang="en-US" dirty="0"/>
          </a:p>
          <a:p>
            <a:pPr>
              <a:buFont typeface="Wingdings" panose="05000000000000000000" pitchFamily="2" charset="2"/>
              <a:buNone/>
            </a:pPr>
            <a:r>
              <a:rPr lang="en-US" dirty="0">
                <a:sym typeface="Wingdings" panose="05000000000000000000" pitchFamily="2" charset="2"/>
              </a:rPr>
              <a:t>		 ◊  40% Transfer Tax Imposed on </a:t>
            </a:r>
          </a:p>
          <a:p>
            <a:pPr>
              <a:buFont typeface="Wingdings" panose="05000000000000000000" pitchFamily="2" charset="2"/>
              <a:buNone/>
            </a:pPr>
            <a:r>
              <a:rPr lang="en-US" dirty="0">
                <a:sym typeface="Wingdings" panose="05000000000000000000" pitchFamily="2" charset="2"/>
              </a:rPr>
              <a:t>		     Non-dynastic Trust Assets Every 30 Years</a:t>
            </a:r>
            <a:endParaRPr lang="en-US" dirty="0"/>
          </a:p>
        </p:txBody>
      </p:sp>
    </p:spTree>
    <p:extLst>
      <p:ext uri="{BB962C8B-B14F-4D97-AF65-F5344CB8AC3E}">
        <p14:creationId xmlns:p14="http://schemas.microsoft.com/office/powerpoint/2010/main" xmlns="" val="104206204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42900" y="211138"/>
            <a:ext cx="8564563" cy="1329595"/>
          </a:xfrm>
          <a:noFill/>
          <a:ln/>
        </p:spPr>
        <p:txBody>
          <a:bodyPr/>
          <a:lstStyle/>
          <a:p>
            <a:pPr algn="ctr"/>
            <a:r>
              <a:rPr lang="en-US" dirty="0" smtClean="0"/>
              <a:t>POWER OF COMPOUND GROWTH CHART</a:t>
            </a:r>
            <a:endParaRPr lang="en-US" dirty="0"/>
          </a:p>
        </p:txBody>
      </p:sp>
      <p:graphicFrame>
        <p:nvGraphicFramePr>
          <p:cNvPr id="90159" name="Group 47"/>
          <p:cNvGraphicFramePr>
            <a:graphicFrameLocks noGrp="1"/>
          </p:cNvGraphicFramePr>
          <p:nvPr>
            <p:ph type="tbl" idx="1"/>
          </p:nvPr>
        </p:nvGraphicFramePr>
        <p:xfrm>
          <a:off x="457200" y="1947863"/>
          <a:ext cx="8229600" cy="4516441"/>
        </p:xfrm>
        <a:graphic>
          <a:graphicData uri="http://schemas.openxmlformats.org/drawingml/2006/table">
            <a:tbl>
              <a:tblPr/>
              <a:tblGrid>
                <a:gridCol w="2743200"/>
                <a:gridCol w="2743200"/>
                <a:gridCol w="2743200"/>
              </a:tblGrid>
              <a:tr h="769938">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After-Tax Growth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Value of Dynasty Trust</a:t>
                      </a:r>
                      <a:b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b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After 120 Years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Value of Property </a:t>
                      </a:r>
                    </a:p>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if No Trust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$34,710,987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$4,498,544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$110,662,561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$14,341,868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5.00%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$348,911,561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$45,218,993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6.00%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$1,088,187,748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$141,029,132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3388">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7.00%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$3,357,788,383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$435,169,374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$10,252,992,943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$1,328,787,885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$30,987,015,749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$4,015,917,241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10.00%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$92,709,068,818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defTabSz="45720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defTabSz="4572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defTabSz="4572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defTabSz="4572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defTabSz="4572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$12,015,095,319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57" name="Rectangle 45"/>
          <p:cNvSpPr>
            <a:spLocks noChangeArrowheads="1"/>
          </p:cNvSpPr>
          <p:nvPr/>
        </p:nvSpPr>
        <p:spPr bwMode="auto">
          <a:xfrm>
            <a:off x="1289364" y="1540733"/>
            <a:ext cx="66716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b="1" dirty="0">
                <a:ea typeface="ＭＳ Ｐゴシック" panose="020B0600070205080204" pitchFamily="34" charset="-128"/>
              </a:rPr>
              <a:t>$1 Million Example:  Dynasty Trust vs. 40% Estate Tax every 30 Years</a:t>
            </a:r>
          </a:p>
        </p:txBody>
      </p:sp>
    </p:spTree>
    <p:extLst>
      <p:ext uri="{BB962C8B-B14F-4D97-AF65-F5344CB8AC3E}">
        <p14:creationId xmlns:p14="http://schemas.microsoft.com/office/powerpoint/2010/main" xmlns="" val="2361967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457200" y="1046202"/>
            <a:ext cx="8382000" cy="553998"/>
          </a:xfrm>
        </p:spPr>
        <p:txBody>
          <a:bodyPr anchor="b"/>
          <a:lstStyle/>
          <a:p>
            <a:pPr algn="ctr"/>
            <a:r>
              <a:rPr lang="en-US" altLang="en-US" sz="2000" dirty="0">
                <a:solidFill>
                  <a:schemeClr val="tx1"/>
                </a:solidFill>
                <a:effectLst/>
                <a:latin typeface="+mn-lt"/>
              </a:rPr>
              <a:t>$1 Million Example:  Dynasty Trust vs. </a:t>
            </a:r>
            <a:br>
              <a:rPr lang="en-US" altLang="en-US" sz="2000" dirty="0">
                <a:solidFill>
                  <a:schemeClr val="tx1"/>
                </a:solidFill>
                <a:effectLst/>
                <a:latin typeface="+mn-lt"/>
              </a:rPr>
            </a:br>
            <a:r>
              <a:rPr lang="en-US" altLang="en-US" sz="2000" dirty="0">
                <a:solidFill>
                  <a:schemeClr val="tx1"/>
                </a:solidFill>
                <a:effectLst/>
                <a:latin typeface="+mn-lt"/>
              </a:rPr>
              <a:t>40% Estate Tax every 30 Years @ 4% Inflation</a:t>
            </a:r>
          </a:p>
        </p:txBody>
      </p:sp>
      <p:graphicFrame>
        <p:nvGraphicFramePr>
          <p:cNvPr id="95292" name="Group 60"/>
          <p:cNvGraphicFramePr>
            <a:graphicFrameLocks noGrp="1"/>
          </p:cNvGraphicFramePr>
          <p:nvPr>
            <p:ph idx="4294967295"/>
          </p:nvPr>
        </p:nvGraphicFramePr>
        <p:xfrm>
          <a:off x="1981200" y="1676400"/>
          <a:ext cx="5257800" cy="4688110"/>
        </p:xfrm>
        <a:graphic>
          <a:graphicData uri="http://schemas.openxmlformats.org/drawingml/2006/table">
            <a:tbl>
              <a:tblPr/>
              <a:tblGrid>
                <a:gridCol w="1752600"/>
                <a:gridCol w="1752600"/>
                <a:gridCol w="1752600"/>
              </a:tblGrid>
              <a:tr h="8715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After-Tax Growth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Real Value of Dynasty Trust</a:t>
                      </a:r>
                      <a:b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b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After 120 Years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Real Value of Property </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if No Trust</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$313,665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$40,651</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$1,000,000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$129,600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5.00%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$3,152,932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$408,620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6.00%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$9,833,386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$1,274,406 </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778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7.00%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$30,342,587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$3,932,399</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$92,650,964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$12,007,564 </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$280,013,543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$36,289,755 </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10.00%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$837,763,631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$108,574,166</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89" name="Text Box 57"/>
          <p:cNvSpPr txBox="1">
            <a:spLocks noChangeArrowheads="1"/>
          </p:cNvSpPr>
          <p:nvPr/>
        </p:nvSpPr>
        <p:spPr bwMode="auto">
          <a:xfrm>
            <a:off x="914400" y="6461125"/>
            <a:ext cx="7467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000">
                <a:latin typeface="Georgia" panose="02040502050405020303" pitchFamily="18" charset="0"/>
              </a:rPr>
              <a:t>S. Oshins, R. Keebler and V. D’Addona; “Choice of Wealth-Shifting Strategies”; NAEPC Annual Convention, Nov. 22, 2013 Page 14</a:t>
            </a:r>
          </a:p>
        </p:txBody>
      </p:sp>
      <p:sp>
        <p:nvSpPr>
          <p:cNvPr id="6" name="Title 1"/>
          <p:cNvSpPr txBox="1">
            <a:spLocks/>
          </p:cNvSpPr>
          <p:nvPr/>
        </p:nvSpPr>
        <p:spPr>
          <a:xfrm>
            <a:off x="152400" y="230188"/>
            <a:ext cx="8991600" cy="664797"/>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dirty="0" smtClean="0"/>
              <a:t>HOW MUCH IS ENOUGH – WITH INFLATION?</a:t>
            </a:r>
            <a:endParaRPr lang="en-US" sz="4000" dirty="0"/>
          </a:p>
        </p:txBody>
      </p:sp>
    </p:spTree>
    <p:extLst>
      <p:ext uri="{BB962C8B-B14F-4D97-AF65-F5344CB8AC3E}">
        <p14:creationId xmlns:p14="http://schemas.microsoft.com/office/powerpoint/2010/main" xmlns="" val="277927279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457200" y="1046202"/>
            <a:ext cx="8382000" cy="553998"/>
          </a:xfrm>
        </p:spPr>
        <p:txBody>
          <a:bodyPr anchor="b"/>
          <a:lstStyle/>
          <a:p>
            <a:pPr algn="ctr"/>
            <a:r>
              <a:rPr lang="en-US" altLang="en-US" sz="2000" dirty="0">
                <a:solidFill>
                  <a:schemeClr val="tx1"/>
                </a:solidFill>
                <a:latin typeface="+mn-lt"/>
              </a:rPr>
              <a:t>$1 Million Example:  Dynasty Trust vs. 40% Estate Tax </a:t>
            </a:r>
            <a:br>
              <a:rPr lang="en-US" altLang="en-US" sz="2000" dirty="0">
                <a:solidFill>
                  <a:schemeClr val="tx1"/>
                </a:solidFill>
                <a:latin typeface="+mn-lt"/>
              </a:rPr>
            </a:br>
            <a:r>
              <a:rPr lang="en-US" altLang="en-US" sz="2000" dirty="0">
                <a:solidFill>
                  <a:schemeClr val="tx1"/>
                </a:solidFill>
                <a:latin typeface="+mn-lt"/>
              </a:rPr>
              <a:t>every 30 Years @ 4% Inflation and with Generational Attrition</a:t>
            </a:r>
          </a:p>
        </p:txBody>
      </p:sp>
      <p:graphicFrame>
        <p:nvGraphicFramePr>
          <p:cNvPr id="105530" name="Group 58"/>
          <p:cNvGraphicFramePr>
            <a:graphicFrameLocks noGrp="1"/>
          </p:cNvGraphicFramePr>
          <p:nvPr>
            <p:ph idx="4294967295"/>
          </p:nvPr>
        </p:nvGraphicFramePr>
        <p:xfrm>
          <a:off x="1143000" y="1600200"/>
          <a:ext cx="7010400" cy="4688110"/>
        </p:xfrm>
        <a:graphic>
          <a:graphicData uri="http://schemas.openxmlformats.org/drawingml/2006/table">
            <a:tbl>
              <a:tblPr/>
              <a:tblGrid>
                <a:gridCol w="1752600"/>
                <a:gridCol w="1752600"/>
                <a:gridCol w="1752600"/>
                <a:gridCol w="1752600"/>
              </a:tblGrid>
              <a:tr h="8715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After-Tax Growth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Real Value of Dynasty Trust</a:t>
                      </a:r>
                      <a:b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b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After 120 Years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Real Value of Property </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if No Trust</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Inheritors</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$19,604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$2,540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$62,500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$8,100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5.00%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$197,058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$25,538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6.00%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$614,586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$79,650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16</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778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7.00%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$1,896,411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$245,774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$5,790,685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$750,472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$17,500,846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$2,268,109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10.00%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$52,360,226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$6,785,885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528" name="Text Box 56"/>
          <p:cNvSpPr txBox="1">
            <a:spLocks noChangeArrowheads="1"/>
          </p:cNvSpPr>
          <p:nvPr/>
        </p:nvSpPr>
        <p:spPr bwMode="auto">
          <a:xfrm>
            <a:off x="1066800" y="6477000"/>
            <a:ext cx="7162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sz="1000">
              <a:latin typeface="Georgia" panose="02040502050405020303" pitchFamily="18" charset="0"/>
            </a:endParaRPr>
          </a:p>
        </p:txBody>
      </p:sp>
      <p:sp>
        <p:nvSpPr>
          <p:cNvPr id="105529" name="Text Box 57"/>
          <p:cNvSpPr txBox="1">
            <a:spLocks noChangeArrowheads="1"/>
          </p:cNvSpPr>
          <p:nvPr/>
        </p:nvSpPr>
        <p:spPr bwMode="auto">
          <a:xfrm>
            <a:off x="914400" y="6461125"/>
            <a:ext cx="7467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000">
                <a:latin typeface="Georgia" panose="02040502050405020303" pitchFamily="18" charset="0"/>
              </a:rPr>
              <a:t>S. Oshins, R. Keebler and V. D’Addona; “Choice of Wealth-Shifting Strategies”; NAEPC Annual Convention, Nov. 22, 2013 Page 15</a:t>
            </a:r>
          </a:p>
        </p:txBody>
      </p:sp>
      <p:sp>
        <p:nvSpPr>
          <p:cNvPr id="8" name="Title 1"/>
          <p:cNvSpPr txBox="1">
            <a:spLocks/>
          </p:cNvSpPr>
          <p:nvPr/>
        </p:nvSpPr>
        <p:spPr>
          <a:xfrm>
            <a:off x="470647" y="76200"/>
            <a:ext cx="9144000" cy="664797"/>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200" dirty="0" smtClean="0"/>
              <a:t>HOW MUCH IS ENOUGH – WITH GENERATIONAL ATTRITION?</a:t>
            </a: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30188"/>
            <a:ext cx="1075721" cy="912812"/>
          </a:xfrm>
          <a:prstGeom prst="rect">
            <a:avLst/>
          </a:prstGeom>
        </p:spPr>
      </p:pic>
    </p:spTree>
    <p:extLst>
      <p:ext uri="{BB962C8B-B14F-4D97-AF65-F5344CB8AC3E}">
        <p14:creationId xmlns:p14="http://schemas.microsoft.com/office/powerpoint/2010/main" xmlns="" val="306863054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609600"/>
            <a:ext cx="8229600" cy="747897"/>
          </a:xfrm>
          <a:noFill/>
          <a:ln/>
        </p:spPr>
        <p:txBody>
          <a:bodyPr/>
          <a:lstStyle/>
          <a:p>
            <a:pPr algn="ctr"/>
            <a:r>
              <a:rPr lang="en-US" sz="5400" dirty="0" smtClean="0"/>
              <a:t>OBSERVATIONS</a:t>
            </a:r>
            <a:r>
              <a:rPr lang="en-US" sz="5400" dirty="0" smtClean="0">
                <a:latin typeface="Times New Roman" panose="02020603050405020304" pitchFamily="18" charset="0"/>
              </a:rPr>
              <a:t> </a:t>
            </a:r>
            <a:endParaRPr lang="en-US" sz="5400" dirty="0">
              <a:latin typeface="Times New Roman" panose="02020603050405020304" pitchFamily="18" charset="0"/>
            </a:endParaRPr>
          </a:p>
        </p:txBody>
      </p:sp>
      <p:sp>
        <p:nvSpPr>
          <p:cNvPr id="91139" name="Rectangle 3"/>
          <p:cNvSpPr>
            <a:spLocks noGrp="1" noChangeArrowheads="1"/>
          </p:cNvSpPr>
          <p:nvPr>
            <p:ph type="body" idx="1"/>
          </p:nvPr>
        </p:nvSpPr>
        <p:spPr>
          <a:xfrm>
            <a:off x="284871" y="1905000"/>
            <a:ext cx="8382000" cy="4875181"/>
          </a:xfrm>
          <a:noFill/>
          <a:ln/>
        </p:spPr>
        <p:txBody>
          <a:bodyPr/>
          <a:lstStyle/>
          <a:p>
            <a:pPr>
              <a:lnSpc>
                <a:spcPct val="80000"/>
              </a:lnSpc>
              <a:buFont typeface="Wingdings" panose="05000000000000000000" pitchFamily="2" charset="2"/>
              <a:buNone/>
            </a:pPr>
            <a:endParaRPr lang="en-US" sz="3600" dirty="0">
              <a:latin typeface="Georgia" panose="02040502050405020303" pitchFamily="18" charset="0"/>
            </a:endParaRPr>
          </a:p>
          <a:p>
            <a:pPr>
              <a:lnSpc>
                <a:spcPct val="80000"/>
              </a:lnSpc>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Charts Only Illustrate Estate Tax </a:t>
            </a:r>
            <a:r>
              <a:rPr lang="en-US" sz="3600" dirty="0" smtClean="0">
                <a:sym typeface="Wingdings" panose="05000000000000000000" pitchFamily="2" charset="2"/>
              </a:rPr>
              <a:t>Depletion</a:t>
            </a:r>
            <a:endParaRPr lang="en-US" dirty="0"/>
          </a:p>
          <a:p>
            <a:pPr>
              <a:lnSpc>
                <a:spcPct val="80000"/>
              </a:lnSpc>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Ignores Impact of </a:t>
            </a:r>
          </a:p>
          <a:p>
            <a:pPr>
              <a:lnSpc>
                <a:spcPct val="80000"/>
              </a:lnSpc>
              <a:buFont typeface="Wingdings" panose="05000000000000000000" pitchFamily="2" charset="2"/>
              <a:buNone/>
            </a:pPr>
            <a:r>
              <a:rPr lang="en-US" sz="2800" dirty="0">
                <a:sym typeface="Wingdings" panose="05000000000000000000" pitchFamily="2" charset="2"/>
              </a:rPr>
              <a:t>		 </a:t>
            </a:r>
            <a:r>
              <a:rPr lang="en-US" sz="2800" dirty="0" smtClean="0">
                <a:sym typeface="Wingdings" panose="05000000000000000000" pitchFamily="2" charset="2"/>
              </a:rPr>
              <a:t>	</a:t>
            </a:r>
            <a:r>
              <a:rPr lang="en-US" sz="2800" dirty="0">
                <a:sym typeface="Wingdings" panose="05000000000000000000" pitchFamily="2" charset="2"/>
              </a:rPr>
              <a:t> ◊  Divorce</a:t>
            </a:r>
            <a:endParaRPr lang="en-US" sz="2800" dirty="0"/>
          </a:p>
          <a:p>
            <a:pPr>
              <a:lnSpc>
                <a:spcPct val="80000"/>
              </a:lnSpc>
              <a:buFont typeface="Wingdings" panose="05000000000000000000" pitchFamily="2" charset="2"/>
              <a:buNone/>
            </a:pPr>
            <a:r>
              <a:rPr lang="en-US" sz="2800" dirty="0">
                <a:sym typeface="Wingdings" panose="05000000000000000000" pitchFamily="2" charset="2"/>
              </a:rPr>
              <a:t>		 </a:t>
            </a:r>
            <a:r>
              <a:rPr lang="en-US" sz="2800" dirty="0" smtClean="0">
                <a:sym typeface="Wingdings" panose="05000000000000000000" pitchFamily="2" charset="2"/>
              </a:rPr>
              <a:t>	</a:t>
            </a:r>
            <a:r>
              <a:rPr lang="en-US" sz="2800" dirty="0">
                <a:sym typeface="Wingdings" panose="05000000000000000000" pitchFamily="2" charset="2"/>
              </a:rPr>
              <a:t> ◊  Lawsuits</a:t>
            </a:r>
            <a:endParaRPr lang="en-US" sz="2800" dirty="0"/>
          </a:p>
          <a:p>
            <a:pPr>
              <a:lnSpc>
                <a:spcPct val="80000"/>
              </a:lnSpc>
              <a:buFont typeface="Wingdings" panose="05000000000000000000" pitchFamily="2" charset="2"/>
              <a:buNone/>
            </a:pPr>
            <a:r>
              <a:rPr lang="en-US" sz="2800" dirty="0">
                <a:sym typeface="Wingdings" panose="05000000000000000000" pitchFamily="2" charset="2"/>
              </a:rPr>
              <a:t>		 </a:t>
            </a:r>
            <a:r>
              <a:rPr lang="en-US" sz="2800" dirty="0" smtClean="0">
                <a:sym typeface="Wingdings" panose="05000000000000000000" pitchFamily="2" charset="2"/>
              </a:rPr>
              <a:t>	</a:t>
            </a:r>
            <a:r>
              <a:rPr lang="en-US" sz="2800" dirty="0">
                <a:sym typeface="Wingdings" panose="05000000000000000000" pitchFamily="2" charset="2"/>
              </a:rPr>
              <a:t> ◊  Reduced Propensity to Spend Trust</a:t>
            </a:r>
            <a:r>
              <a:rPr lang="en-US" dirty="0">
                <a:sym typeface="Wingdings" panose="05000000000000000000" pitchFamily="2" charset="2"/>
              </a:rPr>
              <a:t> </a:t>
            </a:r>
            <a:r>
              <a:rPr lang="en-US" sz="2800" dirty="0">
                <a:sym typeface="Wingdings" panose="05000000000000000000" pitchFamily="2" charset="2"/>
              </a:rPr>
              <a:t>Assets</a:t>
            </a:r>
          </a:p>
          <a:p>
            <a:pPr>
              <a:lnSpc>
                <a:spcPct val="80000"/>
              </a:lnSpc>
              <a:buFont typeface="Wingdings" panose="05000000000000000000" pitchFamily="2" charset="2"/>
              <a:buNone/>
            </a:pPr>
            <a:r>
              <a:rPr lang="en-US" sz="2800" dirty="0">
                <a:sym typeface="Wingdings" panose="05000000000000000000" pitchFamily="2" charset="2"/>
              </a:rPr>
              <a:t>		 </a:t>
            </a:r>
            <a:r>
              <a:rPr lang="en-US" sz="2800" dirty="0" smtClean="0">
                <a:sym typeface="Wingdings" panose="05000000000000000000" pitchFamily="2" charset="2"/>
              </a:rPr>
              <a:t>	</a:t>
            </a:r>
            <a:r>
              <a:rPr lang="en-US" sz="2800" dirty="0">
                <a:sym typeface="Wingdings" panose="05000000000000000000" pitchFamily="2" charset="2"/>
              </a:rPr>
              <a:t> ◊  State Income Tax Savings </a:t>
            </a:r>
            <a:r>
              <a:rPr lang="en-US" sz="2800" dirty="0">
                <a:latin typeface="Georgia" panose="02040502050405020303" pitchFamily="18" charset="0"/>
                <a:sym typeface="Wingdings" panose="05000000000000000000" pitchFamily="2" charset="2"/>
              </a:rPr>
              <a:t>	</a:t>
            </a:r>
            <a:endParaRPr lang="en-US" sz="2800" dirty="0" smtClean="0">
              <a:latin typeface="Georgia" panose="02040502050405020303" pitchFamily="18" charset="0"/>
              <a:sym typeface="Wingdings" panose="05000000000000000000" pitchFamily="2" charset="2"/>
            </a:endParaRPr>
          </a:p>
          <a:p>
            <a:pPr>
              <a:lnSpc>
                <a:spcPct val="80000"/>
              </a:lnSpc>
              <a:buNone/>
            </a:pPr>
            <a:r>
              <a:rPr lang="en-US" sz="3600" dirty="0">
                <a:sym typeface="Wingdings" panose="05000000000000000000" pitchFamily="2" charset="2"/>
              </a:rPr>
              <a:t>  </a:t>
            </a:r>
            <a:r>
              <a:rPr lang="en-US" sz="3600" dirty="0" smtClean="0">
                <a:sym typeface="Wingdings" panose="05000000000000000000" pitchFamily="2" charset="2"/>
              </a:rPr>
              <a:t>Compound Growth Eliminating all         	</a:t>
            </a:r>
          </a:p>
          <a:p>
            <a:pPr>
              <a:lnSpc>
                <a:spcPct val="80000"/>
              </a:lnSpc>
              <a:buNone/>
            </a:pPr>
            <a:r>
              <a:rPr lang="en-US" sz="3600" dirty="0">
                <a:sym typeface="Wingdings" panose="05000000000000000000" pitchFamily="2" charset="2"/>
              </a:rPr>
              <a:t> </a:t>
            </a:r>
            <a:r>
              <a:rPr lang="en-US" sz="3600" dirty="0" smtClean="0">
                <a:sym typeface="Wingdings" panose="05000000000000000000" pitchFamily="2" charset="2"/>
              </a:rPr>
              <a:t>     Depletion Factors is Very Powerful</a:t>
            </a:r>
            <a:endParaRPr lang="en-US" sz="3600" dirty="0">
              <a:sym typeface="Wingdings" panose="05000000000000000000" pitchFamily="2" charset="2"/>
            </a:endParaRPr>
          </a:p>
          <a:p>
            <a:pPr>
              <a:lnSpc>
                <a:spcPct val="80000"/>
              </a:lnSpc>
              <a:buFont typeface="Wingdings" panose="05000000000000000000" pitchFamily="2" charset="2"/>
              <a:buNone/>
            </a:pPr>
            <a:r>
              <a:rPr lang="en-US" sz="2800" dirty="0">
                <a:latin typeface="Georgia" panose="02040502050405020303" pitchFamily="18" charset="0"/>
                <a:sym typeface="Wingdings" panose="05000000000000000000" pitchFamily="2" charset="2"/>
              </a:rPr>
              <a:t>	</a:t>
            </a:r>
            <a:endParaRPr lang="en-US" sz="2800" dirty="0">
              <a:latin typeface="Georgia" panose="02040502050405020303" pitchFamily="18" charset="0"/>
            </a:endParaRPr>
          </a:p>
        </p:txBody>
      </p:sp>
    </p:spTree>
    <p:extLst>
      <p:ext uri="{BB962C8B-B14F-4D97-AF65-F5344CB8AC3E}">
        <p14:creationId xmlns:p14="http://schemas.microsoft.com/office/powerpoint/2010/main" xmlns="" val="347621673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79343" y="1447800"/>
            <a:ext cx="7690114" cy="1384994"/>
          </a:xfrm>
        </p:spPr>
        <p:txBody>
          <a:bodyPr/>
          <a:lstStyle/>
          <a:p>
            <a:pPr algn="ctr"/>
            <a:r>
              <a:rPr lang="en-US" sz="7200" dirty="0" smtClean="0"/>
              <a:t>CREDITOR AND DIVORCE PROTECTION</a:t>
            </a:r>
            <a:endParaRPr lang="en-US" sz="7200" dirty="0"/>
          </a:p>
        </p:txBody>
      </p:sp>
      <p:sp>
        <p:nvSpPr>
          <p:cNvPr id="5" name="TextBox 4"/>
          <p:cNvSpPr txBox="1"/>
          <p:nvPr/>
        </p:nvSpPr>
        <p:spPr>
          <a:xfrm>
            <a:off x="609600" y="457200"/>
            <a:ext cx="4114800" cy="584775"/>
          </a:xfrm>
          <a:prstGeom prst="rect">
            <a:avLst/>
          </a:prstGeom>
          <a:noFill/>
        </p:spPr>
        <p:txBody>
          <a:bodyPr wrap="square" rtlCol="0">
            <a:spAutoFit/>
          </a:bodyPr>
          <a:lstStyle/>
          <a:p>
            <a:r>
              <a:rPr lang="en-US" sz="3200" b="1" dirty="0" smtClean="0"/>
              <a:t>“WISH” LIST #4 </a:t>
            </a:r>
            <a:endParaRPr lang="en-US" sz="3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14700" y="3733800"/>
            <a:ext cx="2819400" cy="2319184"/>
          </a:xfrm>
          <a:prstGeom prst="rect">
            <a:avLst/>
          </a:prstGeom>
        </p:spPr>
      </p:pic>
    </p:spTree>
    <p:extLst>
      <p:ext uri="{BB962C8B-B14F-4D97-AF65-F5344CB8AC3E}">
        <p14:creationId xmlns:p14="http://schemas.microsoft.com/office/powerpoint/2010/main" xmlns="" val="385837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76200"/>
            <a:ext cx="8382000" cy="1523494"/>
          </a:xfrm>
        </p:spPr>
        <p:txBody>
          <a:bodyPr/>
          <a:lstStyle/>
          <a:p>
            <a:pPr algn="ctr"/>
            <a:r>
              <a:rPr lang="en-US" dirty="0" smtClean="0"/>
              <a:t>PRIMARY DISCUSSION TOPICS</a:t>
            </a:r>
            <a:endParaRPr lang="en-US" dirty="0"/>
          </a:p>
        </p:txBody>
      </p:sp>
      <p:sp>
        <p:nvSpPr>
          <p:cNvPr id="3" name="Subtitle 2"/>
          <p:cNvSpPr>
            <a:spLocks noGrp="1"/>
          </p:cNvSpPr>
          <p:nvPr>
            <p:ph type="subTitle" idx="1"/>
          </p:nvPr>
        </p:nvSpPr>
        <p:spPr>
          <a:xfrm>
            <a:off x="152400" y="2362200"/>
            <a:ext cx="8763000" cy="4343400"/>
          </a:xfrm>
        </p:spPr>
        <p:txBody>
          <a:bodyPr/>
          <a:lstStyle/>
          <a:p>
            <a:endParaRPr lang="en-US" dirty="0"/>
          </a:p>
          <a:p>
            <a:pPr marL="457200" indent="-457200">
              <a:buFont typeface="Wingdings" panose="05000000000000000000" pitchFamily="2" charset="2"/>
              <a:buChar char="q"/>
            </a:pPr>
            <a:r>
              <a:rPr lang="en-US" dirty="0" smtClean="0">
                <a:sym typeface="Wingdings" panose="05000000000000000000" pitchFamily="2" charset="2"/>
              </a:rPr>
              <a:t>Why Passing Wealth in Trust is </a:t>
            </a:r>
            <a:r>
              <a:rPr lang="en-US" i="1" dirty="0" smtClean="0">
                <a:sym typeface="Wingdings" panose="05000000000000000000" pitchFamily="2" charset="2"/>
              </a:rPr>
              <a:t>Always</a:t>
            </a:r>
            <a:r>
              <a:rPr lang="en-US" dirty="0" smtClean="0">
                <a:sym typeface="Wingdings" panose="05000000000000000000" pitchFamily="2" charset="2"/>
              </a:rPr>
              <a:t> Best</a:t>
            </a:r>
            <a:endParaRPr lang="en-US" dirty="0">
              <a:sym typeface="Wingdings" panose="05000000000000000000" pitchFamily="2" charset="2"/>
            </a:endParaRPr>
          </a:p>
          <a:p>
            <a:endParaRPr lang="en-US" dirty="0">
              <a:sym typeface="Wingdings" panose="05000000000000000000" pitchFamily="2" charset="2"/>
            </a:endParaRPr>
          </a:p>
          <a:p>
            <a:pPr marL="457200" indent="-457200">
              <a:buFont typeface="Wingdings" panose="05000000000000000000" pitchFamily="2" charset="2"/>
              <a:buChar char="q"/>
            </a:pPr>
            <a:r>
              <a:rPr lang="en-US" dirty="0" smtClean="0">
                <a:sym typeface="Wingdings" panose="05000000000000000000" pitchFamily="2" charset="2"/>
              </a:rPr>
              <a:t>Structuring Trusts For the Competent Inheritor</a:t>
            </a:r>
            <a:endParaRPr lang="en-US" dirty="0">
              <a:sym typeface="Wingdings" panose="05000000000000000000" pitchFamily="2" charset="2"/>
            </a:endParaRPr>
          </a:p>
          <a:p>
            <a:pPr marL="457200" indent="-457200">
              <a:buFont typeface="Wingdings" panose="05000000000000000000" pitchFamily="2" charset="2"/>
              <a:buChar char="q"/>
            </a:pPr>
            <a:endParaRPr lang="en-US" dirty="0">
              <a:sym typeface="Wingdings" panose="05000000000000000000" pitchFamily="2" charset="2"/>
            </a:endParaRPr>
          </a:p>
          <a:p>
            <a:pPr marL="457200" indent="-457200">
              <a:buFont typeface="Wingdings" panose="05000000000000000000" pitchFamily="2" charset="2"/>
              <a:buChar char="q"/>
            </a:pPr>
            <a:r>
              <a:rPr lang="en-US" dirty="0" smtClean="0">
                <a:sym typeface="Wingdings" panose="05000000000000000000" pitchFamily="2" charset="2"/>
              </a:rPr>
              <a:t>Using Trusts to Reduce Income Tax</a:t>
            </a:r>
          </a:p>
          <a:p>
            <a:pPr marL="457200" indent="-457200">
              <a:buFont typeface="Wingdings" panose="05000000000000000000" pitchFamily="2" charset="2"/>
              <a:buChar char="q"/>
            </a:pPr>
            <a:endParaRPr lang="en-US" dirty="0">
              <a:sym typeface="Wingdings" panose="05000000000000000000" pitchFamily="2" charset="2"/>
            </a:endParaRPr>
          </a:p>
          <a:p>
            <a:endParaRPr lang="en-US" sz="2400" dirty="0" smtClean="0"/>
          </a:p>
          <a:p>
            <a:endParaRPr lang="en-US" dirty="0"/>
          </a:p>
        </p:txBody>
      </p:sp>
    </p:spTree>
    <p:extLst>
      <p:ext uri="{BB962C8B-B14F-4D97-AF65-F5344CB8AC3E}">
        <p14:creationId xmlns:p14="http://schemas.microsoft.com/office/powerpoint/2010/main" xmlns="" val="291742291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747897"/>
          </a:xfrm>
          <a:noFill/>
          <a:ln/>
        </p:spPr>
        <p:txBody>
          <a:bodyPr/>
          <a:lstStyle/>
          <a:p>
            <a:pPr algn="ctr"/>
            <a:r>
              <a:rPr lang="en-US" sz="5400" dirty="0" smtClean="0"/>
              <a:t>CREDITORS/DIVORCE SHELTER</a:t>
            </a:r>
            <a:endParaRPr lang="en-US" sz="5400" dirty="0"/>
          </a:p>
        </p:txBody>
      </p:sp>
      <p:sp>
        <p:nvSpPr>
          <p:cNvPr id="26627" name="Rectangle 3"/>
          <p:cNvSpPr>
            <a:spLocks noGrp="1" noChangeArrowheads="1"/>
          </p:cNvSpPr>
          <p:nvPr>
            <p:ph type="body" idx="1"/>
          </p:nvPr>
        </p:nvSpPr>
        <p:spPr>
          <a:xfrm>
            <a:off x="304800" y="1828800"/>
            <a:ext cx="8382000" cy="5152180"/>
          </a:xfrm>
          <a:noFill/>
          <a:ln/>
        </p:spPr>
        <p:txBody>
          <a:bodyPr/>
          <a:lstStyle/>
          <a:p>
            <a:pPr>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Asset Protection </a:t>
            </a:r>
            <a:r>
              <a:rPr lang="en-US" sz="3600" dirty="0" smtClean="0">
                <a:sym typeface="Wingdings" panose="05000000000000000000" pitchFamily="2" charset="2"/>
              </a:rPr>
              <a:t>Maxim*</a:t>
            </a:r>
            <a:endParaRPr lang="en-US" sz="3600" dirty="0">
              <a:sym typeface="Wingdings" panose="05000000000000000000" pitchFamily="2" charset="2"/>
            </a:endParaRPr>
          </a:p>
          <a:p>
            <a:pPr>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Spendthrift Clause/</a:t>
            </a:r>
            <a:r>
              <a:rPr lang="en-US" sz="3600" dirty="0" err="1">
                <a:sym typeface="Wingdings" panose="05000000000000000000" pitchFamily="2" charset="2"/>
              </a:rPr>
              <a:t>Situs</a:t>
            </a:r>
            <a:endParaRPr lang="en-US" sz="3600" dirty="0">
              <a:sym typeface="Wingdings" panose="05000000000000000000" pitchFamily="2" charset="2"/>
            </a:endParaRPr>
          </a:p>
          <a:p>
            <a:pPr>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Better Than Pre-Nuptial Agreement</a:t>
            </a:r>
            <a:r>
              <a:rPr lang="en-US" sz="3600" dirty="0" smtClean="0">
                <a:sym typeface="Wingdings" panose="05000000000000000000" pitchFamily="2" charset="2"/>
              </a:rPr>
              <a:t>**</a:t>
            </a:r>
            <a:endParaRPr lang="en-US" sz="3600" dirty="0">
              <a:sym typeface="Wingdings" panose="05000000000000000000" pitchFamily="2" charset="2"/>
            </a:endParaRPr>
          </a:p>
          <a:p>
            <a:pPr>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Use Even if Taxes Were Not a</a:t>
            </a:r>
          </a:p>
          <a:p>
            <a:pPr>
              <a:lnSpc>
                <a:spcPct val="70000"/>
              </a:lnSpc>
              <a:buFont typeface="Wingdings" panose="05000000000000000000" pitchFamily="2" charset="2"/>
              <a:buNone/>
            </a:pPr>
            <a:r>
              <a:rPr lang="en-US" sz="3600" dirty="0">
                <a:sym typeface="Wingdings" panose="05000000000000000000" pitchFamily="2" charset="2"/>
              </a:rPr>
              <a:t>     </a:t>
            </a:r>
            <a:r>
              <a:rPr lang="en-US" sz="3600" dirty="0" smtClean="0">
                <a:sym typeface="Wingdings" panose="05000000000000000000" pitchFamily="2" charset="2"/>
              </a:rPr>
              <a:t> Consideration</a:t>
            </a:r>
          </a:p>
          <a:p>
            <a:pPr>
              <a:lnSpc>
                <a:spcPct val="70000"/>
              </a:lnSpc>
              <a:buFont typeface="Wingdings" panose="05000000000000000000" pitchFamily="2" charset="2"/>
              <a:buNone/>
            </a:pPr>
            <a:endParaRPr lang="en-US" dirty="0" smtClean="0">
              <a:sym typeface="Wingdings" panose="05000000000000000000" pitchFamily="2" charset="2"/>
            </a:endParaRPr>
          </a:p>
          <a:p>
            <a:pPr algn="r">
              <a:lnSpc>
                <a:spcPct val="70000"/>
              </a:lnSpc>
              <a:buFont typeface="Wingdings" panose="05000000000000000000" pitchFamily="2" charset="2"/>
              <a:buNone/>
            </a:pPr>
            <a:r>
              <a:rPr lang="en-US" sz="1600" b="1" dirty="0" smtClean="0">
                <a:sym typeface="Wingdings" panose="05000000000000000000" pitchFamily="2" charset="2"/>
              </a:rPr>
              <a:t>*“If You Don’t Own It, It Can’t Be Taken Away From You”, Rothschild and Rubin</a:t>
            </a:r>
          </a:p>
          <a:p>
            <a:pPr algn="r">
              <a:lnSpc>
                <a:spcPct val="70000"/>
              </a:lnSpc>
              <a:buFont typeface="Wingdings" panose="05000000000000000000" pitchFamily="2" charset="2"/>
              <a:buNone/>
            </a:pPr>
            <a:r>
              <a:rPr lang="en-US" sz="1600" b="1" dirty="0" smtClean="0">
                <a:sym typeface="Wingdings" panose="05000000000000000000" pitchFamily="2" charset="2"/>
              </a:rPr>
              <a:t>810 Tax Management Portfolio, p. A-2</a:t>
            </a:r>
            <a:endParaRPr lang="en-US" sz="1600" b="1" dirty="0">
              <a:sym typeface="Wingdings" panose="05000000000000000000" pitchFamily="2" charset="2"/>
            </a:endParaRPr>
          </a:p>
          <a:p>
            <a:pPr>
              <a:buFont typeface="Wingdings" panose="05000000000000000000" pitchFamily="2" charset="2"/>
              <a:buNone/>
            </a:pPr>
            <a:endParaRPr lang="en-US" sz="2400" b="1" dirty="0">
              <a:sym typeface="Wingdings" panose="05000000000000000000" pitchFamily="2" charset="2"/>
            </a:endParaRPr>
          </a:p>
          <a:p>
            <a:pPr algn="r">
              <a:buFont typeface="Wingdings" panose="05000000000000000000" pitchFamily="2" charset="2"/>
              <a:buNone/>
            </a:pPr>
            <a:r>
              <a:rPr lang="en-US" sz="1600" b="1" dirty="0" smtClean="0">
                <a:sym typeface="Wingdings" panose="05000000000000000000" pitchFamily="2" charset="2"/>
              </a:rPr>
              <a:t>**</a:t>
            </a:r>
            <a:r>
              <a:rPr lang="en-US" sz="1600" b="1" dirty="0">
                <a:sym typeface="Wingdings" panose="05000000000000000000" pitchFamily="2" charset="2"/>
              </a:rPr>
              <a:t>March 2010 Matrimonial Strategist Newsletter, Trusts and</a:t>
            </a:r>
          </a:p>
          <a:p>
            <a:pPr algn="r">
              <a:lnSpc>
                <a:spcPct val="90000"/>
              </a:lnSpc>
              <a:buFont typeface="Wingdings" panose="05000000000000000000" pitchFamily="2" charset="2"/>
              <a:buNone/>
            </a:pPr>
            <a:r>
              <a:rPr lang="en-US" sz="1600" b="1" dirty="0">
                <a:sym typeface="Wingdings" panose="05000000000000000000" pitchFamily="2" charset="2"/>
              </a:rPr>
              <a:t>  Divorce, </a:t>
            </a:r>
            <a:r>
              <a:rPr lang="en-US" sz="1600" b="1" i="1" dirty="0">
                <a:sym typeface="Wingdings" panose="05000000000000000000" pitchFamily="2" charset="2"/>
              </a:rPr>
              <a:t>New Techniques, New Issues. Part Two of a Two-Part Article, b</a:t>
            </a:r>
            <a:r>
              <a:rPr lang="en-US" sz="1600" b="1" dirty="0">
                <a:sym typeface="Wingdings" panose="05000000000000000000" pitchFamily="2" charset="2"/>
              </a:rPr>
              <a:t>y Martin M. Shenkman and Richard A. Oshins</a:t>
            </a:r>
          </a:p>
          <a:p>
            <a:pPr algn="r">
              <a:buFont typeface="Wingdings" panose="05000000000000000000" pitchFamily="2" charset="2"/>
              <a:buNone/>
            </a:pPr>
            <a:endParaRPr lang="en-US" sz="1600" b="1" dirty="0">
              <a:sym typeface="Wingdings" panose="05000000000000000000" pitchFamily="2" charset="2"/>
            </a:endParaRPr>
          </a:p>
        </p:txBody>
      </p:sp>
    </p:spTree>
    <p:extLst>
      <p:ext uri="{BB962C8B-B14F-4D97-AF65-F5344CB8AC3E}">
        <p14:creationId xmlns:p14="http://schemas.microsoft.com/office/powerpoint/2010/main" xmlns="" val="326770417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457200" y="2173641"/>
            <a:ext cx="8229600" cy="4684359"/>
          </a:xfrm>
          <a:noFill/>
          <a:ln/>
        </p:spPr>
        <p:txBody>
          <a:bodyPr/>
          <a:lstStyle/>
          <a:p>
            <a:pPr marL="63500" indent="4763" algn="just">
              <a:lnSpc>
                <a:spcPct val="80000"/>
              </a:lnSpc>
              <a:buFont typeface="Wingdings" panose="05000000000000000000" pitchFamily="2" charset="2"/>
              <a:buNone/>
            </a:pPr>
            <a:r>
              <a:rPr lang="en-US" sz="2800" i="1" dirty="0">
                <a:effectLst/>
                <a:latin typeface="Georgia" panose="02040502050405020303" pitchFamily="18" charset="0"/>
              </a:rPr>
              <a:t>“A </a:t>
            </a:r>
            <a:r>
              <a:rPr lang="en-US" sz="2800" i="1" u="sng" dirty="0">
                <a:solidFill>
                  <a:srgbClr val="FFFF00"/>
                </a:solidFill>
                <a:effectLst/>
                <a:latin typeface="Georgia" panose="02040502050405020303" pitchFamily="18" charset="0"/>
              </a:rPr>
              <a:t>discretionary trust </a:t>
            </a:r>
            <a:r>
              <a:rPr lang="en-US" sz="2800" i="1" dirty="0">
                <a:effectLst/>
                <a:latin typeface="Georgia" panose="02040502050405020303" pitchFamily="18" charset="0"/>
              </a:rPr>
              <a:t>with “… the </a:t>
            </a:r>
            <a:r>
              <a:rPr lang="en-US" sz="2800" i="1" u="sng" dirty="0">
                <a:solidFill>
                  <a:srgbClr val="FFFF00"/>
                </a:solidFill>
                <a:effectLst/>
                <a:latin typeface="Georgia" panose="02040502050405020303" pitchFamily="18" charset="0"/>
              </a:rPr>
              <a:t>distribution discretion</a:t>
            </a:r>
            <a:r>
              <a:rPr lang="en-US" sz="2800" i="1" u="sng" dirty="0">
                <a:effectLst/>
                <a:latin typeface="Georgia" panose="02040502050405020303" pitchFamily="18" charset="0"/>
              </a:rPr>
              <a:t> </a:t>
            </a:r>
            <a:r>
              <a:rPr lang="en-US" sz="2800" i="1" dirty="0">
                <a:effectLst/>
                <a:latin typeface="Georgia" panose="02040502050405020303" pitchFamily="18" charset="0"/>
              </a:rPr>
              <a:t>held by an </a:t>
            </a:r>
            <a:r>
              <a:rPr lang="en-US" sz="2800" i="1" u="sng" dirty="0">
                <a:solidFill>
                  <a:srgbClr val="FFFF00"/>
                </a:solidFill>
                <a:effectLst/>
                <a:latin typeface="Georgia" panose="02040502050405020303" pitchFamily="18" charset="0"/>
              </a:rPr>
              <a:t>independent trustee</a:t>
            </a:r>
            <a:r>
              <a:rPr lang="en-US" sz="2800" i="1" dirty="0">
                <a:effectLst/>
                <a:latin typeface="Georgia" panose="02040502050405020303" pitchFamily="18" charset="0"/>
              </a:rPr>
              <a:t>… is the </a:t>
            </a:r>
            <a:r>
              <a:rPr lang="en-US" sz="2800" i="1" u="sng" dirty="0">
                <a:solidFill>
                  <a:srgbClr val="FFFF00"/>
                </a:solidFill>
                <a:effectLst/>
                <a:latin typeface="Georgia" panose="02040502050405020303" pitchFamily="18" charset="0"/>
              </a:rPr>
              <a:t>ultimate in creditor and divorce claims protection </a:t>
            </a:r>
            <a:r>
              <a:rPr lang="en-US" sz="2800" i="1" dirty="0">
                <a:effectLst/>
                <a:latin typeface="Georgia" panose="02040502050405020303" pitchFamily="18" charset="0"/>
              </a:rPr>
              <a:t>– even in a state that restricts so called ‘spendthrift’ trusts – since the beneficiary himself has no enforceable rights against the trust</a:t>
            </a:r>
            <a:r>
              <a:rPr lang="en-US" sz="2800" i="1" dirty="0" smtClean="0">
                <a:effectLst/>
                <a:latin typeface="Georgia" panose="02040502050405020303" pitchFamily="18" charset="0"/>
              </a:rPr>
              <a:t>.” (Emphasis supplied)</a:t>
            </a:r>
            <a:endParaRPr lang="en-US" sz="2400" i="1" dirty="0">
              <a:latin typeface="Georgia" panose="02040502050405020303" pitchFamily="18" charset="0"/>
            </a:endParaRPr>
          </a:p>
          <a:p>
            <a:pPr marL="63500" indent="4763" algn="r">
              <a:lnSpc>
                <a:spcPct val="80000"/>
              </a:lnSpc>
              <a:buFontTx/>
              <a:buNone/>
            </a:pPr>
            <a:r>
              <a:rPr lang="en-US" sz="1800" dirty="0"/>
              <a:t>Frederick R. Keydel</a:t>
            </a:r>
          </a:p>
          <a:p>
            <a:pPr marL="63500" indent="4763" algn="r">
              <a:lnSpc>
                <a:spcPct val="80000"/>
              </a:lnSpc>
              <a:buFontTx/>
              <a:buNone/>
            </a:pPr>
            <a:r>
              <a:rPr lang="en-US" sz="1800" dirty="0"/>
              <a:t>“Trustee Selection, Succession, and Removal: Ways to Blend expertise with Family Control,” 23 U. Miami Inst. On Est. Plan., </a:t>
            </a:r>
            <a:r>
              <a:rPr lang="en-US" sz="1800" dirty="0" err="1"/>
              <a:t>Ch</a:t>
            </a:r>
            <a:r>
              <a:rPr lang="en-US" sz="1800" dirty="0"/>
              <a:t> 4 (1989) at </a:t>
            </a:r>
            <a:r>
              <a:rPr lang="en-US" sz="1800" dirty="0">
                <a:cs typeface="Vrinda" panose="020B0502040204020203" pitchFamily="34" charset="0"/>
              </a:rPr>
              <a:t>§</a:t>
            </a:r>
            <a:r>
              <a:rPr lang="en-US" sz="1800" dirty="0" smtClean="0">
                <a:cs typeface="Vrinda" panose="020B0502040204020203" pitchFamily="34" charset="0"/>
              </a:rPr>
              <a:t>409.1</a:t>
            </a:r>
          </a:p>
          <a:p>
            <a:pPr marL="63500" indent="4763" algn="r">
              <a:lnSpc>
                <a:spcPct val="80000"/>
              </a:lnSpc>
              <a:buNone/>
            </a:pPr>
            <a:endParaRPr lang="en-US" sz="1800" dirty="0" smtClean="0">
              <a:cs typeface="Vrinda" panose="020B0502040204020203" pitchFamily="34" charset="0"/>
            </a:endParaRPr>
          </a:p>
          <a:p>
            <a:pPr marL="63500" indent="4763">
              <a:lnSpc>
                <a:spcPct val="80000"/>
              </a:lnSpc>
              <a:buNone/>
            </a:pPr>
            <a:r>
              <a:rPr lang="en-US" sz="2400" dirty="0" smtClean="0">
                <a:cs typeface="Vrinda" panose="020B0502040204020203" pitchFamily="34" charset="0"/>
              </a:rPr>
              <a:t>Caveat </a:t>
            </a:r>
            <a:r>
              <a:rPr lang="en-US" sz="2400" dirty="0">
                <a:cs typeface="Vrinda" panose="020B0502040204020203" pitchFamily="34" charset="0"/>
              </a:rPr>
              <a:t>- Under </a:t>
            </a:r>
            <a:r>
              <a:rPr lang="en-US" sz="2400" dirty="0" smtClean="0">
                <a:cs typeface="Vrinda" panose="020B0502040204020203" pitchFamily="34" charset="0"/>
              </a:rPr>
              <a:t>Current Law</a:t>
            </a:r>
            <a:r>
              <a:rPr lang="en-US" sz="2400" dirty="0">
                <a:cs typeface="Vrinda" panose="020B0502040204020203" pitchFamily="34" charset="0"/>
              </a:rPr>
              <a:t>, I </a:t>
            </a:r>
            <a:r>
              <a:rPr lang="en-US" sz="2400" dirty="0" smtClean="0">
                <a:cs typeface="Vrinda" panose="020B0502040204020203" pitchFamily="34" charset="0"/>
              </a:rPr>
              <a:t>Would Add</a:t>
            </a:r>
            <a:r>
              <a:rPr lang="en-US" sz="2400" dirty="0">
                <a:cs typeface="Vrinda" panose="020B0502040204020203" pitchFamily="34" charset="0"/>
              </a:rPr>
              <a:t>, “provided that the trust is </a:t>
            </a:r>
            <a:r>
              <a:rPr lang="en-US" sz="2400" dirty="0" err="1">
                <a:cs typeface="Vrinda" panose="020B0502040204020203" pitchFamily="34" charset="0"/>
              </a:rPr>
              <a:t>sitused</a:t>
            </a:r>
            <a:r>
              <a:rPr lang="en-US" sz="2400" dirty="0">
                <a:cs typeface="Vrinda" panose="020B0502040204020203" pitchFamily="34" charset="0"/>
              </a:rPr>
              <a:t> in a trust friendly jurisdiction”.</a:t>
            </a:r>
          </a:p>
          <a:p>
            <a:pPr marL="63500" indent="4763" algn="r">
              <a:lnSpc>
                <a:spcPct val="80000"/>
              </a:lnSpc>
              <a:buFontTx/>
              <a:buNone/>
            </a:pPr>
            <a:endParaRPr lang="en-US" sz="1800" dirty="0">
              <a:latin typeface="Georgia" panose="02040502050405020303" pitchFamily="18" charset="0"/>
              <a:cs typeface="Vrinda" panose="020B0502040204020203" pitchFamily="34" charset="0"/>
            </a:endParaRPr>
          </a:p>
          <a:p>
            <a:pPr marL="63500" indent="4763" algn="r">
              <a:lnSpc>
                <a:spcPct val="80000"/>
              </a:lnSpc>
              <a:buFontTx/>
              <a:buNone/>
            </a:pPr>
            <a:endParaRPr lang="en-US" sz="1800" dirty="0">
              <a:latin typeface="Vrinda" panose="020B0502040204020203" pitchFamily="34" charset="0"/>
              <a:cs typeface="Vrinda" panose="020B0502040204020203" pitchFamily="34" charset="0"/>
            </a:endParaRPr>
          </a:p>
        </p:txBody>
      </p:sp>
      <p:sp>
        <p:nvSpPr>
          <p:cNvPr id="106499" name="Rectangle 3"/>
          <p:cNvSpPr>
            <a:spLocks noGrp="1" noChangeArrowheads="1"/>
          </p:cNvSpPr>
          <p:nvPr>
            <p:ph type="title"/>
          </p:nvPr>
        </p:nvSpPr>
        <p:spPr>
          <a:xfrm>
            <a:off x="457200" y="304800"/>
            <a:ext cx="8229600" cy="1495794"/>
          </a:xfrm>
          <a:noFill/>
          <a:ln/>
        </p:spPr>
        <p:txBody>
          <a:bodyPr/>
          <a:lstStyle/>
          <a:p>
            <a:pPr algn="ctr"/>
            <a:r>
              <a:rPr lang="en-US" sz="5400" dirty="0" smtClean="0"/>
              <a:t>PROTECTION FROM CLAIMANTS</a:t>
            </a:r>
            <a:endParaRPr lang="en-US" sz="5400" dirty="0"/>
          </a:p>
        </p:txBody>
      </p:sp>
    </p:spTree>
    <p:extLst>
      <p:ext uri="{BB962C8B-B14F-4D97-AF65-F5344CB8AC3E}">
        <p14:creationId xmlns:p14="http://schemas.microsoft.com/office/powerpoint/2010/main" xmlns="" val="151937867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3400" y="304800"/>
            <a:ext cx="8229600" cy="1218795"/>
          </a:xfrm>
          <a:noFill/>
          <a:ln/>
        </p:spPr>
        <p:txBody>
          <a:bodyPr/>
          <a:lstStyle/>
          <a:p>
            <a:pPr algn="ctr"/>
            <a:r>
              <a:rPr lang="en-US" sz="4400" dirty="0" smtClean="0"/>
              <a:t>DISCRETIONARY TRUSTS EXPOSURE TO DIVORCING SPOUSES IN FLORIDA</a:t>
            </a:r>
            <a:endParaRPr lang="en-US" sz="4400" dirty="0">
              <a:latin typeface="Times New Roman" panose="02020603050405020304" pitchFamily="18" charset="0"/>
            </a:endParaRPr>
          </a:p>
        </p:txBody>
      </p:sp>
      <p:sp>
        <p:nvSpPr>
          <p:cNvPr id="91139" name="Rectangle 3"/>
          <p:cNvSpPr>
            <a:spLocks noGrp="1" noChangeArrowheads="1"/>
          </p:cNvSpPr>
          <p:nvPr>
            <p:ph type="body" idx="1"/>
          </p:nvPr>
        </p:nvSpPr>
        <p:spPr>
          <a:xfrm>
            <a:off x="228600" y="2362200"/>
            <a:ext cx="8382000" cy="3447098"/>
          </a:xfrm>
          <a:noFill/>
          <a:ln/>
        </p:spPr>
        <p:txBody>
          <a:bodyPr/>
          <a:lstStyle/>
          <a:p>
            <a:pPr>
              <a:lnSpc>
                <a:spcPct val="80000"/>
              </a:lnSpc>
              <a:buFont typeface="Wingdings" panose="05000000000000000000" pitchFamily="2" charset="2"/>
              <a:buNone/>
            </a:pPr>
            <a:endParaRPr lang="en-US" sz="3600" dirty="0">
              <a:latin typeface="Georgia" panose="02040502050405020303" pitchFamily="18" charset="0"/>
            </a:endParaRPr>
          </a:p>
          <a:p>
            <a:pPr>
              <a:lnSpc>
                <a:spcPct val="80000"/>
              </a:lnSpc>
              <a:buFont typeface="Wingdings" panose="05000000000000000000" pitchFamily="2" charset="2"/>
              <a:buChar char="q"/>
            </a:pPr>
            <a:r>
              <a:rPr lang="en-US" sz="2800" dirty="0" smtClean="0">
                <a:sym typeface="Wingdings" panose="05000000000000000000" pitchFamily="2" charset="2"/>
              </a:rPr>
              <a:t> </a:t>
            </a:r>
            <a:r>
              <a:rPr lang="en-US" sz="2800" dirty="0" err="1" smtClean="0">
                <a:sym typeface="Wingdings" panose="05000000000000000000" pitchFamily="2" charset="2"/>
              </a:rPr>
              <a:t>Berlinger</a:t>
            </a:r>
            <a:r>
              <a:rPr lang="en-US" sz="2800" dirty="0" smtClean="0">
                <a:sym typeface="Wingdings" panose="05000000000000000000" pitchFamily="2" charset="2"/>
              </a:rPr>
              <a:t> v. Casselberry, Case No. 2D12-6470    </a:t>
            </a:r>
          </a:p>
          <a:p>
            <a:pPr marL="0" indent="0">
              <a:lnSpc>
                <a:spcPct val="80000"/>
              </a:lnSpc>
              <a:buNone/>
            </a:pPr>
            <a:r>
              <a:rPr lang="en-US" sz="2800" dirty="0" smtClean="0">
                <a:sym typeface="Wingdings" panose="05000000000000000000" pitchFamily="2" charset="2"/>
              </a:rPr>
              <a:t>      </a:t>
            </a:r>
            <a:r>
              <a:rPr lang="en-US" sz="2800" dirty="0">
                <a:sym typeface="Wingdings" panose="05000000000000000000" pitchFamily="2" charset="2"/>
              </a:rPr>
              <a:t>(Fla. 2d DCA Nov. 27, 2013</a:t>
            </a:r>
            <a:r>
              <a:rPr lang="en-US" sz="2800" dirty="0" smtClean="0">
                <a:sym typeface="Wingdings" panose="05000000000000000000" pitchFamily="2" charset="2"/>
              </a:rPr>
              <a:t>)</a:t>
            </a:r>
          </a:p>
          <a:p>
            <a:pPr marL="0" indent="0">
              <a:lnSpc>
                <a:spcPct val="80000"/>
              </a:lnSpc>
              <a:buNone/>
            </a:pPr>
            <a:endParaRPr lang="en-US" sz="2800" dirty="0"/>
          </a:p>
          <a:p>
            <a:pPr>
              <a:lnSpc>
                <a:spcPct val="80000"/>
              </a:lnSpc>
              <a:buFont typeface="Wingdings" panose="05000000000000000000" pitchFamily="2" charset="2"/>
              <a:buChar char="q"/>
            </a:pPr>
            <a:r>
              <a:rPr lang="en-US" sz="2800" dirty="0">
                <a:sym typeface="Wingdings" panose="05000000000000000000" pitchFamily="2" charset="2"/>
              </a:rPr>
              <a:t> </a:t>
            </a:r>
            <a:r>
              <a:rPr lang="en-US" sz="2800" dirty="0" smtClean="0">
                <a:sym typeface="Wingdings" panose="05000000000000000000" pitchFamily="2" charset="2"/>
              </a:rPr>
              <a:t>Florida Trust Code </a:t>
            </a:r>
            <a:r>
              <a:rPr lang="en-US" sz="2800" dirty="0" smtClean="0">
                <a:latin typeface="Vrinda" panose="020B0502040204020203" pitchFamily="34" charset="0"/>
                <a:cs typeface="Vrinda" panose="020B0502040204020203" pitchFamily="34" charset="0"/>
                <a:sym typeface="Wingdings" panose="05000000000000000000" pitchFamily="2" charset="2"/>
              </a:rPr>
              <a:t>§</a:t>
            </a:r>
            <a:r>
              <a:rPr lang="en-US" sz="2800" dirty="0" smtClean="0">
                <a:cs typeface="Vrinda" panose="020B0502040204020203" pitchFamily="34" charset="0"/>
                <a:sym typeface="Wingdings" panose="05000000000000000000" pitchFamily="2" charset="2"/>
              </a:rPr>
              <a:t>736.0503(3) Allows “an order attaching present or future distributions to or for the benefit of the beneficiary.”</a:t>
            </a:r>
            <a:r>
              <a:rPr lang="en-US" dirty="0" smtClean="0">
                <a:sym typeface="Wingdings" panose="05000000000000000000" pitchFamily="2" charset="2"/>
              </a:rPr>
              <a:t>	</a:t>
            </a:r>
            <a:endParaRPr lang="en-US" dirty="0">
              <a:sym typeface="Wingdings" panose="05000000000000000000" pitchFamily="2" charset="2"/>
            </a:endParaRPr>
          </a:p>
          <a:p>
            <a:pPr marL="0" indent="0">
              <a:lnSpc>
                <a:spcPct val="80000"/>
              </a:lnSpc>
              <a:buNone/>
            </a:pPr>
            <a:r>
              <a:rPr lang="en-US" sz="2800" dirty="0">
                <a:latin typeface="Georgia" panose="02040502050405020303" pitchFamily="18" charset="0"/>
                <a:sym typeface="Wingdings" panose="05000000000000000000" pitchFamily="2" charset="2"/>
              </a:rPr>
              <a:t>	</a:t>
            </a:r>
            <a:endParaRPr lang="en-US" sz="2800" dirty="0">
              <a:latin typeface="Georgia" panose="02040502050405020303" pitchFamily="18" charset="0"/>
            </a:endParaRPr>
          </a:p>
        </p:txBody>
      </p:sp>
    </p:spTree>
    <p:extLst>
      <p:ext uri="{BB962C8B-B14F-4D97-AF65-F5344CB8AC3E}">
        <p14:creationId xmlns:p14="http://schemas.microsoft.com/office/powerpoint/2010/main" xmlns="" val="145521444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3400" y="304800"/>
            <a:ext cx="8229600" cy="1828193"/>
          </a:xfrm>
          <a:noFill/>
          <a:ln/>
        </p:spPr>
        <p:txBody>
          <a:bodyPr/>
          <a:lstStyle/>
          <a:p>
            <a:pPr algn="ctr"/>
            <a:r>
              <a:rPr lang="en-US" sz="4400" dirty="0" smtClean="0"/>
              <a:t>DISCRETIONARY TRUSTS EXPOSURE TO DIVORCING SPOUSES IN FLORIDA DESPITE SPENDTHRIFT PROVISION</a:t>
            </a:r>
            <a:endParaRPr lang="en-US" sz="4400" dirty="0">
              <a:latin typeface="Times New Roman" panose="02020603050405020304" pitchFamily="18" charset="0"/>
            </a:endParaRPr>
          </a:p>
        </p:txBody>
      </p:sp>
      <p:sp>
        <p:nvSpPr>
          <p:cNvPr id="91139" name="Rectangle 3"/>
          <p:cNvSpPr>
            <a:spLocks noGrp="1" noChangeArrowheads="1"/>
          </p:cNvSpPr>
          <p:nvPr>
            <p:ph type="body" idx="1"/>
          </p:nvPr>
        </p:nvSpPr>
        <p:spPr>
          <a:xfrm>
            <a:off x="152400" y="2425806"/>
            <a:ext cx="8625155" cy="4068806"/>
          </a:xfrm>
          <a:noFill/>
          <a:ln/>
        </p:spPr>
        <p:txBody>
          <a:bodyPr/>
          <a:lstStyle/>
          <a:p>
            <a:pPr marL="0" indent="0">
              <a:lnSpc>
                <a:spcPct val="80000"/>
              </a:lnSpc>
              <a:buNone/>
            </a:pPr>
            <a:r>
              <a:rPr lang="en-US" dirty="0" smtClean="0">
                <a:sym typeface="Wingdings" panose="05000000000000000000" pitchFamily="2" charset="2"/>
              </a:rPr>
              <a:t>	</a:t>
            </a:r>
            <a:endParaRPr lang="en-US" dirty="0">
              <a:sym typeface="Wingdings" panose="05000000000000000000" pitchFamily="2" charset="2"/>
            </a:endParaRPr>
          </a:p>
          <a:p>
            <a:pPr marL="0" indent="0">
              <a:lnSpc>
                <a:spcPct val="80000"/>
              </a:lnSpc>
              <a:buNone/>
            </a:pPr>
            <a:r>
              <a:rPr lang="en-US" sz="2800" dirty="0" smtClean="0">
                <a:sym typeface="Wingdings" panose="05000000000000000000" pitchFamily="2" charset="2"/>
              </a:rPr>
              <a:t>  See*</a:t>
            </a:r>
            <a:endParaRPr lang="en-US" sz="2800" dirty="0">
              <a:sym typeface="Wingdings" panose="05000000000000000000" pitchFamily="2" charset="2"/>
            </a:endParaRPr>
          </a:p>
          <a:p>
            <a:pPr marL="0" lvl="0" indent="0">
              <a:buNone/>
            </a:pPr>
            <a:r>
              <a:rPr lang="en-US" sz="2800" dirty="0" smtClean="0">
                <a:sym typeface="Wingdings" panose="05000000000000000000" pitchFamily="2" charset="2"/>
              </a:rPr>
              <a:t>	◊</a:t>
            </a:r>
            <a:r>
              <a:rPr lang="en-US" sz="2400" dirty="0" smtClean="0">
                <a:sym typeface="Wingdings" panose="05000000000000000000" pitchFamily="2" charset="2"/>
              </a:rPr>
              <a:t>  S. Oshins and Keebler, LISI Asset Protection Planning 	  	Newsletter #232 (December 16,2013) at                </a:t>
            </a:r>
            <a:r>
              <a:rPr lang="en-US" sz="1100" u="sng" dirty="0" smtClean="0">
                <a:hlinkClick r:id="rId2"/>
              </a:rPr>
              <a:t>http</a:t>
            </a:r>
            <a:r>
              <a:rPr lang="en-US" sz="1100" u="sng" dirty="0">
                <a:hlinkClick r:id="rId2"/>
              </a:rPr>
              <a:t>://leimbergservices.com/collection///</a:t>
            </a:r>
            <a:r>
              <a:rPr lang="en-US" sz="1100" u="sng" dirty="0" smtClean="0">
                <a:hlinkClick r:id="rId2"/>
              </a:rPr>
              <a:t>SteveLeimberg'sAssetProtectionPlanning%20Newsletter232.pdf?CFID=7208427&amp;CFTOKEN=86767438</a:t>
            </a:r>
            <a:endParaRPr lang="en-US" sz="1100" dirty="0"/>
          </a:p>
          <a:p>
            <a:pPr lvl="0">
              <a:lnSpc>
                <a:spcPct val="80000"/>
              </a:lnSpc>
              <a:buNone/>
            </a:pPr>
            <a:r>
              <a:rPr lang="en-US" sz="2800" dirty="0" smtClean="0">
                <a:sym typeface="Wingdings" panose="05000000000000000000" pitchFamily="2" charset="2"/>
              </a:rPr>
              <a:t>		◊</a:t>
            </a:r>
            <a:r>
              <a:rPr lang="en-US" sz="2400" dirty="0" smtClean="0">
                <a:sym typeface="Wingdings" panose="05000000000000000000" pitchFamily="2" charset="2"/>
              </a:rPr>
              <a:t>  Nelson, LISI Asset Protection Planning 	  	Newsletter #231 (December 10,2013) at </a:t>
            </a:r>
          </a:p>
          <a:p>
            <a:pPr lvl="0">
              <a:lnSpc>
                <a:spcPct val="80000"/>
              </a:lnSpc>
              <a:buNone/>
            </a:pPr>
            <a:r>
              <a:rPr lang="en-US" sz="1100" u="sng" dirty="0" smtClean="0">
                <a:hlinkClick r:id="rId3"/>
              </a:rPr>
              <a:t>http://leimbergservices.com/collection///SteveLeimberg'sAssetProtectionPlanning%20Newsletter231.pdf?CFID=7208427&amp;CFTOKEN=86767438</a:t>
            </a:r>
            <a:endParaRPr lang="en-US" sz="1100" dirty="0"/>
          </a:p>
          <a:p>
            <a:pPr marL="0" lvl="0" indent="0">
              <a:buNone/>
            </a:pPr>
            <a:r>
              <a:rPr lang="en-US" sz="2800" dirty="0" smtClean="0">
                <a:sym typeface="Wingdings" panose="05000000000000000000" pitchFamily="2" charset="2"/>
              </a:rPr>
              <a:t>	◊</a:t>
            </a:r>
            <a:r>
              <a:rPr lang="en-US" sz="2400" dirty="0" smtClean="0">
                <a:sym typeface="Wingdings" panose="05000000000000000000" pitchFamily="2" charset="2"/>
              </a:rPr>
              <a:t>  </a:t>
            </a:r>
            <a:r>
              <a:rPr lang="en-US" sz="2400" dirty="0" err="1" smtClean="0">
                <a:sym typeface="Wingdings" panose="05000000000000000000" pitchFamily="2" charset="2"/>
              </a:rPr>
              <a:t>Gopman</a:t>
            </a:r>
            <a:r>
              <a:rPr lang="en-US" sz="2400" dirty="0" smtClean="0">
                <a:sym typeface="Wingdings" panose="05000000000000000000" pitchFamily="2" charset="2"/>
              </a:rPr>
              <a:t>, </a:t>
            </a:r>
            <a:r>
              <a:rPr lang="en-US" sz="2400" dirty="0" err="1" smtClean="0">
                <a:sym typeface="Wingdings" panose="05000000000000000000" pitchFamily="2" charset="2"/>
              </a:rPr>
              <a:t>Baskies</a:t>
            </a:r>
            <a:r>
              <a:rPr lang="en-US" sz="2400" dirty="0" smtClean="0">
                <a:sym typeface="Wingdings" panose="05000000000000000000" pitchFamily="2" charset="2"/>
              </a:rPr>
              <a:t>, Ruben and Kaufman, LISI Asset 	Protection Planning Newsletter #237 (February </a:t>
            </a:r>
            <a:r>
              <a:rPr lang="en-US" sz="2400" dirty="0">
                <a:sym typeface="Wingdings" panose="05000000000000000000" pitchFamily="2" charset="2"/>
              </a:rPr>
              <a:t>13,2014) at </a:t>
            </a:r>
            <a:r>
              <a:rPr lang="en-US" sz="1100" u="sng" dirty="0" smtClean="0">
                <a:hlinkClick r:id="rId4"/>
              </a:rPr>
              <a:t>http</a:t>
            </a:r>
            <a:r>
              <a:rPr lang="en-US" sz="1100" u="sng" dirty="0">
                <a:hlinkClick r:id="rId4"/>
              </a:rPr>
              <a:t>://leimbergservices.com/collection///SteveLeimberg'sAssetProtectionPlanning%20Newsletter237.pdf?CFID=7208427&amp;CFTOKEN=86767438</a:t>
            </a:r>
            <a:endParaRPr lang="en-US" sz="1100" dirty="0"/>
          </a:p>
          <a:p>
            <a:pPr>
              <a:lnSpc>
                <a:spcPct val="80000"/>
              </a:lnSpc>
              <a:buFont typeface="Wingdings" panose="05000000000000000000" pitchFamily="2" charset="2"/>
              <a:buNone/>
            </a:pPr>
            <a:r>
              <a:rPr lang="en-US" sz="1800" dirty="0" smtClean="0">
                <a:sym typeface="Wingdings" panose="05000000000000000000" pitchFamily="2" charset="2"/>
              </a:rPr>
              <a:t>*   Access to LISI Articles Used With the Express Permission of Steve Leimberg</a:t>
            </a:r>
            <a:r>
              <a:rPr lang="en-US" sz="2800" dirty="0">
                <a:latin typeface="Georgia" panose="02040502050405020303" pitchFamily="18" charset="0"/>
                <a:sym typeface="Wingdings" panose="05000000000000000000" pitchFamily="2" charset="2"/>
              </a:rPr>
              <a:t>	</a:t>
            </a:r>
            <a:endParaRPr lang="en-US" sz="2800" dirty="0">
              <a:latin typeface="Georgia" panose="02040502050405020303" pitchFamily="18" charset="0"/>
            </a:endParaRPr>
          </a:p>
        </p:txBody>
      </p:sp>
    </p:spTree>
    <p:extLst>
      <p:ext uri="{BB962C8B-B14F-4D97-AF65-F5344CB8AC3E}">
        <p14:creationId xmlns:p14="http://schemas.microsoft.com/office/powerpoint/2010/main" xmlns="" val="373452124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57200" y="2022475"/>
            <a:ext cx="8229600" cy="4241161"/>
          </a:xfrm>
          <a:noFill/>
          <a:ln/>
        </p:spPr>
        <p:txBody>
          <a:bodyPr/>
          <a:lstStyle/>
          <a:p>
            <a:pPr marL="63500" indent="4763" algn="just">
              <a:lnSpc>
                <a:spcPct val="80000"/>
              </a:lnSpc>
              <a:buFont typeface="Wingdings" panose="05000000000000000000" pitchFamily="2" charset="2"/>
              <a:buNone/>
            </a:pPr>
            <a:r>
              <a:rPr lang="en-US" sz="1800" i="1" dirty="0">
                <a:effectLst/>
                <a:latin typeface="Georgia" panose="02040502050405020303" pitchFamily="18" charset="0"/>
              </a:rPr>
              <a:t>“The Economic Growth and Tax Relief Reconciliation Act of 2001 (the Act) will require all practitioners to reexamine traditional estate planning techniques, and in particular, the use of trusts in estate planning.  If, in fact, the federal estate and generation-skipping transfer (GST) taxes are repealed, which is admittedly problematical, the focus of estate planning will shift to problems of family wealth preservation and creditor protection.  If repeal does not occur, any vehicle used in estate planning should be flexible enough to adjust to that possibility.</a:t>
            </a:r>
          </a:p>
          <a:p>
            <a:pPr marL="63500" indent="4763" algn="just">
              <a:lnSpc>
                <a:spcPct val="80000"/>
              </a:lnSpc>
              <a:buFont typeface="Wingdings" panose="05000000000000000000" pitchFamily="2" charset="2"/>
              <a:buNone/>
            </a:pPr>
            <a:r>
              <a:rPr lang="en-US" sz="1800" i="1" dirty="0">
                <a:effectLst/>
                <a:latin typeface="Georgia" panose="02040502050405020303" pitchFamily="18" charset="0"/>
              </a:rPr>
              <a:t>A solution is a structure created for the benefit of one’s descendants – which might also include his or her spouse  - that can insulate the family wealth from creditors and erode the impact of any transfer taxes on that wealth.  This vehicle can then be enjoyed and controlled by the family well into the future and is limited only by the applicable rile against perpetuities  Obtaining sufficient nexus to use the laws of a state that does not have a perpetuities restriction can eliminate his restraint.”</a:t>
            </a:r>
          </a:p>
          <a:p>
            <a:pPr marL="63500" indent="4763">
              <a:lnSpc>
                <a:spcPct val="80000"/>
              </a:lnSpc>
              <a:buFont typeface="Wingdings" panose="05000000000000000000" pitchFamily="2" charset="2"/>
              <a:buNone/>
            </a:pPr>
            <a:endParaRPr lang="en-US" sz="2400" i="1" dirty="0">
              <a:latin typeface="Georgia" panose="02040502050405020303" pitchFamily="18" charset="0"/>
            </a:endParaRPr>
          </a:p>
          <a:p>
            <a:pPr marL="63500" indent="4763" algn="r">
              <a:lnSpc>
                <a:spcPct val="80000"/>
              </a:lnSpc>
              <a:buFontTx/>
              <a:buNone/>
            </a:pPr>
            <a:r>
              <a:rPr lang="en-US" sz="1600" dirty="0">
                <a:latin typeface="Georgia" panose="02040502050405020303" pitchFamily="18" charset="0"/>
              </a:rPr>
              <a:t>Richard A. Oshins and Jerry Kasner</a:t>
            </a:r>
          </a:p>
          <a:p>
            <a:pPr marL="63500" indent="4763" algn="r">
              <a:lnSpc>
                <a:spcPct val="80000"/>
              </a:lnSpc>
              <a:buFontTx/>
              <a:buNone/>
            </a:pPr>
            <a:r>
              <a:rPr lang="en-US" sz="1600" dirty="0">
                <a:latin typeface="Georgia" panose="02040502050405020303" pitchFamily="18" charset="0"/>
              </a:rPr>
              <a:t>The Dynastic Trust Under the Relief Act of 2001, Tax Notes, October 8, 2001 at 247</a:t>
            </a:r>
          </a:p>
        </p:txBody>
      </p:sp>
      <p:sp>
        <p:nvSpPr>
          <p:cNvPr id="107523" name="Rectangle 3"/>
          <p:cNvSpPr>
            <a:spLocks noGrp="1" noChangeArrowheads="1"/>
          </p:cNvSpPr>
          <p:nvPr>
            <p:ph type="title"/>
          </p:nvPr>
        </p:nvSpPr>
        <p:spPr>
          <a:xfrm>
            <a:off x="762000" y="340659"/>
            <a:ext cx="8229600" cy="1329595"/>
          </a:xfrm>
          <a:noFill/>
          <a:ln/>
        </p:spPr>
        <p:txBody>
          <a:bodyPr/>
          <a:lstStyle/>
          <a:p>
            <a:pPr algn="ctr"/>
            <a:r>
              <a:rPr lang="en-US" dirty="0" smtClean="0"/>
              <a:t>USE EVEN IF TAXES WERE </a:t>
            </a:r>
            <a:br>
              <a:rPr lang="en-US" dirty="0" smtClean="0"/>
            </a:br>
            <a:r>
              <a:rPr lang="en-US" dirty="0" smtClean="0"/>
              <a:t>NOT A CONSIDERATION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304800"/>
            <a:ext cx="1075721" cy="912812"/>
          </a:xfrm>
          <a:prstGeom prst="rect">
            <a:avLst/>
          </a:prstGeom>
        </p:spPr>
      </p:pic>
    </p:spTree>
    <p:extLst>
      <p:ext uri="{BB962C8B-B14F-4D97-AF65-F5344CB8AC3E}">
        <p14:creationId xmlns:p14="http://schemas.microsoft.com/office/powerpoint/2010/main" xmlns="" val="287745992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1676400"/>
            <a:ext cx="7690114" cy="1384994"/>
          </a:xfrm>
        </p:spPr>
        <p:txBody>
          <a:bodyPr/>
          <a:lstStyle/>
          <a:p>
            <a:pPr algn="ctr"/>
            <a:r>
              <a:rPr lang="en-US" sz="8000" dirty="0" smtClean="0"/>
              <a:t>TRUST DESIGN PATTERNS</a:t>
            </a:r>
          </a:p>
          <a:p>
            <a:pPr algn="ctr"/>
            <a:r>
              <a:rPr lang="en-US" sz="6000" spc="-300" dirty="0" smtClean="0"/>
              <a:t>Which Approach Best Satisfies the “Wish” List?</a:t>
            </a:r>
            <a:endParaRPr lang="en-US" sz="6000" spc="-300" dirty="0"/>
          </a:p>
        </p:txBody>
      </p:sp>
    </p:spTree>
    <p:extLst>
      <p:ext uri="{BB962C8B-B14F-4D97-AF65-F5344CB8AC3E}">
        <p14:creationId xmlns:p14="http://schemas.microsoft.com/office/powerpoint/2010/main" xmlns="" val="398378245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229600" cy="1220078"/>
          </a:xfrm>
          <a:noFill/>
          <a:ln/>
        </p:spPr>
        <p:txBody>
          <a:bodyPr/>
          <a:lstStyle/>
          <a:p>
            <a:pPr algn="ctr"/>
            <a:r>
              <a:rPr lang="en-US" dirty="0" smtClean="0"/>
              <a:t>THE THREE BASIC FORMATS</a:t>
            </a:r>
            <a:r>
              <a:rPr lang="en-US" dirty="0"/>
              <a:t/>
            </a:r>
            <a:br>
              <a:rPr lang="en-US" dirty="0"/>
            </a:br>
            <a:r>
              <a:rPr lang="en-US" sz="4000" dirty="0"/>
              <a:t>(Each Subject to Variations)</a:t>
            </a:r>
          </a:p>
        </p:txBody>
      </p:sp>
      <p:sp>
        <p:nvSpPr>
          <p:cNvPr id="29699" name="Rectangle 3"/>
          <p:cNvSpPr>
            <a:spLocks noGrp="1" noChangeArrowheads="1"/>
          </p:cNvSpPr>
          <p:nvPr>
            <p:ph type="body" idx="1"/>
          </p:nvPr>
        </p:nvSpPr>
        <p:spPr>
          <a:xfrm>
            <a:off x="457200" y="2362200"/>
            <a:ext cx="8229600" cy="3748719"/>
          </a:xfrm>
          <a:noFill/>
          <a:ln/>
        </p:spPr>
        <p:txBody>
          <a:bodyPr/>
          <a:lstStyle/>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Third-Party Controlled Trust</a:t>
            </a:r>
            <a:endParaRPr lang="en-US" sz="3600" dirty="0"/>
          </a:p>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Traditional Trust</a:t>
            </a:r>
          </a:p>
          <a:p>
            <a:pPr>
              <a:lnSpc>
                <a:spcPct val="90000"/>
              </a:lnSpc>
              <a:buFont typeface="Wingdings" panose="05000000000000000000" pitchFamily="2" charset="2"/>
              <a:buNone/>
            </a:pPr>
            <a:r>
              <a:rPr lang="en-US" dirty="0">
                <a:sym typeface="Wingdings" panose="05000000000000000000" pitchFamily="2" charset="2"/>
              </a:rPr>
              <a:t>		  </a:t>
            </a:r>
            <a:r>
              <a:rPr lang="en-US" sz="2800" dirty="0">
                <a:sym typeface="Wingdings" panose="05000000000000000000" pitchFamily="2" charset="2"/>
              </a:rPr>
              <a:t>◊  Beneficiary Entitlements</a:t>
            </a:r>
            <a:endParaRPr lang="en-US" sz="2800" dirty="0"/>
          </a:p>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a:sym typeface="Wingdings" panose="05000000000000000000" pitchFamily="2" charset="2"/>
              </a:rPr>
              <a:t>Modern Trust</a:t>
            </a:r>
          </a:p>
          <a:p>
            <a:pPr>
              <a:lnSpc>
                <a:spcPct val="90000"/>
              </a:lnSpc>
              <a:buFont typeface="Wingdings" panose="05000000000000000000" pitchFamily="2" charset="2"/>
              <a:buNone/>
            </a:pPr>
            <a:r>
              <a:rPr lang="en-US" dirty="0">
                <a:sym typeface="Wingdings" panose="05000000000000000000" pitchFamily="2" charset="2"/>
              </a:rPr>
              <a:t>		  </a:t>
            </a:r>
            <a:r>
              <a:rPr lang="en-US" sz="2800" dirty="0">
                <a:sym typeface="Wingdings" panose="05000000000000000000" pitchFamily="2" charset="2"/>
              </a:rPr>
              <a:t>◊  Fully Discretionary</a:t>
            </a:r>
            <a:endParaRPr lang="en-US" sz="2800" dirty="0"/>
          </a:p>
          <a:p>
            <a:pPr>
              <a:lnSpc>
                <a:spcPct val="90000"/>
              </a:lnSpc>
              <a:buFont typeface="Wingdings" panose="05000000000000000000" pitchFamily="2" charset="2"/>
              <a:buNone/>
            </a:pPr>
            <a:r>
              <a:rPr lang="en-US" sz="2800" dirty="0">
                <a:sym typeface="Wingdings" panose="05000000000000000000" pitchFamily="2" charset="2"/>
              </a:rPr>
              <a:t>		  ◊  Beneficiary-Controlled	</a:t>
            </a:r>
            <a:endParaRPr lang="en-US" sz="2800" dirty="0"/>
          </a:p>
          <a:p>
            <a:pPr>
              <a:lnSpc>
                <a:spcPct val="90000"/>
              </a:lnSpc>
              <a:buFont typeface="Wingdings" panose="05000000000000000000" pitchFamily="2" charset="2"/>
              <a:buNone/>
            </a:pPr>
            <a:r>
              <a:rPr lang="en-US" sz="2800" dirty="0">
                <a:sym typeface="Wingdings" panose="05000000000000000000" pitchFamily="2" charset="2"/>
              </a:rPr>
              <a:t>		  ◊  Irrevocable – But Amendable </a:t>
            </a:r>
            <a:r>
              <a:rPr lang="en-US" sz="2800" dirty="0">
                <a:latin typeface="Georgia" panose="02040502050405020303" pitchFamily="18" charset="0"/>
                <a:sym typeface="Wingdings" panose="05000000000000000000" pitchFamily="2" charset="2"/>
              </a:rPr>
              <a:t>	</a:t>
            </a:r>
          </a:p>
        </p:txBody>
      </p:sp>
    </p:spTree>
    <p:extLst>
      <p:ext uri="{BB962C8B-B14F-4D97-AF65-F5344CB8AC3E}">
        <p14:creationId xmlns:p14="http://schemas.microsoft.com/office/powerpoint/2010/main" xmlns="" val="218652369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485274" y="2209800"/>
            <a:ext cx="8229600" cy="4353499"/>
          </a:xfrm>
          <a:noFill/>
          <a:ln/>
        </p:spPr>
        <p:txBody>
          <a:bodyPr/>
          <a:lstStyle/>
          <a:p>
            <a:pPr marL="63500" indent="4763" algn="just">
              <a:lnSpc>
                <a:spcPct val="80000"/>
              </a:lnSpc>
              <a:buFont typeface="Wingdings" panose="05000000000000000000" pitchFamily="2" charset="2"/>
              <a:buNone/>
            </a:pPr>
            <a:r>
              <a:rPr lang="en-US" sz="2800" i="1" dirty="0">
                <a:effectLst/>
                <a:latin typeface="Georgia" panose="02040502050405020303" pitchFamily="18" charset="0"/>
              </a:rPr>
              <a:t>“Serving as an executor or trustee is neither an </a:t>
            </a:r>
            <a:r>
              <a:rPr lang="en-US" sz="2800" i="1" dirty="0" smtClean="0">
                <a:effectLst/>
                <a:latin typeface="Georgia" panose="02040502050405020303" pitchFamily="18" charset="0"/>
              </a:rPr>
              <a:t>honor, </a:t>
            </a:r>
            <a:r>
              <a:rPr lang="en-US" sz="2800" i="1" dirty="0">
                <a:effectLst/>
                <a:latin typeface="Georgia" panose="02040502050405020303" pitchFamily="18" charset="0"/>
              </a:rPr>
              <a:t>nor a game for beginners to play.  Acting as an executor or trustee required technical skills, experience, and an ability to deal with family members involved.  Nevertheless, clients often choose an executor and trustee without fairly evaluating the needs of the estate or trust against the named fiduciary’s abilities to meet those needs.”</a:t>
            </a:r>
          </a:p>
          <a:p>
            <a:pPr marL="63500" indent="4763">
              <a:lnSpc>
                <a:spcPct val="80000"/>
              </a:lnSpc>
              <a:buFont typeface="Wingdings" panose="05000000000000000000" pitchFamily="2" charset="2"/>
              <a:buNone/>
            </a:pPr>
            <a:endParaRPr lang="en-US" sz="2400" i="1" dirty="0">
              <a:latin typeface="Georgia" panose="02040502050405020303" pitchFamily="18" charset="0"/>
            </a:endParaRPr>
          </a:p>
          <a:p>
            <a:pPr marL="63500" indent="4763">
              <a:lnSpc>
                <a:spcPct val="80000"/>
              </a:lnSpc>
              <a:buFont typeface="Wingdings" panose="05000000000000000000" pitchFamily="2" charset="2"/>
              <a:buNone/>
            </a:pPr>
            <a:endParaRPr lang="en-US" sz="2400" i="1" dirty="0">
              <a:latin typeface="Georgia" panose="02040502050405020303" pitchFamily="18" charset="0"/>
            </a:endParaRPr>
          </a:p>
          <a:p>
            <a:pPr marL="63500" indent="4763" algn="r">
              <a:lnSpc>
                <a:spcPct val="80000"/>
              </a:lnSpc>
              <a:buFontTx/>
              <a:buNone/>
            </a:pPr>
            <a:r>
              <a:rPr lang="en-US" sz="1800" dirty="0"/>
              <a:t>Edward Schlesinger, Fifty-Two Questions to Ask Before Choosing Your Executor and Trustee, Successful Estate Planning Ideas and Method Service (1986)</a:t>
            </a:r>
            <a:r>
              <a:rPr lang="en-US" sz="1800" dirty="0">
                <a:latin typeface="Georgia" panose="02040502050405020303" pitchFamily="18" charset="0"/>
              </a:rPr>
              <a:t>.</a:t>
            </a:r>
            <a:endParaRPr lang="en-US" sz="1800" dirty="0">
              <a:latin typeface="Vrinda" panose="020B0502040204020203" pitchFamily="34" charset="0"/>
              <a:cs typeface="Vrinda" panose="020B0502040204020203" pitchFamily="34" charset="0"/>
            </a:endParaRPr>
          </a:p>
        </p:txBody>
      </p:sp>
      <p:sp>
        <p:nvSpPr>
          <p:cNvPr id="109571" name="Rectangle 3"/>
          <p:cNvSpPr>
            <a:spLocks noGrp="1" noChangeArrowheads="1"/>
          </p:cNvSpPr>
          <p:nvPr>
            <p:ph type="title"/>
          </p:nvPr>
        </p:nvSpPr>
        <p:spPr>
          <a:xfrm>
            <a:off x="457200" y="304800"/>
            <a:ext cx="8229600" cy="1329595"/>
          </a:xfrm>
          <a:noFill/>
          <a:ln/>
        </p:spPr>
        <p:txBody>
          <a:bodyPr/>
          <a:lstStyle/>
          <a:p>
            <a:pPr algn="ctr"/>
            <a:r>
              <a:rPr lang="en-US" dirty="0" smtClean="0"/>
              <a:t>THIRD-PARTY CONTROLLED TRUST </a:t>
            </a:r>
            <a:r>
              <a:rPr lang="en-US" dirty="0"/>
              <a:t>- </a:t>
            </a:r>
            <a:r>
              <a:rPr lang="en-US" dirty="0" smtClean="0"/>
              <a:t>INDIVIDUAL</a:t>
            </a:r>
            <a:endParaRPr lang="en-US" dirty="0"/>
          </a:p>
        </p:txBody>
      </p:sp>
    </p:spTree>
    <p:extLst>
      <p:ext uri="{BB962C8B-B14F-4D97-AF65-F5344CB8AC3E}">
        <p14:creationId xmlns:p14="http://schemas.microsoft.com/office/powerpoint/2010/main" xmlns="" val="200897638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381000" y="1752600"/>
            <a:ext cx="8229600" cy="4835525"/>
          </a:xfrm>
          <a:noFill/>
          <a:ln/>
        </p:spPr>
        <p:txBody>
          <a:bodyPr/>
          <a:lstStyle/>
          <a:p>
            <a:pPr marL="63500" indent="4763" algn="just">
              <a:lnSpc>
                <a:spcPct val="80000"/>
              </a:lnSpc>
              <a:buFont typeface="Wingdings" panose="05000000000000000000" pitchFamily="2" charset="2"/>
              <a:buNone/>
            </a:pPr>
            <a:r>
              <a:rPr lang="en-US" sz="1700" i="1" dirty="0">
                <a:effectLst/>
                <a:latin typeface="Georgia" panose="02040502050405020303" pitchFamily="18" charset="0"/>
              </a:rPr>
              <a:t>“Corporate fiduciaries have a definite advantage over nonprofessional individual trustees when considering the myriad account procedures, tax compliance, and tax planning opportunities that must be handled by a trustee.  The level of sophistication, expertise and experience that should be applied over the lifetime of any trust is one that few nonprofessionals can provide.  This means that most family members will simply be incapable of fully understanding all of the problems that must be avoided and the availability and implications of the tax and property law elections that must be weighed.  Even knowledgeable attorneys and accounts do not have the requisite practical day-to-day experience unless they practice solely in this field.</a:t>
            </a:r>
          </a:p>
          <a:p>
            <a:pPr marL="63500" indent="4763" algn="just">
              <a:lnSpc>
                <a:spcPct val="80000"/>
              </a:lnSpc>
              <a:buFont typeface="Wingdings" panose="05000000000000000000" pitchFamily="2" charset="2"/>
              <a:buNone/>
            </a:pPr>
            <a:endParaRPr lang="en-US" sz="1700" i="1" dirty="0">
              <a:effectLst/>
              <a:latin typeface="Georgia" panose="02040502050405020303" pitchFamily="18" charset="0"/>
            </a:endParaRPr>
          </a:p>
          <a:p>
            <a:pPr marL="63500" indent="4763" algn="just">
              <a:lnSpc>
                <a:spcPct val="80000"/>
              </a:lnSpc>
              <a:buFont typeface="Wingdings" panose="05000000000000000000" pitchFamily="2" charset="2"/>
              <a:buNone/>
            </a:pPr>
            <a:r>
              <a:rPr lang="en-US" sz="1700" i="1" dirty="0">
                <a:effectLst/>
                <a:latin typeface="Georgia" panose="02040502050405020303" pitchFamily="18" charset="0"/>
              </a:rPr>
              <a:t>It is possible and in many cases appropriate for a trustee to hire agents for advice and assistance.  Most trustees will communicate regularly with outside attorneys and accountants.  But planning policy and decisions must be made by the trustee; these are among the duties that cannot be delegated… Will an untrained trustee know whom to call or if the advice received is both legally correct and practical?  Will a nonprofessional understand the interplay between tax, trust, and property law well enough to interpret provisions in the trust and adequately inform beneficiaries about tax and other legal effects of various choices?”</a:t>
            </a:r>
          </a:p>
          <a:p>
            <a:pPr marL="63500" indent="4763">
              <a:lnSpc>
                <a:spcPct val="80000"/>
              </a:lnSpc>
              <a:buFont typeface="Wingdings" panose="05000000000000000000" pitchFamily="2" charset="2"/>
              <a:buNone/>
            </a:pPr>
            <a:endParaRPr lang="en-US" sz="2400" i="1" dirty="0">
              <a:latin typeface="Georgia" panose="02040502050405020303" pitchFamily="18" charset="0"/>
            </a:endParaRPr>
          </a:p>
          <a:p>
            <a:pPr marL="63500" indent="4763" algn="r">
              <a:lnSpc>
                <a:spcPct val="80000"/>
              </a:lnSpc>
              <a:buFont typeface="Wingdings" panose="05000000000000000000" pitchFamily="2" charset="2"/>
              <a:buNone/>
            </a:pPr>
            <a:r>
              <a:rPr lang="en-US" sz="1800" dirty="0"/>
              <a:t>S. Leimberg, The Tools and Techniques of Estate Planning 483 (11</a:t>
            </a:r>
            <a:r>
              <a:rPr lang="en-US" sz="1800" baseline="30000" dirty="0"/>
              <a:t>th</a:t>
            </a:r>
            <a:r>
              <a:rPr lang="en-US" sz="1800" dirty="0"/>
              <a:t> ed.1998)</a:t>
            </a:r>
            <a:endParaRPr lang="en-US" sz="1800" dirty="0">
              <a:cs typeface="Vrinda" panose="020B0502040204020203" pitchFamily="34" charset="0"/>
            </a:endParaRPr>
          </a:p>
        </p:txBody>
      </p:sp>
      <p:sp>
        <p:nvSpPr>
          <p:cNvPr id="108547" name="Rectangle 3"/>
          <p:cNvSpPr>
            <a:spLocks noGrp="1" noChangeArrowheads="1"/>
          </p:cNvSpPr>
          <p:nvPr>
            <p:ph type="title"/>
          </p:nvPr>
        </p:nvSpPr>
        <p:spPr>
          <a:xfrm>
            <a:off x="457200" y="304800"/>
            <a:ext cx="8229600" cy="1329595"/>
          </a:xfrm>
          <a:noFill/>
          <a:ln/>
        </p:spPr>
        <p:txBody>
          <a:bodyPr/>
          <a:lstStyle/>
          <a:p>
            <a:pPr algn="ctr"/>
            <a:r>
              <a:rPr lang="en-US" dirty="0" smtClean="0"/>
              <a:t>THIRD-PARTY CONTROLLED TRUST </a:t>
            </a:r>
            <a:r>
              <a:rPr lang="en-US" dirty="0"/>
              <a:t>- </a:t>
            </a:r>
            <a:r>
              <a:rPr lang="en-US" dirty="0" smtClean="0"/>
              <a:t>CORPORATE</a:t>
            </a:r>
            <a:endParaRPr lang="en-US" dirty="0"/>
          </a:p>
        </p:txBody>
      </p:sp>
    </p:spTree>
    <p:extLst>
      <p:ext uri="{BB962C8B-B14F-4D97-AF65-F5344CB8AC3E}">
        <p14:creationId xmlns:p14="http://schemas.microsoft.com/office/powerpoint/2010/main" xmlns="" val="399073356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495794"/>
          </a:xfrm>
          <a:noFill/>
          <a:ln/>
        </p:spPr>
        <p:txBody>
          <a:bodyPr/>
          <a:lstStyle/>
          <a:p>
            <a:pPr algn="ctr"/>
            <a:r>
              <a:rPr lang="en-US" sz="5400" dirty="0" smtClean="0"/>
              <a:t>TRADITIONAL TRUST TYPICAL CHARACTERISTICS </a:t>
            </a:r>
            <a:endParaRPr lang="en-US" sz="5400" dirty="0"/>
          </a:p>
        </p:txBody>
      </p:sp>
      <p:sp>
        <p:nvSpPr>
          <p:cNvPr id="30723" name="Rectangle 3"/>
          <p:cNvSpPr>
            <a:spLocks noGrp="1" noChangeArrowheads="1"/>
          </p:cNvSpPr>
          <p:nvPr>
            <p:ph type="body" idx="1"/>
          </p:nvPr>
        </p:nvSpPr>
        <p:spPr>
          <a:xfrm>
            <a:off x="304800" y="3048000"/>
            <a:ext cx="8229600" cy="2794611"/>
          </a:xfrm>
          <a:noFill/>
          <a:ln/>
        </p:spPr>
        <p:txBody>
          <a:bodyPr/>
          <a:lstStyle/>
          <a:p>
            <a:pPr>
              <a:lnSpc>
                <a:spcPct val="80000"/>
              </a:lnSpc>
              <a:buFont typeface="Wingdings" panose="05000000000000000000" pitchFamily="2" charset="2"/>
              <a:buNone/>
            </a:pPr>
            <a:r>
              <a:rPr lang="en-US" dirty="0" smtClean="0">
                <a:sym typeface="Wingdings" panose="05000000000000000000" pitchFamily="2" charset="2"/>
              </a:rPr>
              <a:t>  </a:t>
            </a:r>
            <a:r>
              <a:rPr lang="en-US" dirty="0">
                <a:sym typeface="Wingdings" panose="05000000000000000000" pitchFamily="2" charset="2"/>
              </a:rPr>
              <a:t>Pays Out Income </a:t>
            </a:r>
            <a:endParaRPr lang="en-US" dirty="0"/>
          </a:p>
          <a:p>
            <a:pPr>
              <a:lnSpc>
                <a:spcPct val="80000"/>
              </a:lnSpc>
              <a:buFont typeface="Wingdings" panose="05000000000000000000" pitchFamily="2" charset="2"/>
              <a:buNone/>
            </a:pPr>
            <a:r>
              <a:rPr lang="en-US" dirty="0" smtClean="0">
                <a:sym typeface="Wingdings" panose="05000000000000000000" pitchFamily="2" charset="2"/>
              </a:rPr>
              <a:t>  </a:t>
            </a:r>
            <a:r>
              <a:rPr lang="en-US" dirty="0">
                <a:sym typeface="Wingdings" panose="05000000000000000000" pitchFamily="2" charset="2"/>
              </a:rPr>
              <a:t>Principal May Be Invaded</a:t>
            </a:r>
          </a:p>
          <a:p>
            <a:pPr>
              <a:lnSpc>
                <a:spcPct val="80000"/>
              </a:lnSpc>
              <a:buFont typeface="Wingdings" panose="05000000000000000000" pitchFamily="2" charset="2"/>
              <a:buNone/>
            </a:pPr>
            <a:r>
              <a:rPr lang="en-US" sz="2800" dirty="0">
                <a:sym typeface="Wingdings" panose="05000000000000000000" pitchFamily="2" charset="2"/>
              </a:rPr>
              <a:t>			◊  “HEMS” </a:t>
            </a:r>
          </a:p>
          <a:p>
            <a:pPr>
              <a:lnSpc>
                <a:spcPct val="80000"/>
              </a:lnSpc>
              <a:buFont typeface="Wingdings" panose="05000000000000000000" pitchFamily="2" charset="2"/>
              <a:buNone/>
            </a:pPr>
            <a:r>
              <a:rPr lang="en-US" sz="2800" dirty="0">
                <a:sym typeface="Wingdings" panose="05000000000000000000" pitchFamily="2" charset="2"/>
              </a:rPr>
              <a:t>			◊  5% or $5,000</a:t>
            </a:r>
            <a:r>
              <a:rPr lang="en-US" dirty="0">
                <a:sym typeface="Wingdings" panose="05000000000000000000" pitchFamily="2" charset="2"/>
              </a:rPr>
              <a:t>		 	</a:t>
            </a:r>
          </a:p>
          <a:p>
            <a:pPr>
              <a:lnSpc>
                <a:spcPct val="80000"/>
              </a:lnSpc>
              <a:buFont typeface="Wingdings" panose="05000000000000000000" pitchFamily="2" charset="2"/>
              <a:buNone/>
            </a:pPr>
            <a:r>
              <a:rPr lang="en-US" dirty="0" smtClean="0">
                <a:sym typeface="Wingdings" panose="05000000000000000000" pitchFamily="2" charset="2"/>
              </a:rPr>
              <a:t>  </a:t>
            </a:r>
            <a:r>
              <a:rPr lang="en-US" dirty="0">
                <a:sym typeface="Wingdings" panose="05000000000000000000" pitchFamily="2" charset="2"/>
              </a:rPr>
              <a:t>Distributes Assets at Specified Ages</a:t>
            </a:r>
          </a:p>
          <a:p>
            <a:pPr>
              <a:lnSpc>
                <a:spcPct val="80000"/>
              </a:lnSpc>
              <a:buFont typeface="Wingdings" panose="05000000000000000000" pitchFamily="2" charset="2"/>
              <a:buChar char="q"/>
            </a:pPr>
            <a:r>
              <a:rPr lang="en-US" dirty="0" smtClean="0">
                <a:sym typeface="Wingdings" panose="05000000000000000000" pitchFamily="2" charset="2"/>
              </a:rPr>
              <a:t>  Anyone </a:t>
            </a:r>
            <a:r>
              <a:rPr lang="en-US" dirty="0">
                <a:sym typeface="Wingdings" panose="05000000000000000000" pitchFamily="2" charset="2"/>
              </a:rPr>
              <a:t>Can Be Trustee (Including </a:t>
            </a:r>
            <a:r>
              <a:rPr lang="en-US" dirty="0" smtClean="0">
                <a:sym typeface="Wingdings" panose="05000000000000000000" pitchFamily="2" charset="2"/>
              </a:rPr>
              <a:t>Beneficiary)</a:t>
            </a:r>
          </a:p>
        </p:txBody>
      </p:sp>
    </p:spTree>
    <p:extLst>
      <p:ext uri="{BB962C8B-B14F-4D97-AF65-F5344CB8AC3E}">
        <p14:creationId xmlns:p14="http://schemas.microsoft.com/office/powerpoint/2010/main" xmlns="" val="415000726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76200"/>
            <a:ext cx="8382000" cy="1523494"/>
          </a:xfrm>
        </p:spPr>
        <p:txBody>
          <a:bodyPr/>
          <a:lstStyle/>
          <a:p>
            <a:pPr algn="ctr"/>
            <a:r>
              <a:rPr lang="en-US" dirty="0"/>
              <a:t>PRIMARY DISCUSSION </a:t>
            </a:r>
            <a:r>
              <a:rPr lang="en-US" dirty="0" smtClean="0"/>
              <a:t>TOPICS con’t.</a:t>
            </a:r>
            <a:endParaRPr lang="en-US" dirty="0"/>
          </a:p>
        </p:txBody>
      </p:sp>
      <p:sp>
        <p:nvSpPr>
          <p:cNvPr id="3" name="Subtitle 2"/>
          <p:cNvSpPr>
            <a:spLocks noGrp="1"/>
          </p:cNvSpPr>
          <p:nvPr>
            <p:ph type="subTitle" idx="1"/>
          </p:nvPr>
        </p:nvSpPr>
        <p:spPr>
          <a:xfrm>
            <a:off x="228600" y="3048000"/>
            <a:ext cx="8763000" cy="4343400"/>
          </a:xfrm>
        </p:spPr>
        <p:txBody>
          <a:bodyPr/>
          <a:lstStyle/>
          <a:p>
            <a:r>
              <a:rPr lang="en-US" dirty="0">
                <a:sym typeface="Wingdings" panose="05000000000000000000" pitchFamily="2" charset="2"/>
              </a:rPr>
              <a:t> </a:t>
            </a:r>
            <a:r>
              <a:rPr lang="en-US" dirty="0" smtClean="0">
                <a:sym typeface="Wingdings" panose="05000000000000000000" pitchFamily="2" charset="2"/>
              </a:rPr>
              <a:t>Trust </a:t>
            </a:r>
            <a:r>
              <a:rPr lang="en-US" dirty="0">
                <a:sym typeface="Wingdings" panose="05000000000000000000" pitchFamily="2" charset="2"/>
              </a:rPr>
              <a:t>Design Strategies – What is Best?</a:t>
            </a:r>
          </a:p>
          <a:p>
            <a:endParaRPr lang="en-US" dirty="0"/>
          </a:p>
          <a:p>
            <a:pPr marL="457200" indent="-457200">
              <a:buFont typeface="Wingdings" panose="05000000000000000000" pitchFamily="2" charset="2"/>
              <a:buChar char="q"/>
            </a:pPr>
            <a:r>
              <a:rPr lang="en-US" dirty="0" smtClean="0">
                <a:sym typeface="Wingdings" panose="05000000000000000000" pitchFamily="2" charset="2"/>
              </a:rPr>
              <a:t>The “Use” Trust – Simpler Than a Revocable Trust</a:t>
            </a:r>
            <a:endParaRPr lang="en-US" dirty="0">
              <a:sym typeface="Wingdings" panose="05000000000000000000" pitchFamily="2" charset="2"/>
            </a:endParaRPr>
          </a:p>
          <a:p>
            <a:endParaRPr lang="en-US" dirty="0">
              <a:sym typeface="Wingdings" panose="05000000000000000000" pitchFamily="2" charset="2"/>
            </a:endParaRPr>
          </a:p>
          <a:p>
            <a:pPr marL="457200" indent="-457200">
              <a:buFont typeface="Wingdings" panose="05000000000000000000" pitchFamily="2" charset="2"/>
              <a:buChar char="q"/>
            </a:pPr>
            <a:r>
              <a:rPr lang="en-US" dirty="0" smtClean="0">
                <a:sym typeface="Wingdings" panose="05000000000000000000" pitchFamily="2" charset="2"/>
              </a:rPr>
              <a:t>Most Dynasty Trust Projections are Illusory</a:t>
            </a:r>
            <a:endParaRPr lang="en-US" dirty="0"/>
          </a:p>
          <a:p>
            <a:endParaRPr lang="en-US" sz="2400" dirty="0" smtClean="0"/>
          </a:p>
          <a:p>
            <a:endParaRPr lang="en-US" dirty="0"/>
          </a:p>
        </p:txBody>
      </p:sp>
    </p:spTree>
    <p:extLst>
      <p:ext uri="{BB962C8B-B14F-4D97-AF65-F5344CB8AC3E}">
        <p14:creationId xmlns:p14="http://schemas.microsoft.com/office/powerpoint/2010/main" xmlns="" val="418342940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82613"/>
            <a:ext cx="8229600" cy="747897"/>
          </a:xfrm>
          <a:noFill/>
          <a:ln/>
        </p:spPr>
        <p:txBody>
          <a:bodyPr/>
          <a:lstStyle/>
          <a:p>
            <a:pPr algn="ctr"/>
            <a:r>
              <a:rPr lang="en-US" sz="5400" dirty="0" smtClean="0"/>
              <a:t>MODERN TRUST</a:t>
            </a:r>
            <a:endParaRPr lang="en-US" sz="5400" dirty="0"/>
          </a:p>
        </p:txBody>
      </p:sp>
      <p:sp>
        <p:nvSpPr>
          <p:cNvPr id="31747" name="Rectangle 3"/>
          <p:cNvSpPr>
            <a:spLocks noGrp="1" noChangeArrowheads="1"/>
          </p:cNvSpPr>
          <p:nvPr>
            <p:ph type="body" idx="1"/>
          </p:nvPr>
        </p:nvSpPr>
        <p:spPr>
          <a:xfrm>
            <a:off x="-57150" y="3124200"/>
            <a:ext cx="8763000" cy="3163943"/>
          </a:xfrm>
          <a:noFill/>
          <a:ln/>
        </p:spPr>
        <p:txBody>
          <a:bodyPr/>
          <a:lstStyle/>
          <a:p>
            <a:pPr>
              <a:buFont typeface="Wingdings" panose="05000000000000000000" pitchFamily="2" charset="2"/>
              <a:buNone/>
            </a:pPr>
            <a:r>
              <a:rPr lang="en-US" dirty="0">
                <a:sym typeface="Wingdings" panose="05000000000000000000" pitchFamily="2" charset="2"/>
              </a:rPr>
              <a:t>	   Fully Discretionary</a:t>
            </a:r>
          </a:p>
          <a:p>
            <a:pPr>
              <a:buFont typeface="Wingdings" panose="05000000000000000000" pitchFamily="2" charset="2"/>
              <a:buNone/>
            </a:pPr>
            <a:r>
              <a:rPr lang="en-US" dirty="0">
                <a:sym typeface="Wingdings" panose="05000000000000000000" pitchFamily="2" charset="2"/>
              </a:rPr>
              <a:t>	   Dynastic</a:t>
            </a:r>
          </a:p>
          <a:p>
            <a:pPr>
              <a:buFont typeface="Wingdings" panose="05000000000000000000" pitchFamily="2" charset="2"/>
              <a:buNone/>
            </a:pPr>
            <a:r>
              <a:rPr lang="en-US" dirty="0">
                <a:sym typeface="Wingdings" panose="05000000000000000000" pitchFamily="2" charset="2"/>
              </a:rPr>
              <a:t>	   Beneficiary-Controlled (at Proper Time(s))</a:t>
            </a:r>
          </a:p>
          <a:p>
            <a:pPr>
              <a:buFont typeface="Wingdings" panose="05000000000000000000" pitchFamily="2" charset="2"/>
              <a:buNone/>
            </a:pPr>
            <a:r>
              <a:rPr lang="en-US" dirty="0">
                <a:sym typeface="Wingdings" panose="05000000000000000000" pitchFamily="2" charset="2"/>
              </a:rPr>
              <a:t>	   “Use” Concept</a:t>
            </a:r>
          </a:p>
          <a:p>
            <a:pPr>
              <a:buFont typeface="Wingdings" panose="05000000000000000000" pitchFamily="2" charset="2"/>
              <a:buNone/>
            </a:pPr>
            <a:r>
              <a:rPr lang="en-US" dirty="0">
                <a:sym typeface="Wingdings" panose="05000000000000000000" pitchFamily="2" charset="2"/>
              </a:rPr>
              <a:t>	   Amendable - Broad SPAs – “Re-Write Powers</a:t>
            </a:r>
            <a:r>
              <a:rPr lang="en-US" dirty="0" smtClean="0">
                <a:sym typeface="Wingdings" panose="05000000000000000000" pitchFamily="2" charset="2"/>
              </a:rPr>
              <a:t>”</a:t>
            </a:r>
            <a:r>
              <a:rPr lang="en-US" sz="3600" dirty="0">
                <a:latin typeface="Times New Roman" panose="02020603050405020304" pitchFamily="18" charset="0"/>
                <a:sym typeface="Wingdings" panose="05000000000000000000" pitchFamily="2" charset="2"/>
              </a:rPr>
              <a:t>	</a:t>
            </a:r>
          </a:p>
        </p:txBody>
      </p:sp>
    </p:spTree>
    <p:extLst>
      <p:ext uri="{BB962C8B-B14F-4D97-AF65-F5344CB8AC3E}">
        <p14:creationId xmlns:p14="http://schemas.microsoft.com/office/powerpoint/2010/main" xmlns="" val="326453701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1981200"/>
            <a:ext cx="7690114" cy="1384994"/>
          </a:xfrm>
        </p:spPr>
        <p:txBody>
          <a:bodyPr/>
          <a:lstStyle/>
          <a:p>
            <a:pPr algn="ctr"/>
            <a:r>
              <a:rPr lang="en-US" sz="8000" dirty="0" smtClean="0"/>
              <a:t>TRADITIONAL TRUST DRAWBACKS</a:t>
            </a:r>
          </a:p>
          <a:p>
            <a:pPr algn="ctr"/>
            <a:r>
              <a:rPr lang="en-US" sz="6600" spc="-300" dirty="0" smtClean="0"/>
              <a:t>Component Analysis</a:t>
            </a:r>
            <a:endParaRPr lang="en-US" sz="6600" spc="-300" dirty="0"/>
          </a:p>
        </p:txBody>
      </p:sp>
    </p:spTree>
    <p:extLst>
      <p:ext uri="{BB962C8B-B14F-4D97-AF65-F5344CB8AC3E}">
        <p14:creationId xmlns:p14="http://schemas.microsoft.com/office/powerpoint/2010/main" xmlns="" val="183620204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7535" y="3581400"/>
            <a:ext cx="8991600" cy="3581907"/>
          </a:xfrm>
        </p:spPr>
        <p:txBody>
          <a:bodyPr/>
          <a:lstStyle/>
          <a:p>
            <a:r>
              <a:rPr lang="en-US" dirty="0">
                <a:sym typeface="Wingdings" panose="05000000000000000000" pitchFamily="2" charset="2"/>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2590800"/>
            <a:ext cx="3166110" cy="3571252"/>
          </a:xfrm>
          <a:prstGeom prst="rect">
            <a:avLst/>
          </a:prstGeom>
        </p:spPr>
      </p:pic>
      <p:sp>
        <p:nvSpPr>
          <p:cNvPr id="8" name="Rectangle 2"/>
          <p:cNvSpPr txBox="1">
            <a:spLocks noChangeArrowheads="1"/>
          </p:cNvSpPr>
          <p:nvPr/>
        </p:nvSpPr>
        <p:spPr>
          <a:xfrm>
            <a:off x="914400" y="395103"/>
            <a:ext cx="8382000" cy="14957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defRPr/>
            </a:pPr>
            <a:r>
              <a:rPr lang="en-US" sz="4800" dirty="0" smtClean="0"/>
              <a:t>MANY TRUSTS REMIND ME OF </a:t>
            </a:r>
          </a:p>
          <a:p>
            <a:pPr algn="ctr">
              <a:defRPr/>
            </a:pPr>
            <a:r>
              <a:rPr lang="en-US" sz="4800" dirty="0" smtClean="0"/>
              <a:t>THE EMPEROR’S NEW CLOTHES</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230188"/>
            <a:ext cx="1075721" cy="912812"/>
          </a:xfrm>
          <a:prstGeom prst="rect">
            <a:avLst/>
          </a:prstGeom>
        </p:spPr>
      </p:pic>
    </p:spTree>
    <p:extLst>
      <p:ext uri="{BB962C8B-B14F-4D97-AF65-F5344CB8AC3E}">
        <p14:creationId xmlns:p14="http://schemas.microsoft.com/office/powerpoint/2010/main" xmlns="" val="246090300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395103"/>
            <a:ext cx="8229600" cy="1495794"/>
          </a:xfrm>
        </p:spPr>
        <p:txBody>
          <a:bodyPr/>
          <a:lstStyle/>
          <a:p>
            <a:pPr algn="ctr"/>
            <a:r>
              <a:rPr lang="en-US" sz="5400" dirty="0" smtClean="0"/>
              <a:t>  PAYS OUT INCOME AT LEAST ANNUALLY</a:t>
            </a:r>
            <a:endParaRPr lang="en-US" sz="5400" dirty="0"/>
          </a:p>
        </p:txBody>
      </p:sp>
      <p:sp>
        <p:nvSpPr>
          <p:cNvPr id="34819" name="Rectangle 3"/>
          <p:cNvSpPr>
            <a:spLocks noGrp="1" noChangeArrowheads="1"/>
          </p:cNvSpPr>
          <p:nvPr>
            <p:ph type="body" idx="1"/>
          </p:nvPr>
        </p:nvSpPr>
        <p:spPr>
          <a:xfrm>
            <a:off x="228600" y="2667000"/>
            <a:ext cx="8229600" cy="2376035"/>
          </a:xfrm>
        </p:spPr>
        <p:txBody>
          <a:bodyPr/>
          <a:lstStyle/>
          <a:p>
            <a:pPr>
              <a:buFont typeface="Wingdings" panose="05000000000000000000" pitchFamily="2" charset="2"/>
              <a:buNone/>
            </a:pPr>
            <a:r>
              <a:rPr lang="en-US" dirty="0" smtClean="0">
                <a:sym typeface="Wingdings" panose="05000000000000000000" pitchFamily="2" charset="2"/>
              </a:rPr>
              <a:t>  </a:t>
            </a:r>
            <a:r>
              <a:rPr lang="en-US" dirty="0"/>
              <a:t>Force-outs Terminate “In-Trust” </a:t>
            </a:r>
            <a:r>
              <a:rPr lang="en-US" dirty="0" smtClean="0"/>
              <a:t>Shelters</a:t>
            </a:r>
            <a:r>
              <a:rPr lang="en-US" sz="3600" dirty="0"/>
              <a:t>	 </a:t>
            </a:r>
            <a:r>
              <a:rPr lang="en-US" sz="3600" dirty="0" smtClean="0"/>
              <a:t>  </a:t>
            </a:r>
            <a:r>
              <a:rPr lang="en-US" dirty="0">
                <a:sym typeface="Wingdings" panose="05000000000000000000" pitchFamily="2" charset="2"/>
              </a:rPr>
              <a:t>	</a:t>
            </a:r>
            <a:r>
              <a:rPr lang="en-US" sz="2800" dirty="0">
                <a:sym typeface="Wingdings" panose="05000000000000000000" pitchFamily="2" charset="2"/>
              </a:rPr>
              <a:t>	</a:t>
            </a:r>
            <a:r>
              <a:rPr lang="en-US" sz="2800" dirty="0" smtClean="0">
                <a:sym typeface="Wingdings" panose="05000000000000000000" pitchFamily="2" charset="2"/>
              </a:rPr>
              <a:t>	◊ </a:t>
            </a:r>
            <a:r>
              <a:rPr lang="en-US" sz="2800" dirty="0"/>
              <a:t>Transfer Tax Inefficient – Leakage</a:t>
            </a:r>
          </a:p>
          <a:p>
            <a:pPr>
              <a:buFont typeface="Wingdings" panose="05000000000000000000" pitchFamily="2" charset="2"/>
              <a:buNone/>
            </a:pPr>
            <a:r>
              <a:rPr lang="en-US" sz="2800" dirty="0">
                <a:sym typeface="Wingdings" panose="05000000000000000000" pitchFamily="2" charset="2"/>
              </a:rPr>
              <a:t>			◊ </a:t>
            </a:r>
            <a:r>
              <a:rPr lang="en-US" sz="2800" dirty="0"/>
              <a:t>Income Tax Inefficient</a:t>
            </a:r>
          </a:p>
          <a:p>
            <a:pPr>
              <a:buFont typeface="Wingdings" panose="05000000000000000000" pitchFamily="2" charset="2"/>
              <a:buNone/>
            </a:pPr>
            <a:r>
              <a:rPr lang="en-US" sz="2800" dirty="0">
                <a:sym typeface="Wingdings" panose="05000000000000000000" pitchFamily="2" charset="2"/>
              </a:rPr>
              <a:t>			◊ </a:t>
            </a:r>
            <a:r>
              <a:rPr lang="en-US" sz="2800" dirty="0"/>
              <a:t>Creditor </a:t>
            </a:r>
            <a:r>
              <a:rPr lang="en-US" sz="2800" dirty="0" smtClean="0"/>
              <a:t>Exposed</a:t>
            </a:r>
          </a:p>
          <a:p>
            <a:pPr>
              <a:buFont typeface="Wingdings" panose="05000000000000000000" pitchFamily="2" charset="2"/>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6333" y="395103"/>
            <a:ext cx="1075721" cy="912812"/>
          </a:xfrm>
          <a:prstGeom prst="rect">
            <a:avLst/>
          </a:prstGeom>
        </p:spPr>
      </p:pic>
    </p:spTree>
    <p:extLst>
      <p:ext uri="{BB962C8B-B14F-4D97-AF65-F5344CB8AC3E}">
        <p14:creationId xmlns:p14="http://schemas.microsoft.com/office/powerpoint/2010/main" xmlns="" val="4904562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19110"/>
            <a:ext cx="8382000" cy="664797"/>
          </a:xfrm>
        </p:spPr>
        <p:txBody>
          <a:bodyPr/>
          <a:lstStyle/>
          <a:p>
            <a:pPr algn="ctr"/>
            <a:r>
              <a:rPr lang="en-US" dirty="0" smtClean="0"/>
              <a:t>FIXING INEFFICIENT TRUSTS</a:t>
            </a:r>
            <a:endParaRPr lang="en-US" dirty="0"/>
          </a:p>
        </p:txBody>
      </p:sp>
      <p:sp>
        <p:nvSpPr>
          <p:cNvPr id="3" name="Content Placeholder 2"/>
          <p:cNvSpPr>
            <a:spLocks noGrp="1"/>
          </p:cNvSpPr>
          <p:nvPr>
            <p:ph idx="1"/>
          </p:nvPr>
        </p:nvSpPr>
        <p:spPr>
          <a:xfrm>
            <a:off x="381000" y="2895600"/>
            <a:ext cx="8382000" cy="984885"/>
          </a:xfrm>
        </p:spPr>
        <p:txBody>
          <a:bodyPr/>
          <a:lstStyle/>
          <a:p>
            <a:pPr>
              <a:buFont typeface="Wingdings" panose="05000000000000000000" pitchFamily="2" charset="2"/>
              <a:buChar char="q"/>
            </a:pPr>
            <a:r>
              <a:rPr lang="en-US" dirty="0" smtClean="0"/>
              <a:t> Disregarded Entity Wrapper</a:t>
            </a:r>
          </a:p>
          <a:p>
            <a:pPr marL="0" indent="0">
              <a:buNone/>
            </a:pPr>
            <a:r>
              <a:rPr lang="en-US" dirty="0"/>
              <a:t>	   </a:t>
            </a:r>
            <a:r>
              <a:rPr lang="en-US" dirty="0">
                <a:sym typeface="Wingdings" panose="05000000000000000000" pitchFamily="2" charset="2"/>
              </a:rPr>
              <a:t>	</a:t>
            </a:r>
            <a:r>
              <a:rPr lang="en-US" sz="2800" dirty="0" smtClean="0">
                <a:sym typeface="Wingdings" panose="05000000000000000000" pitchFamily="2" charset="2"/>
              </a:rPr>
              <a:t>◊ </a:t>
            </a:r>
            <a:r>
              <a:rPr lang="en-US" sz="2800" dirty="0">
                <a:sym typeface="Wingdings" panose="05000000000000000000" pitchFamily="2" charset="2"/>
              </a:rPr>
              <a:t>N</a:t>
            </a:r>
            <a:r>
              <a:rPr lang="en-US" sz="2800" dirty="0" smtClean="0">
                <a:sym typeface="Wingdings" panose="05000000000000000000" pitchFamily="2" charset="2"/>
              </a:rPr>
              <a:t>o Accounting Income </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6333" y="395103"/>
            <a:ext cx="1075721" cy="912812"/>
          </a:xfrm>
          <a:prstGeom prst="rect">
            <a:avLst/>
          </a:prstGeom>
        </p:spPr>
      </p:pic>
    </p:spTree>
    <p:extLst>
      <p:ext uri="{BB962C8B-B14F-4D97-AF65-F5344CB8AC3E}">
        <p14:creationId xmlns:p14="http://schemas.microsoft.com/office/powerpoint/2010/main" xmlns="" val="3400303028"/>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9976" y="304800"/>
            <a:ext cx="8991600" cy="1329595"/>
          </a:xfrm>
        </p:spPr>
        <p:txBody>
          <a:bodyPr/>
          <a:lstStyle/>
          <a:p>
            <a:pPr algn="ctr"/>
            <a:r>
              <a:rPr lang="en-US" dirty="0" smtClean="0"/>
              <a:t>ASCERTAINABLE STANDARD</a:t>
            </a:r>
            <a:br>
              <a:rPr lang="en-US" dirty="0" smtClean="0"/>
            </a:br>
            <a:r>
              <a:rPr lang="en-US" dirty="0" smtClean="0"/>
              <a:t> “HEMS”*</a:t>
            </a:r>
            <a:endParaRPr lang="en-US" dirty="0"/>
          </a:p>
        </p:txBody>
      </p:sp>
      <p:sp>
        <p:nvSpPr>
          <p:cNvPr id="35843" name="Rectangle 3"/>
          <p:cNvSpPr>
            <a:spLocks noGrp="1" noChangeArrowheads="1"/>
          </p:cNvSpPr>
          <p:nvPr>
            <p:ph type="body" idx="1"/>
          </p:nvPr>
        </p:nvSpPr>
        <p:spPr>
          <a:xfrm>
            <a:off x="259976" y="2286000"/>
            <a:ext cx="8534400" cy="2862322"/>
          </a:xfrm>
          <a:noFill/>
          <a:extLst>
            <a:ext uri="{909E8E84-426E-40DD-AFC4-6F175D3DCCD1}">
              <a14:hiddenFill xmlns:a14="http://schemas.microsoft.com/office/drawing/2010/main" xmlns="">
                <a:solidFill>
                  <a:srgbClr val="FFFF00"/>
                </a:solidFill>
              </a14:hiddenFill>
            </a:ext>
          </a:extLst>
        </p:spPr>
        <p:txBody>
          <a:bodyPr/>
          <a:lstStyle/>
          <a:p>
            <a:pPr>
              <a:buFont typeface="Wingdings" panose="05000000000000000000" pitchFamily="2" charset="2"/>
              <a:buNone/>
            </a:pPr>
            <a:r>
              <a:rPr lang="en-US" dirty="0" smtClean="0">
                <a:sym typeface="Wingdings" panose="05000000000000000000" pitchFamily="2" charset="2"/>
              </a:rPr>
              <a:t> </a:t>
            </a:r>
            <a:r>
              <a:rPr lang="en-US" dirty="0"/>
              <a:t>“Support Trust” Issue</a:t>
            </a:r>
            <a:r>
              <a:rPr lang="en-US" dirty="0" smtClean="0"/>
              <a:t>**</a:t>
            </a:r>
            <a:endParaRPr lang="en-US" dirty="0"/>
          </a:p>
          <a:p>
            <a:pPr>
              <a:buFont typeface="Wingdings" panose="05000000000000000000" pitchFamily="2" charset="2"/>
              <a:buNone/>
            </a:pPr>
            <a:r>
              <a:rPr lang="en-US" dirty="0" smtClean="0">
                <a:sym typeface="Wingdings" panose="05000000000000000000" pitchFamily="2" charset="2"/>
              </a:rPr>
              <a:t> </a:t>
            </a:r>
            <a:r>
              <a:rPr lang="en-US" dirty="0"/>
              <a:t> Relies on Spendthrift Trust Provision </a:t>
            </a:r>
            <a:endParaRPr lang="en-US" dirty="0">
              <a:sym typeface="Wingdings" panose="05000000000000000000" pitchFamily="2" charset="2"/>
            </a:endParaRPr>
          </a:p>
          <a:p>
            <a:pPr>
              <a:buFont typeface="Wingdings" panose="05000000000000000000" pitchFamily="2" charset="2"/>
              <a:buNone/>
            </a:pPr>
            <a:r>
              <a:rPr lang="en-US" dirty="0" smtClean="0">
                <a:sym typeface="Wingdings" panose="05000000000000000000" pitchFamily="2" charset="2"/>
              </a:rPr>
              <a:t>  </a:t>
            </a:r>
            <a:r>
              <a:rPr lang="en-US" dirty="0">
                <a:sym typeface="Wingdings" panose="05000000000000000000" pitchFamily="2" charset="2"/>
              </a:rPr>
              <a:t>Exception Creditors</a:t>
            </a:r>
          </a:p>
          <a:p>
            <a:pPr>
              <a:buFont typeface="Wingdings" panose="05000000000000000000" pitchFamily="2" charset="2"/>
              <a:buNone/>
            </a:pPr>
            <a:r>
              <a:rPr lang="en-US" sz="2800" dirty="0">
                <a:sym typeface="Wingdings" panose="05000000000000000000" pitchFamily="2" charset="2"/>
              </a:rPr>
              <a:t>		    ◊ Statutorily Created – See Restatement 2</a:t>
            </a:r>
            <a:r>
              <a:rPr lang="en-US" sz="2800" baseline="30000" dirty="0">
                <a:sym typeface="Wingdings" panose="05000000000000000000" pitchFamily="2" charset="2"/>
              </a:rPr>
              <a:t>nd</a:t>
            </a:r>
            <a:endParaRPr lang="en-US" sz="2800" dirty="0">
              <a:sym typeface="Wingdings" panose="05000000000000000000" pitchFamily="2" charset="2"/>
            </a:endParaRPr>
          </a:p>
          <a:p>
            <a:pPr>
              <a:buFont typeface="Wingdings" panose="05000000000000000000" pitchFamily="2" charset="2"/>
              <a:buNone/>
            </a:pPr>
            <a:r>
              <a:rPr lang="en-US" sz="2800" dirty="0">
                <a:sym typeface="Wingdings" panose="05000000000000000000" pitchFamily="2" charset="2"/>
              </a:rPr>
              <a:t>		    ◊ Judicially </a:t>
            </a:r>
            <a:r>
              <a:rPr lang="en-US" sz="2800" dirty="0" smtClean="0">
                <a:sym typeface="Wingdings" panose="05000000000000000000" pitchFamily="2" charset="2"/>
              </a:rPr>
              <a:t>Created – Bacardi v. White, 463 	       	       So. 2d 218 (Fla. 1985)</a:t>
            </a:r>
            <a:endParaRPr lang="en-US" sz="2800" dirty="0">
              <a:sym typeface="Wingdings" panose="05000000000000000000" pitchFamily="2" charset="2"/>
            </a:endParaRPr>
          </a:p>
        </p:txBody>
      </p:sp>
      <p:sp>
        <p:nvSpPr>
          <p:cNvPr id="35844" name="Text Box 4"/>
          <p:cNvSpPr txBox="1">
            <a:spLocks noChangeArrowheads="1"/>
          </p:cNvSpPr>
          <p:nvPr/>
        </p:nvSpPr>
        <p:spPr bwMode="auto">
          <a:xfrm>
            <a:off x="13447" y="4876800"/>
            <a:ext cx="8686800" cy="224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sz="1400" b="1" dirty="0" smtClean="0">
              <a:ea typeface="ＭＳ Ｐゴシック" panose="020B0600070205080204" pitchFamily="34" charset="-128"/>
            </a:endParaRPr>
          </a:p>
          <a:p>
            <a:pPr>
              <a:spcBef>
                <a:spcPct val="50000"/>
              </a:spcBef>
            </a:pPr>
            <a:endParaRPr lang="en-US" sz="1400" b="1" dirty="0" smtClean="0">
              <a:ea typeface="ＭＳ Ｐゴシック" panose="020B0600070205080204" pitchFamily="34" charset="-128"/>
            </a:endParaRPr>
          </a:p>
          <a:p>
            <a:pPr>
              <a:spcBef>
                <a:spcPct val="50000"/>
              </a:spcBef>
            </a:pPr>
            <a:r>
              <a:rPr lang="en-US" sz="1400" b="1" dirty="0" smtClean="0">
                <a:ea typeface="ＭＳ Ｐゴシック" panose="020B0600070205080204" pitchFamily="34" charset="-128"/>
              </a:rPr>
              <a:t>* Some State Statutes Protect HEMS Trusts; Will That Be Respected By Judges In Other Jurisdictions If There Is No Other Contacts With The Governing Law States?</a:t>
            </a:r>
            <a:endParaRPr lang="en-US" sz="1400" b="1" dirty="0">
              <a:ea typeface="ＭＳ Ｐゴシック" panose="020B0600070205080204" pitchFamily="34" charset="-128"/>
            </a:endParaRPr>
          </a:p>
          <a:p>
            <a:pPr>
              <a:spcBef>
                <a:spcPct val="50000"/>
              </a:spcBef>
            </a:pPr>
            <a:r>
              <a:rPr lang="en-US" sz="1400" b="1" dirty="0" smtClean="0">
                <a:ea typeface="ＭＳ Ｐゴシック" panose="020B0600070205080204" pitchFamily="34" charset="-128"/>
              </a:rPr>
              <a:t>**</a:t>
            </a:r>
            <a:r>
              <a:rPr lang="en-US" sz="1400" b="1" dirty="0">
                <a:ea typeface="ＭＳ Ｐゴシック" panose="020B0600070205080204" pitchFamily="34" charset="-128"/>
              </a:rPr>
              <a:t>Steven J. Oshins, Asset Protection Other Than Self-Settled Trusts: Beneficiary Controlled  Trusts, FLPs, LLCs, Retirement Plans and Other Creditor Protection Strategies; The 39</a:t>
            </a:r>
            <a:r>
              <a:rPr lang="en-US" sz="1400" b="1" baseline="30000" dirty="0">
                <a:ea typeface="ＭＳ Ｐゴシック" panose="020B0600070205080204" pitchFamily="34" charset="-128"/>
              </a:rPr>
              <a:t>th</a:t>
            </a:r>
            <a:r>
              <a:rPr lang="en-US" sz="1400" b="1" dirty="0">
                <a:ea typeface="ＭＳ Ｐゴシック" panose="020B0600070205080204" pitchFamily="34" charset="-128"/>
              </a:rPr>
              <a:t> Annual Heckerling Institute on Estate Planning, University of Miami School of Law, June 2005.</a:t>
            </a:r>
          </a:p>
          <a:p>
            <a:pPr>
              <a:spcBef>
                <a:spcPct val="50000"/>
              </a:spcBef>
            </a:pPr>
            <a:endParaRPr lang="en-US" sz="1400" b="1" dirty="0">
              <a:latin typeface="Vrinda" panose="020B0502040204020203" pitchFamily="34" charset="0"/>
              <a:ea typeface="ＭＳ Ｐゴシック" panose="020B0600070205080204" pitchFamily="34" charset="-128"/>
              <a:cs typeface="Vrinda"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30188"/>
            <a:ext cx="1075721" cy="912812"/>
          </a:xfrm>
          <a:prstGeom prst="rect">
            <a:avLst/>
          </a:prstGeom>
        </p:spPr>
      </p:pic>
    </p:spTree>
    <p:extLst>
      <p:ext uri="{BB962C8B-B14F-4D97-AF65-F5344CB8AC3E}">
        <p14:creationId xmlns:p14="http://schemas.microsoft.com/office/powerpoint/2010/main" xmlns="" val="120008879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30188"/>
            <a:ext cx="8382000" cy="1329595"/>
          </a:xfrm>
        </p:spPr>
        <p:txBody>
          <a:bodyPr/>
          <a:lstStyle/>
          <a:p>
            <a:pPr algn="ctr"/>
            <a:r>
              <a:rPr lang="en-US" dirty="0" smtClean="0"/>
              <a:t>LAPSING POWER TO WITHDRAW </a:t>
            </a:r>
            <a:r>
              <a:rPr lang="en-US" dirty="0"/>
              <a:t/>
            </a:r>
            <a:br>
              <a:rPr lang="en-US" dirty="0"/>
            </a:br>
            <a:r>
              <a:rPr lang="en-US" dirty="0"/>
              <a:t>“5% </a:t>
            </a:r>
            <a:r>
              <a:rPr lang="en-US" dirty="0" smtClean="0"/>
              <a:t>OR </a:t>
            </a:r>
            <a:r>
              <a:rPr lang="en-US" dirty="0"/>
              <a:t>$5,000” </a:t>
            </a:r>
            <a:r>
              <a:rPr lang="en-US" dirty="0" smtClean="0"/>
              <a:t>ANNUALLY </a:t>
            </a:r>
            <a:endParaRPr lang="en-US" dirty="0"/>
          </a:p>
        </p:txBody>
      </p:sp>
      <p:sp>
        <p:nvSpPr>
          <p:cNvPr id="36867" name="Rectangle 3"/>
          <p:cNvSpPr>
            <a:spLocks noGrp="1" noChangeArrowheads="1"/>
          </p:cNvSpPr>
          <p:nvPr>
            <p:ph type="body" idx="1"/>
          </p:nvPr>
        </p:nvSpPr>
        <p:spPr>
          <a:xfrm>
            <a:off x="381000" y="2667000"/>
            <a:ext cx="8351837" cy="3143040"/>
          </a:xfrm>
          <a:noFill/>
          <a:extLst>
            <a:ext uri="{909E8E84-426E-40DD-AFC4-6F175D3DCCD1}">
              <a14:hiddenFill xmlns:a14="http://schemas.microsoft.com/office/drawing/2010/main" xmlns="">
                <a:solidFill>
                  <a:srgbClr val="FFFF00"/>
                </a:solidFill>
              </a14:hiddenFill>
            </a:ext>
          </a:extLst>
        </p:spPr>
        <p:txBody>
          <a:bodyPr/>
          <a:lstStyle/>
          <a:p>
            <a:pPr>
              <a:buFont typeface="Wingdings" panose="05000000000000000000" pitchFamily="2" charset="2"/>
              <a:buNone/>
            </a:pPr>
            <a:r>
              <a:rPr lang="en-US" sz="3600" dirty="0" smtClean="0">
                <a:sym typeface="Wingdings" panose="05000000000000000000" pitchFamily="2" charset="2"/>
              </a:rPr>
              <a:t>  </a:t>
            </a:r>
            <a:r>
              <a:rPr lang="en-US" sz="3600" dirty="0"/>
              <a:t>Estate Tax Exposure</a:t>
            </a:r>
          </a:p>
          <a:p>
            <a:pPr>
              <a:buFont typeface="Wingdings" panose="05000000000000000000" pitchFamily="2" charset="2"/>
              <a:buNone/>
            </a:pPr>
            <a:r>
              <a:rPr lang="en-US" sz="3600" dirty="0" smtClean="0">
                <a:sym typeface="Wingdings" panose="05000000000000000000" pitchFamily="2" charset="2"/>
              </a:rPr>
              <a:t>  </a:t>
            </a:r>
            <a:r>
              <a:rPr lang="en-US" sz="3600" dirty="0"/>
              <a:t>Creditor Protection Adversely Impacted</a:t>
            </a:r>
          </a:p>
          <a:p>
            <a:pPr>
              <a:buFont typeface="Wingdings" panose="05000000000000000000" pitchFamily="2" charset="2"/>
              <a:buNone/>
            </a:pPr>
            <a:r>
              <a:rPr lang="en-US" sz="3600" dirty="0" smtClean="0">
                <a:sym typeface="Wingdings" panose="05000000000000000000" pitchFamily="2" charset="2"/>
              </a:rPr>
              <a:t>  </a:t>
            </a:r>
            <a:r>
              <a:rPr lang="en-US" sz="3600" dirty="0"/>
              <a:t>Income Tax </a:t>
            </a:r>
            <a:r>
              <a:rPr lang="en-US" sz="3600" dirty="0" smtClean="0"/>
              <a:t>Inefficient </a:t>
            </a:r>
            <a:r>
              <a:rPr lang="en-US" sz="3600" dirty="0"/>
              <a:t>PLR 9034004</a:t>
            </a:r>
          </a:p>
          <a:p>
            <a:pPr>
              <a:lnSpc>
                <a:spcPct val="80000"/>
              </a:lnSpc>
              <a:buFont typeface="Wingdings" panose="05000000000000000000" pitchFamily="2" charset="2"/>
              <a:buNone/>
            </a:pPr>
            <a:r>
              <a:rPr lang="en-US" sz="3600" dirty="0" smtClean="0">
                <a:sym typeface="Wingdings" panose="05000000000000000000" pitchFamily="2" charset="2"/>
              </a:rPr>
              <a:t>  </a:t>
            </a:r>
            <a:r>
              <a:rPr lang="en-US" sz="3600" dirty="0"/>
              <a:t>Administrative Nightmare  	</a:t>
            </a:r>
            <a:r>
              <a:rPr lang="en-US" sz="4000" dirty="0"/>
              <a:t>		</a:t>
            </a:r>
            <a:r>
              <a:rPr lang="en-US" dirty="0"/>
              <a:t>	</a:t>
            </a:r>
            <a:r>
              <a:rPr lang="en-US" dirty="0" smtClean="0"/>
              <a:t>	</a:t>
            </a:r>
            <a:r>
              <a:rPr lang="en-US" dirty="0" smtClean="0">
                <a:sym typeface="Wingdings" panose="05000000000000000000" pitchFamily="2" charset="2"/>
              </a:rPr>
              <a:t>◊ </a:t>
            </a:r>
            <a:r>
              <a:rPr lang="en-US" dirty="0"/>
              <a:t>Expense</a:t>
            </a:r>
          </a:p>
          <a:p>
            <a:pPr>
              <a:lnSpc>
                <a:spcPct val="70000"/>
              </a:lnSpc>
              <a:buFont typeface="Wingdings" panose="05000000000000000000" pitchFamily="2" charset="2"/>
              <a:buNone/>
            </a:pPr>
            <a:r>
              <a:rPr lang="en-US" dirty="0">
                <a:sym typeface="Wingdings" panose="05000000000000000000" pitchFamily="2" charset="2"/>
              </a:rPr>
              <a:t>		 	◊ Added Complexities </a:t>
            </a:r>
          </a:p>
        </p:txBody>
      </p:sp>
    </p:spTree>
    <p:extLst>
      <p:ext uri="{BB962C8B-B14F-4D97-AF65-F5344CB8AC3E}">
        <p14:creationId xmlns:p14="http://schemas.microsoft.com/office/powerpoint/2010/main" xmlns="" val="29910446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382000" cy="1143000"/>
          </a:xfrm>
        </p:spPr>
        <p:txBody>
          <a:bodyPr/>
          <a:lstStyle/>
          <a:p>
            <a:pPr algn="ctr"/>
            <a:r>
              <a:rPr lang="en-US" dirty="0" smtClean="0"/>
              <a:t>WHEN TO USE – LAPSING </a:t>
            </a:r>
            <a:br>
              <a:rPr lang="en-US" dirty="0" smtClean="0"/>
            </a:br>
            <a:r>
              <a:rPr lang="en-US" dirty="0" smtClean="0"/>
              <a:t>“5 OR 5” POWERS</a:t>
            </a:r>
            <a:endParaRPr lang="en-US" dirty="0"/>
          </a:p>
        </p:txBody>
      </p:sp>
      <p:sp>
        <p:nvSpPr>
          <p:cNvPr id="3" name="Subtitle 2"/>
          <p:cNvSpPr>
            <a:spLocks noGrp="1"/>
          </p:cNvSpPr>
          <p:nvPr>
            <p:ph type="subTitle" idx="1"/>
          </p:nvPr>
        </p:nvSpPr>
        <p:spPr>
          <a:xfrm>
            <a:off x="193760" y="2438400"/>
            <a:ext cx="8918864" cy="3581907"/>
          </a:xfrm>
        </p:spPr>
        <p:txBody>
          <a:bodyPr/>
          <a:lstStyle/>
          <a:p>
            <a:pPr marL="457200" indent="-457200">
              <a:buFont typeface="Wingdings" panose="05000000000000000000" pitchFamily="2" charset="2"/>
              <a:buChar char="q"/>
            </a:pPr>
            <a:r>
              <a:rPr lang="en-US" dirty="0" smtClean="0">
                <a:sym typeface="Wingdings" panose="05000000000000000000" pitchFamily="2" charset="2"/>
              </a:rPr>
              <a:t>To Obtain a </a:t>
            </a:r>
            <a:r>
              <a:rPr lang="en-US" dirty="0" smtClean="0">
                <a:cs typeface="Vrinda" panose="020B0502040204020203" pitchFamily="34" charset="0"/>
                <a:sym typeface="Wingdings" panose="05000000000000000000" pitchFamily="2" charset="2"/>
              </a:rPr>
              <a:t>Credit for Previously</a:t>
            </a:r>
          </a:p>
          <a:p>
            <a:r>
              <a:rPr lang="en-US" dirty="0" smtClean="0">
                <a:cs typeface="Vrinda" panose="020B0502040204020203" pitchFamily="34" charset="0"/>
                <a:sym typeface="Wingdings" panose="05000000000000000000" pitchFamily="2" charset="2"/>
              </a:rPr>
              <a:t>     Taxed Property - </a:t>
            </a:r>
            <a:r>
              <a:rPr lang="en-US" dirty="0">
                <a:sym typeface="Wingdings" panose="05000000000000000000" pitchFamily="2" charset="2"/>
              </a:rPr>
              <a:t>IRC </a:t>
            </a:r>
            <a:r>
              <a:rPr lang="en-US" dirty="0">
                <a:cs typeface="Vrinda" panose="020B0502040204020203" pitchFamily="34" charset="0"/>
                <a:sym typeface="Wingdings" panose="05000000000000000000" pitchFamily="2" charset="2"/>
              </a:rPr>
              <a:t>§ 2013 </a:t>
            </a:r>
            <a:endParaRPr lang="en-US" dirty="0" smtClean="0">
              <a:sym typeface="Wingdings" panose="05000000000000000000" pitchFamily="2" charset="2"/>
            </a:endParaRPr>
          </a:p>
          <a:p>
            <a:endParaRPr lang="en-US" dirty="0">
              <a:sym typeface="Wingdings" panose="05000000000000000000" pitchFamily="2" charset="2"/>
            </a:endParaRPr>
          </a:p>
          <a:p>
            <a:pPr marL="457200" indent="-457200">
              <a:buFont typeface="Wingdings" panose="05000000000000000000" pitchFamily="2" charset="2"/>
              <a:buChar char="q"/>
            </a:pPr>
            <a:r>
              <a:rPr lang="en-US" dirty="0" smtClean="0">
                <a:sym typeface="Wingdings" panose="05000000000000000000" pitchFamily="2" charset="2"/>
              </a:rPr>
              <a:t>To Qualify Transfers as Present Interests</a:t>
            </a:r>
          </a:p>
          <a:p>
            <a:pPr marL="457200" indent="-457200">
              <a:buFont typeface="Wingdings" panose="05000000000000000000" pitchFamily="2" charset="2"/>
              <a:buChar char="q"/>
            </a:pPr>
            <a:endParaRPr lang="en-US" dirty="0">
              <a:sym typeface="Wingdings" panose="05000000000000000000" pitchFamily="2" charset="2"/>
            </a:endParaRPr>
          </a:p>
          <a:p>
            <a:pPr marL="457200" indent="-457200">
              <a:buFont typeface="Wingdings" panose="05000000000000000000" pitchFamily="2" charset="2"/>
              <a:buChar char="q"/>
            </a:pPr>
            <a:r>
              <a:rPr lang="en-US" dirty="0" smtClean="0">
                <a:sym typeface="Wingdings" panose="05000000000000000000" pitchFamily="2" charset="2"/>
              </a:rPr>
              <a:t>To Obtain Beneficiary Grantor Status Under </a:t>
            </a:r>
          </a:p>
          <a:p>
            <a:r>
              <a:rPr lang="en-US" dirty="0" smtClean="0">
                <a:sym typeface="Wingdings" panose="05000000000000000000" pitchFamily="2" charset="2"/>
              </a:rPr>
              <a:t>     IRC </a:t>
            </a:r>
            <a:r>
              <a:rPr lang="en-US" dirty="0" smtClean="0">
                <a:latin typeface="Vrinda" panose="020B0502040204020203" pitchFamily="34" charset="0"/>
                <a:cs typeface="Vrinda" panose="020B0502040204020203" pitchFamily="34" charset="0"/>
                <a:sym typeface="Wingdings" panose="05000000000000000000" pitchFamily="2" charset="2"/>
              </a:rPr>
              <a:t>§ </a:t>
            </a:r>
            <a:r>
              <a:rPr lang="en-US" dirty="0" smtClean="0">
                <a:cs typeface="Vrinda" panose="020B0502040204020203" pitchFamily="34" charset="0"/>
                <a:sym typeface="Wingdings" panose="05000000000000000000" pitchFamily="2" charset="2"/>
              </a:rPr>
              <a:t>678</a:t>
            </a:r>
          </a:p>
          <a:p>
            <a:r>
              <a:rPr lang="en-US" sz="3600" dirty="0" smtClean="0">
                <a:sym typeface="Wingdings" panose="05000000000000000000" pitchFamily="2" charset="2"/>
              </a:rPr>
              <a:t>		</a:t>
            </a:r>
            <a:r>
              <a:rPr lang="en-US" sz="2800" dirty="0" smtClean="0">
                <a:sym typeface="Wingdings" panose="05000000000000000000" pitchFamily="2" charset="2"/>
              </a:rPr>
              <a:t>◊ </a:t>
            </a:r>
            <a:r>
              <a:rPr lang="en-US" sz="2800" dirty="0" smtClean="0"/>
              <a:t>See PLR 201039010</a:t>
            </a:r>
            <a:endParaRPr lang="en-US" sz="2800" dirty="0"/>
          </a:p>
        </p:txBody>
      </p:sp>
    </p:spTree>
    <p:extLst>
      <p:ext uri="{BB962C8B-B14F-4D97-AF65-F5344CB8AC3E}">
        <p14:creationId xmlns:p14="http://schemas.microsoft.com/office/powerpoint/2010/main" xmlns="" val="2016823228"/>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23900" y="230188"/>
            <a:ext cx="8229600" cy="1994392"/>
          </a:xfrm>
        </p:spPr>
        <p:txBody>
          <a:bodyPr/>
          <a:lstStyle/>
          <a:p>
            <a:pPr algn="ctr"/>
            <a:r>
              <a:rPr lang="en-US" dirty="0" smtClean="0"/>
              <a:t>DISTRIBUTES ASSETS AT </a:t>
            </a:r>
            <a:br>
              <a:rPr lang="en-US" dirty="0" smtClean="0"/>
            </a:br>
            <a:r>
              <a:rPr lang="en-US" dirty="0" smtClean="0"/>
              <a:t>SPECIFIED AGES </a:t>
            </a:r>
            <a:r>
              <a:rPr lang="en-US" dirty="0"/>
              <a:t>– </a:t>
            </a:r>
            <a:r>
              <a:rPr lang="en-US" dirty="0" smtClean="0"/>
              <a:t/>
            </a:r>
            <a:br>
              <a:rPr lang="en-US" dirty="0" smtClean="0"/>
            </a:br>
            <a:r>
              <a:rPr lang="en-US" dirty="0" smtClean="0"/>
              <a:t>FORCE-OUT PROVISION</a:t>
            </a:r>
            <a:endParaRPr lang="en-US" dirty="0"/>
          </a:p>
        </p:txBody>
      </p:sp>
      <p:sp>
        <p:nvSpPr>
          <p:cNvPr id="37891" name="Rectangle 3"/>
          <p:cNvSpPr>
            <a:spLocks noGrp="1" noChangeArrowheads="1"/>
          </p:cNvSpPr>
          <p:nvPr>
            <p:ph type="body" idx="1"/>
          </p:nvPr>
        </p:nvSpPr>
        <p:spPr>
          <a:xfrm>
            <a:off x="190500" y="3048000"/>
            <a:ext cx="8763000" cy="2868478"/>
          </a:xfrm>
        </p:spPr>
        <p:txBody>
          <a:bodyPr/>
          <a:lstStyle/>
          <a:p>
            <a:pPr>
              <a:lnSpc>
                <a:spcPct val="90000"/>
              </a:lnSpc>
              <a:buFont typeface="Wingdings" panose="05000000000000000000" pitchFamily="2" charset="2"/>
              <a:buNone/>
            </a:pPr>
            <a:r>
              <a:rPr lang="en-US" sz="3600" dirty="0" smtClean="0">
                <a:sym typeface="Wingdings" panose="05000000000000000000" pitchFamily="2" charset="2"/>
              </a:rPr>
              <a:t>  </a:t>
            </a:r>
            <a:r>
              <a:rPr lang="en-US" sz="3600" dirty="0"/>
              <a:t>Distributions Terminate “In </a:t>
            </a:r>
            <a:r>
              <a:rPr lang="en-US" sz="3600" dirty="0" smtClean="0"/>
              <a:t>Trust” Shelters</a:t>
            </a:r>
            <a:endParaRPr lang="en-US" sz="3600" dirty="0"/>
          </a:p>
          <a:p>
            <a:pPr>
              <a:lnSpc>
                <a:spcPct val="90000"/>
              </a:lnSpc>
              <a:buFont typeface="Wingdings" panose="05000000000000000000" pitchFamily="2" charset="2"/>
              <a:buChar char="q"/>
            </a:pPr>
            <a:r>
              <a:rPr lang="en-US" sz="3600" dirty="0"/>
              <a:t> </a:t>
            </a:r>
            <a:r>
              <a:rPr lang="en-US" sz="3600" dirty="0" smtClean="0"/>
              <a:t> At What Age(s) Do You Distribute From a </a:t>
            </a:r>
          </a:p>
          <a:p>
            <a:pPr marL="0" indent="0">
              <a:lnSpc>
                <a:spcPct val="90000"/>
              </a:lnSpc>
              <a:buNone/>
            </a:pPr>
            <a:r>
              <a:rPr lang="en-US" sz="3600" dirty="0"/>
              <a:t> </a:t>
            </a:r>
            <a:r>
              <a:rPr lang="en-US" sz="3600" dirty="0" smtClean="0"/>
              <a:t>     By-Pass Trust?               </a:t>
            </a:r>
          </a:p>
          <a:p>
            <a:pPr marL="0" indent="0">
              <a:lnSpc>
                <a:spcPct val="90000"/>
              </a:lnSpc>
              <a:buNone/>
            </a:pPr>
            <a:r>
              <a:rPr lang="en-US" sz="3600" dirty="0" smtClean="0">
                <a:sym typeface="Wingdings" panose="05000000000000000000" pitchFamily="2" charset="2"/>
              </a:rPr>
              <a:t>  </a:t>
            </a:r>
            <a:r>
              <a:rPr lang="en-US" sz="3600" dirty="0"/>
              <a:t>Multiple “Bite of the Apple” Alternative</a:t>
            </a:r>
          </a:p>
          <a:p>
            <a:pPr>
              <a:lnSpc>
                <a:spcPct val="90000"/>
              </a:lnSpc>
              <a:buFont typeface="Wingdings" panose="05000000000000000000" pitchFamily="2" charset="2"/>
              <a:buNone/>
            </a:pPr>
            <a:r>
              <a:rPr lang="en-US" sz="2800" dirty="0">
                <a:sym typeface="Wingdings" panose="05000000000000000000" pitchFamily="2" charset="2"/>
              </a:rPr>
              <a:t>			</a:t>
            </a:r>
            <a:r>
              <a:rPr lang="en-US" dirty="0">
                <a:sym typeface="Wingdings" panose="05000000000000000000" pitchFamily="2" charset="2"/>
              </a:rPr>
              <a:t>◊ </a:t>
            </a:r>
            <a:r>
              <a:rPr lang="en-US" dirty="0"/>
              <a:t>Distribution to a BCT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30188"/>
            <a:ext cx="1075721" cy="912812"/>
          </a:xfrm>
          <a:prstGeom prst="rect">
            <a:avLst/>
          </a:prstGeom>
        </p:spPr>
      </p:pic>
    </p:spTree>
    <p:extLst>
      <p:ext uri="{BB962C8B-B14F-4D97-AF65-F5344CB8AC3E}">
        <p14:creationId xmlns:p14="http://schemas.microsoft.com/office/powerpoint/2010/main" xmlns="" val="367725829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2057400"/>
            <a:ext cx="7690114" cy="1384994"/>
          </a:xfrm>
        </p:spPr>
        <p:txBody>
          <a:bodyPr/>
          <a:lstStyle/>
          <a:p>
            <a:pPr algn="ctr"/>
            <a:r>
              <a:rPr lang="en-US" sz="8000" dirty="0" smtClean="0"/>
              <a:t>THE ANATOMY OF THE PERFECT TRUST</a:t>
            </a:r>
          </a:p>
          <a:p>
            <a:pPr algn="ctr"/>
            <a:r>
              <a:rPr lang="en-US" sz="6600" spc="-300" dirty="0" smtClean="0"/>
              <a:t>Component Analysis</a:t>
            </a:r>
            <a:endParaRPr lang="en-US" sz="6600" spc="-300" dirty="0"/>
          </a:p>
        </p:txBody>
      </p:sp>
    </p:spTree>
    <p:extLst>
      <p:ext uri="{BB962C8B-B14F-4D97-AF65-F5344CB8AC3E}">
        <p14:creationId xmlns:p14="http://schemas.microsoft.com/office/powerpoint/2010/main" xmlns="" val="40551373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8093075" cy="747897"/>
          </a:xfrm>
          <a:noFill/>
          <a:ln/>
        </p:spPr>
        <p:txBody>
          <a:bodyPr/>
          <a:lstStyle/>
          <a:p>
            <a:pPr algn="ctr"/>
            <a:r>
              <a:rPr lang="en-US" sz="5400" dirty="0" smtClean="0"/>
              <a:t>WHAT IS ESTATE PLANNING? </a:t>
            </a:r>
            <a:endParaRPr lang="en-US" sz="5400" dirty="0"/>
          </a:p>
        </p:txBody>
      </p:sp>
      <p:sp>
        <p:nvSpPr>
          <p:cNvPr id="99331" name="Rectangle 3"/>
          <p:cNvSpPr>
            <a:spLocks noGrp="1" noChangeArrowheads="1"/>
          </p:cNvSpPr>
          <p:nvPr>
            <p:ph type="body" idx="1"/>
          </p:nvPr>
        </p:nvSpPr>
        <p:spPr>
          <a:xfrm>
            <a:off x="228600" y="2286000"/>
            <a:ext cx="8458200" cy="2954655"/>
          </a:xfrm>
          <a:noFill/>
          <a:ln/>
        </p:spPr>
        <p:txBody>
          <a:bodyPr/>
          <a:lstStyle/>
          <a:p>
            <a:pPr>
              <a:lnSpc>
                <a:spcPct val="80000"/>
              </a:lnSpc>
              <a:buFont typeface="Wingdings" panose="05000000000000000000" pitchFamily="2" charset="2"/>
              <a:buNone/>
            </a:pPr>
            <a:r>
              <a:rPr lang="en-US" dirty="0" smtClean="0">
                <a:sym typeface="Wingdings" panose="05000000000000000000" pitchFamily="2" charset="2"/>
              </a:rPr>
              <a:t> Definition</a:t>
            </a:r>
            <a:r>
              <a:rPr lang="en-US" dirty="0">
                <a:sym typeface="Wingdings" panose="05000000000000000000" pitchFamily="2" charset="2"/>
              </a:rPr>
              <a:t>: Preserving and </a:t>
            </a:r>
            <a:r>
              <a:rPr lang="en-US" dirty="0" smtClean="0">
                <a:sym typeface="Wingdings" panose="05000000000000000000" pitchFamily="2" charset="2"/>
              </a:rPr>
              <a:t>Protecting the                       Family </a:t>
            </a:r>
            <a:r>
              <a:rPr lang="en-US" dirty="0">
                <a:sym typeface="Wingdings" panose="05000000000000000000" pitchFamily="2" charset="2"/>
              </a:rPr>
              <a:t>Wealth for the Present and </a:t>
            </a:r>
            <a:r>
              <a:rPr lang="en-US" dirty="0" smtClean="0">
                <a:sym typeface="Wingdings" panose="05000000000000000000" pitchFamily="2" charset="2"/>
              </a:rPr>
              <a:t>Future </a:t>
            </a:r>
            <a:r>
              <a:rPr lang="en-US" dirty="0">
                <a:sym typeface="Wingdings" panose="05000000000000000000" pitchFamily="2" charset="2"/>
              </a:rPr>
              <a:t>Benefit of T</a:t>
            </a:r>
            <a:r>
              <a:rPr lang="en-US" dirty="0" smtClean="0">
                <a:sym typeface="Wingdings" panose="05000000000000000000" pitchFamily="2" charset="2"/>
              </a:rPr>
              <a:t>heir Loved Ones (Including Charities) Consistent </a:t>
            </a:r>
            <a:r>
              <a:rPr lang="en-US" dirty="0">
                <a:sym typeface="Wingdings" panose="05000000000000000000" pitchFamily="2" charset="2"/>
              </a:rPr>
              <a:t>with Family Goals and </a:t>
            </a:r>
            <a:r>
              <a:rPr lang="en-US" dirty="0" smtClean="0">
                <a:sym typeface="Wingdings" panose="05000000000000000000" pitchFamily="2" charset="2"/>
              </a:rPr>
              <a:t>Values</a:t>
            </a:r>
            <a:endParaRPr lang="en-US" dirty="0">
              <a:sym typeface="Wingdings" panose="05000000000000000000" pitchFamily="2" charset="2"/>
            </a:endParaRPr>
          </a:p>
          <a:p>
            <a:pPr>
              <a:lnSpc>
                <a:spcPct val="80000"/>
              </a:lnSpc>
              <a:buFont typeface="Wingdings" panose="05000000000000000000" pitchFamily="2" charset="2"/>
              <a:buNone/>
            </a:pPr>
            <a:endParaRPr lang="en-US" dirty="0">
              <a:sym typeface="Wingdings" panose="05000000000000000000" pitchFamily="2" charset="2"/>
            </a:endParaRPr>
          </a:p>
          <a:p>
            <a:pPr>
              <a:lnSpc>
                <a:spcPct val="80000"/>
              </a:lnSpc>
              <a:buFont typeface="Wingdings" panose="05000000000000000000" pitchFamily="2" charset="2"/>
              <a:buNone/>
            </a:pPr>
            <a:r>
              <a:rPr lang="en-US" dirty="0" smtClean="0">
                <a:sym typeface="Wingdings" panose="05000000000000000000" pitchFamily="2" charset="2"/>
              </a:rPr>
              <a:t> Scope of Presentation – Non-charitable Gifts and Bequests</a:t>
            </a:r>
            <a:endParaRPr lang="en-US" dirty="0">
              <a:sym typeface="Wingdings" panose="05000000000000000000" pitchFamily="2" charset="2"/>
            </a:endParaRPr>
          </a:p>
        </p:txBody>
      </p:sp>
    </p:spTree>
    <p:extLst>
      <p:ext uri="{BB962C8B-B14F-4D97-AF65-F5344CB8AC3E}">
        <p14:creationId xmlns:p14="http://schemas.microsoft.com/office/powerpoint/2010/main" xmlns="" val="198851584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81000"/>
            <a:ext cx="8229600" cy="747897"/>
          </a:xfrm>
        </p:spPr>
        <p:txBody>
          <a:bodyPr/>
          <a:lstStyle/>
          <a:p>
            <a:pPr algn="ctr" eaLnBrk="1" hangingPunct="1">
              <a:defRPr/>
            </a:pPr>
            <a:r>
              <a:rPr lang="en-US" sz="5400" dirty="0" smtClean="0"/>
              <a:t>THE PERFECT TRUST</a:t>
            </a:r>
          </a:p>
        </p:txBody>
      </p:sp>
      <p:sp>
        <p:nvSpPr>
          <p:cNvPr id="51203" name="Rectangle 3"/>
          <p:cNvSpPr>
            <a:spLocks noGrp="1" noChangeArrowheads="1"/>
          </p:cNvSpPr>
          <p:nvPr>
            <p:ph type="body" idx="1"/>
          </p:nvPr>
        </p:nvSpPr>
        <p:spPr>
          <a:xfrm>
            <a:off x="192087" y="2362200"/>
            <a:ext cx="8759825" cy="3497945"/>
          </a:xfrm>
        </p:spPr>
        <p:txBody>
          <a:bodyPr/>
          <a:lstStyle/>
          <a:p>
            <a:pPr marL="0" indent="0">
              <a:buNone/>
            </a:pPr>
            <a:r>
              <a:rPr lang="en-US" sz="2800" dirty="0" smtClean="0"/>
              <a:t>	</a:t>
            </a:r>
            <a:r>
              <a:rPr lang="en-US" sz="2800" dirty="0" smtClean="0">
                <a:sym typeface="Wingdings" panose="05000000000000000000" pitchFamily="2" charset="2"/>
              </a:rPr>
              <a:t> </a:t>
            </a:r>
            <a:r>
              <a:rPr lang="en-US" sz="2800" b="1" dirty="0"/>
              <a:t>Dynastic; Discretionary </a:t>
            </a:r>
            <a:r>
              <a:rPr lang="en-US" sz="2800" dirty="0"/>
              <a:t>(with distribution discretion in the hands of an Independent Party who can be fired and replaced); </a:t>
            </a:r>
            <a:r>
              <a:rPr lang="en-US" sz="2800" b="1" dirty="0"/>
              <a:t>Beneficiary Controlled Trust </a:t>
            </a:r>
            <a:r>
              <a:rPr lang="en-US" sz="2800" dirty="0"/>
              <a:t>(unless (i)controls are undesirable or (ii) impermissible under law to avoid the taxing authorities and other claimants); </a:t>
            </a:r>
            <a:r>
              <a:rPr lang="en-US" sz="2800" b="1" dirty="0"/>
              <a:t>where the use of trust assets rather than distributions are encouraged </a:t>
            </a:r>
            <a:r>
              <a:rPr lang="en-US" sz="2800" dirty="0"/>
              <a:t>(unless distributions are beneficial or desirable); </a:t>
            </a:r>
            <a:r>
              <a:rPr lang="en-US" sz="2800" b="1" dirty="0" err="1"/>
              <a:t>sitused</a:t>
            </a:r>
            <a:r>
              <a:rPr lang="en-US" sz="2800" dirty="0"/>
              <a:t> in a trust friendly jurisdiction.</a:t>
            </a:r>
          </a:p>
          <a:p>
            <a:pPr eaLnBrk="1" hangingPunct="1">
              <a:lnSpc>
                <a:spcPct val="70000"/>
              </a:lnSpc>
              <a:buFont typeface="Wingdings" panose="05000000000000000000" pitchFamily="2" charset="2"/>
              <a:buNone/>
              <a:defRPr/>
            </a:pPr>
            <a:endParaRPr lang="en-US" sz="2800" dirty="0" smtClean="0">
              <a:latin typeface="Georgia" panose="02040502050405020303" pitchFamily="18" charset="0"/>
              <a:sym typeface="Wingdings" panose="05000000000000000000" pitchFamily="2" charset="2"/>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298542"/>
            <a:ext cx="1075721" cy="912812"/>
          </a:xfrm>
          <a:prstGeom prst="rect">
            <a:avLst/>
          </a:prstGeom>
        </p:spPr>
      </p:pic>
    </p:spTree>
    <p:extLst>
      <p:ext uri="{BB962C8B-B14F-4D97-AF65-F5344CB8AC3E}">
        <p14:creationId xmlns:p14="http://schemas.microsoft.com/office/powerpoint/2010/main" xmlns="" val="3832313240"/>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609600"/>
            <a:ext cx="8229600" cy="1143000"/>
          </a:xfrm>
          <a:noFill/>
          <a:ln/>
        </p:spPr>
        <p:txBody>
          <a:bodyPr/>
          <a:lstStyle/>
          <a:p>
            <a:pPr algn="ctr"/>
            <a:r>
              <a:rPr lang="en-US" sz="4000" dirty="0" smtClean="0"/>
              <a:t>DISTRIBUTIONS ARE FULLY DISCRETIONARY</a:t>
            </a:r>
            <a:r>
              <a:rPr lang="en-US" dirty="0"/>
              <a:t/>
            </a:r>
            <a:br>
              <a:rPr lang="en-US" dirty="0"/>
            </a:br>
            <a:endParaRPr lang="en-US" sz="4000" dirty="0"/>
          </a:p>
        </p:txBody>
      </p:sp>
      <p:sp>
        <p:nvSpPr>
          <p:cNvPr id="29699" name="Rectangle 3"/>
          <p:cNvSpPr>
            <a:spLocks noGrp="1" noChangeArrowheads="1"/>
          </p:cNvSpPr>
          <p:nvPr>
            <p:ph type="body" idx="1"/>
          </p:nvPr>
        </p:nvSpPr>
        <p:spPr>
          <a:xfrm>
            <a:off x="304800" y="2590800"/>
            <a:ext cx="8229600" cy="3902607"/>
          </a:xfrm>
          <a:noFill/>
          <a:ln/>
        </p:spPr>
        <p:txBody>
          <a:bodyPr/>
          <a:lstStyle/>
          <a:p>
            <a:pPr>
              <a:lnSpc>
                <a:spcPct val="90000"/>
              </a:lnSpc>
              <a:buFont typeface="Wingdings" panose="05000000000000000000" pitchFamily="2" charset="2"/>
              <a:buNone/>
            </a:pPr>
            <a:r>
              <a:rPr lang="en-US" dirty="0" smtClean="0">
                <a:sym typeface="Wingdings" panose="05000000000000000000" pitchFamily="2" charset="2"/>
              </a:rPr>
              <a:t> A Fully Discretionary Trust With the  Distribution Control in the “Hands” of an Independent Trustee Maximizes Shelter From</a:t>
            </a:r>
            <a:endParaRPr lang="en-US" dirty="0">
              <a:sym typeface="Wingdings" panose="05000000000000000000" pitchFamily="2" charset="2"/>
            </a:endParaRPr>
          </a:p>
          <a:p>
            <a:pPr>
              <a:lnSpc>
                <a:spcPct val="90000"/>
              </a:lnSpc>
              <a:buFont typeface="Wingdings" panose="05000000000000000000" pitchFamily="2" charset="2"/>
              <a:buNone/>
            </a:pPr>
            <a:r>
              <a:rPr lang="en-US" dirty="0">
                <a:sym typeface="Wingdings" panose="05000000000000000000" pitchFamily="2" charset="2"/>
              </a:rPr>
              <a:t>		  </a:t>
            </a:r>
            <a:r>
              <a:rPr lang="en-US" sz="2800" dirty="0">
                <a:sym typeface="Wingdings" panose="05000000000000000000" pitchFamily="2" charset="2"/>
              </a:rPr>
              <a:t>◊  </a:t>
            </a:r>
            <a:r>
              <a:rPr lang="en-US" sz="2800" dirty="0" smtClean="0">
                <a:sym typeface="Wingdings" panose="05000000000000000000" pitchFamily="2" charset="2"/>
              </a:rPr>
              <a:t>Taxes</a:t>
            </a:r>
          </a:p>
          <a:p>
            <a:pPr>
              <a:buNone/>
            </a:pPr>
            <a:r>
              <a:rPr lang="en-US" sz="2800" dirty="0">
                <a:sym typeface="Wingdings" panose="05000000000000000000" pitchFamily="2" charset="2"/>
              </a:rPr>
              <a:t>	</a:t>
            </a:r>
            <a:r>
              <a:rPr lang="en-US" sz="2800" dirty="0" smtClean="0">
                <a:sym typeface="Wingdings" panose="05000000000000000000" pitchFamily="2" charset="2"/>
              </a:rPr>
              <a:t>	  ◊  Claimants</a:t>
            </a:r>
            <a:endParaRPr lang="en-US" sz="2800" dirty="0"/>
          </a:p>
          <a:p>
            <a:pPr>
              <a:lnSpc>
                <a:spcPct val="90000"/>
              </a:lnSpc>
              <a:buFont typeface="Wingdings" panose="05000000000000000000" pitchFamily="2" charset="2"/>
              <a:buChar char="q"/>
            </a:pPr>
            <a:r>
              <a:rPr lang="en-US" dirty="0" smtClean="0">
                <a:sym typeface="Wingdings" panose="05000000000000000000" pitchFamily="2" charset="2"/>
              </a:rPr>
              <a:t> No Entitlements or Force-outs</a:t>
            </a:r>
          </a:p>
          <a:p>
            <a:pPr marL="0" indent="0">
              <a:lnSpc>
                <a:spcPct val="90000"/>
              </a:lnSpc>
              <a:buNone/>
            </a:pPr>
            <a:endParaRPr lang="en-US" dirty="0">
              <a:sym typeface="Wingdings" panose="05000000000000000000" pitchFamily="2" charset="2"/>
            </a:endParaRPr>
          </a:p>
          <a:p>
            <a:pPr>
              <a:lnSpc>
                <a:spcPct val="90000"/>
              </a:lnSpc>
              <a:buFont typeface="Wingdings" panose="05000000000000000000" pitchFamily="2" charset="2"/>
              <a:buNone/>
            </a:pPr>
            <a:r>
              <a:rPr lang="en-US" sz="2800" dirty="0">
                <a:latin typeface="Georgia" panose="02040502050405020303" pitchFamily="18" charset="0"/>
                <a:sym typeface="Wingdings" panose="05000000000000000000" pitchFamily="2" charset="2"/>
              </a:rPr>
              <a:t>	</a:t>
            </a:r>
          </a:p>
        </p:txBody>
      </p:sp>
    </p:spTree>
    <p:extLst>
      <p:ext uri="{BB962C8B-B14F-4D97-AF65-F5344CB8AC3E}">
        <p14:creationId xmlns:p14="http://schemas.microsoft.com/office/powerpoint/2010/main" xmlns="" val="284206974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07963" y="838200"/>
            <a:ext cx="8229600" cy="1331134"/>
          </a:xfrm>
        </p:spPr>
        <p:txBody>
          <a:bodyPr/>
          <a:lstStyle/>
          <a:p>
            <a:pPr algn="ctr" eaLnBrk="1" hangingPunct="1">
              <a:defRPr/>
            </a:pPr>
            <a:r>
              <a:rPr lang="en-US" dirty="0" smtClean="0"/>
              <a:t>BENEFICIARY CONTROLLED TRUST (“BCTs”)</a:t>
            </a:r>
          </a:p>
        </p:txBody>
      </p:sp>
      <p:sp>
        <p:nvSpPr>
          <p:cNvPr id="43011" name="Rectangle 3"/>
          <p:cNvSpPr>
            <a:spLocks noGrp="1" noChangeArrowheads="1"/>
          </p:cNvSpPr>
          <p:nvPr>
            <p:ph type="body" idx="1"/>
          </p:nvPr>
        </p:nvSpPr>
        <p:spPr>
          <a:xfrm>
            <a:off x="103163" y="2494790"/>
            <a:ext cx="8839200" cy="4382738"/>
          </a:xfrm>
        </p:spPr>
        <p:txBody>
          <a:bodyPr/>
          <a:lstStyle/>
          <a:p>
            <a:pPr>
              <a:buNone/>
              <a:defRPr/>
            </a:pPr>
            <a:r>
              <a:rPr lang="en-US" dirty="0">
                <a:sym typeface="Wingdings" panose="05000000000000000000" pitchFamily="2" charset="2"/>
              </a:rPr>
              <a:t> </a:t>
            </a:r>
            <a:r>
              <a:rPr lang="en-US" dirty="0" smtClean="0">
                <a:sym typeface="Wingdings" panose="05000000000000000000" pitchFamily="2" charset="2"/>
              </a:rPr>
              <a:t>A Beneficiary Will Not Be Happy Absent Adequate       Controls</a:t>
            </a:r>
            <a:endParaRPr lang="en-US" dirty="0">
              <a:sym typeface="Wingdings" panose="05000000000000000000" pitchFamily="2" charset="2"/>
            </a:endParaRPr>
          </a:p>
          <a:p>
            <a:pPr eaLnBrk="1" hangingPunct="1">
              <a:buFont typeface="Wingdings" panose="05000000000000000000" pitchFamily="2" charset="2"/>
              <a:buNone/>
              <a:defRPr/>
            </a:pPr>
            <a:endParaRPr lang="en-US" sz="1200" dirty="0" smtClean="0"/>
          </a:p>
          <a:p>
            <a:pPr eaLnBrk="1" hangingPunct="1">
              <a:buFont typeface="Wingdings" panose="05000000000000000000" pitchFamily="2" charset="2"/>
              <a:buNone/>
              <a:defRPr/>
            </a:pPr>
            <a:r>
              <a:rPr lang="en-US" dirty="0" smtClean="0">
                <a:sym typeface="Wingdings" panose="05000000000000000000" pitchFamily="2" charset="2"/>
              </a:rPr>
              <a:t> Primary Beneficiary Will Have “Full 	Control” of </a:t>
            </a:r>
            <a:r>
              <a:rPr lang="en-US" dirty="0" err="1" smtClean="0">
                <a:sym typeface="Wingdings" panose="05000000000000000000" pitchFamily="2" charset="2"/>
              </a:rPr>
              <a:t>His/Her</a:t>
            </a:r>
            <a:r>
              <a:rPr lang="en-US" dirty="0" smtClean="0">
                <a:sym typeface="Wingdings" panose="05000000000000000000" pitchFamily="2" charset="2"/>
              </a:rPr>
              <a:t> </a:t>
            </a:r>
            <a:r>
              <a:rPr lang="en-US" dirty="0">
                <a:sym typeface="Wingdings" panose="05000000000000000000" pitchFamily="2" charset="2"/>
              </a:rPr>
              <a:t>T</a:t>
            </a:r>
            <a:r>
              <a:rPr lang="en-US" dirty="0" smtClean="0">
                <a:sym typeface="Wingdings" panose="05000000000000000000" pitchFamily="2" charset="2"/>
              </a:rPr>
              <a:t>rust</a:t>
            </a:r>
          </a:p>
          <a:p>
            <a:pPr lvl="2" eaLnBrk="1" hangingPunct="1">
              <a:buFont typeface="Wingdings" panose="05000000000000000000" pitchFamily="2" charset="2"/>
              <a:buNone/>
              <a:defRPr/>
            </a:pPr>
            <a:endParaRPr lang="en-US" sz="1200" dirty="0" smtClean="0"/>
          </a:p>
          <a:p>
            <a:pPr eaLnBrk="1" hangingPunct="1">
              <a:lnSpc>
                <a:spcPct val="90000"/>
              </a:lnSpc>
              <a:buFont typeface="Wingdings" panose="05000000000000000000" pitchFamily="2" charset="2"/>
              <a:buNone/>
              <a:defRPr/>
            </a:pPr>
            <a:r>
              <a:rPr lang="en-US" dirty="0" smtClean="0">
                <a:sym typeface="Wingdings" panose="05000000000000000000" pitchFamily="2" charset="2"/>
              </a:rPr>
              <a:t> “Full Control” is the Maximum Control Permitted Without Exposure to the IRS and Other Potential Claimants </a:t>
            </a:r>
          </a:p>
          <a:p>
            <a:pPr eaLnBrk="1" hangingPunct="1">
              <a:lnSpc>
                <a:spcPct val="90000"/>
              </a:lnSpc>
              <a:buFont typeface="Wingdings" panose="05000000000000000000" pitchFamily="2" charset="2"/>
              <a:buNone/>
              <a:defRPr/>
            </a:pPr>
            <a:r>
              <a:rPr lang="en-US" dirty="0" smtClean="0">
                <a:latin typeface="Georgia" panose="02040502050405020303" pitchFamily="18" charset="0"/>
                <a:sym typeface="Wingdings" panose="05000000000000000000" pitchFamily="2" charset="2"/>
              </a:rPr>
              <a:t>		               </a:t>
            </a:r>
            <a:r>
              <a:rPr lang="en-US" sz="4000" dirty="0" smtClean="0">
                <a:sym typeface="Wingdings" panose="05000000000000000000" pitchFamily="2" charset="2"/>
              </a:rPr>
              <a:t>	</a:t>
            </a:r>
            <a:r>
              <a:rPr lang="en-US" sz="3600" dirty="0" smtClean="0">
                <a:sym typeface="Wingdings" panose="05000000000000000000" pitchFamily="2" charset="2"/>
              </a:rPr>
              <a:t>	 	</a:t>
            </a:r>
          </a:p>
        </p:txBody>
      </p:sp>
      <p:sp>
        <p:nvSpPr>
          <p:cNvPr id="4" name="TextBox 3"/>
          <p:cNvSpPr txBox="1"/>
          <p:nvPr/>
        </p:nvSpPr>
        <p:spPr>
          <a:xfrm>
            <a:off x="407963" y="152400"/>
            <a:ext cx="4114800" cy="584775"/>
          </a:xfrm>
          <a:prstGeom prst="rect">
            <a:avLst/>
          </a:prstGeom>
          <a:noFill/>
        </p:spPr>
        <p:txBody>
          <a:bodyPr wrap="square" rtlCol="0">
            <a:spAutoFit/>
          </a:bodyPr>
          <a:lstStyle/>
          <a:p>
            <a:r>
              <a:rPr lang="en-US" sz="3200" b="1" dirty="0" smtClean="0"/>
              <a:t>“WISH” LIST #1 </a:t>
            </a:r>
            <a:endParaRPr lang="en-US" sz="3200" b="1" dirty="0"/>
          </a:p>
        </p:txBody>
      </p:sp>
    </p:spTree>
    <p:extLst>
      <p:ext uri="{BB962C8B-B14F-4D97-AF65-F5344CB8AC3E}">
        <p14:creationId xmlns:p14="http://schemas.microsoft.com/office/powerpoint/2010/main" xmlns="" val="1295758601"/>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229600" cy="1495794"/>
          </a:xfrm>
          <a:noFill/>
          <a:ln/>
        </p:spPr>
        <p:txBody>
          <a:bodyPr/>
          <a:lstStyle/>
          <a:p>
            <a:pPr algn="ctr"/>
            <a:r>
              <a:rPr lang="en-US" sz="5400" dirty="0" smtClean="0"/>
              <a:t>EQUATION TO ACHIEVE MAXIMUM ENJOYMENT</a:t>
            </a:r>
            <a:endParaRPr lang="en-US" sz="5400" dirty="0"/>
          </a:p>
        </p:txBody>
      </p:sp>
      <p:sp>
        <p:nvSpPr>
          <p:cNvPr id="29699" name="Rectangle 3"/>
          <p:cNvSpPr>
            <a:spLocks noGrp="1" noChangeArrowheads="1"/>
          </p:cNvSpPr>
          <p:nvPr>
            <p:ph type="body" idx="1"/>
          </p:nvPr>
        </p:nvSpPr>
        <p:spPr>
          <a:xfrm>
            <a:off x="228600" y="2895600"/>
            <a:ext cx="8229600" cy="3207032"/>
          </a:xfrm>
          <a:noFill/>
          <a:ln/>
        </p:spPr>
        <p:txBody>
          <a:bodyPr/>
          <a:lstStyle/>
          <a:p>
            <a:pPr>
              <a:lnSpc>
                <a:spcPct val="90000"/>
              </a:lnSpc>
              <a:buFont typeface="Wingdings" panose="05000000000000000000" pitchFamily="2" charset="2"/>
              <a:buChar char="q"/>
            </a:pPr>
            <a:r>
              <a:rPr lang="en-US" sz="3600" dirty="0" smtClean="0">
                <a:sym typeface="Wingdings" panose="05000000000000000000" pitchFamily="2" charset="2"/>
              </a:rPr>
              <a:t>  In Trust</a:t>
            </a:r>
            <a:r>
              <a:rPr lang="en-US" sz="3600" dirty="0">
                <a:sym typeface="Wingdings" panose="05000000000000000000" pitchFamily="2" charset="2"/>
              </a:rPr>
              <a:t>	</a:t>
            </a:r>
            <a:endParaRPr lang="en-US" sz="3600" dirty="0" smtClean="0">
              <a:sym typeface="Wingdings" panose="05000000000000000000" pitchFamily="2" charset="2"/>
            </a:endParaRPr>
          </a:p>
          <a:p>
            <a:pPr marL="0" indent="0">
              <a:lnSpc>
                <a:spcPct val="90000"/>
              </a:lnSpc>
              <a:buNone/>
            </a:pPr>
            <a:r>
              <a:rPr lang="en-US" dirty="0">
                <a:sym typeface="Wingdings" panose="05000000000000000000" pitchFamily="2" charset="2"/>
              </a:rPr>
              <a:t>	 </a:t>
            </a:r>
            <a:r>
              <a:rPr lang="en-US" dirty="0" smtClean="0">
                <a:sym typeface="Wingdings" panose="05000000000000000000" pitchFamily="2" charset="2"/>
              </a:rPr>
              <a:t> ◊  Full Control Plus Full Protections</a:t>
            </a:r>
            <a:endParaRPr lang="en-US" dirty="0"/>
          </a:p>
          <a:p>
            <a:pPr>
              <a:lnSpc>
                <a:spcPct val="90000"/>
              </a:lnSpc>
              <a:buFont typeface="Wingdings" panose="05000000000000000000" pitchFamily="2" charset="2"/>
              <a:buNone/>
            </a:pPr>
            <a:r>
              <a:rPr lang="en-US" sz="3600" dirty="0" smtClean="0">
                <a:sym typeface="Wingdings" panose="05000000000000000000" pitchFamily="2" charset="2"/>
              </a:rPr>
              <a:t>  Legal Title</a:t>
            </a:r>
            <a:endParaRPr lang="en-US" sz="3600" dirty="0">
              <a:sym typeface="Wingdings" panose="05000000000000000000" pitchFamily="2" charset="2"/>
            </a:endParaRPr>
          </a:p>
          <a:p>
            <a:pPr>
              <a:lnSpc>
                <a:spcPct val="90000"/>
              </a:lnSpc>
              <a:buFont typeface="Wingdings" panose="05000000000000000000" pitchFamily="2" charset="2"/>
              <a:buNone/>
            </a:pPr>
            <a:r>
              <a:rPr lang="en-US" dirty="0">
                <a:sym typeface="Wingdings" panose="05000000000000000000" pitchFamily="2" charset="2"/>
              </a:rPr>
              <a:t>		  ◊  </a:t>
            </a:r>
            <a:r>
              <a:rPr lang="en-US" dirty="0" smtClean="0">
                <a:sym typeface="Wingdings" panose="05000000000000000000" pitchFamily="2" charset="2"/>
              </a:rPr>
              <a:t>Unimportant</a:t>
            </a:r>
            <a:endParaRPr lang="en-US" dirty="0"/>
          </a:p>
          <a:p>
            <a:pPr>
              <a:lnSpc>
                <a:spcPct val="90000"/>
              </a:lnSpc>
              <a:buFont typeface="Wingdings" panose="05000000000000000000" pitchFamily="2" charset="2"/>
              <a:buNone/>
            </a:pPr>
            <a:r>
              <a:rPr lang="en-US" dirty="0">
                <a:sym typeface="Wingdings" panose="05000000000000000000" pitchFamily="2" charset="2"/>
              </a:rPr>
              <a:t>		  ◊  </a:t>
            </a:r>
            <a:r>
              <a:rPr lang="en-US" dirty="0" smtClean="0">
                <a:sym typeface="Wingdings" panose="05000000000000000000" pitchFamily="2" charset="2"/>
              </a:rPr>
              <a:t>Harmful</a:t>
            </a:r>
            <a:r>
              <a:rPr lang="en-US" dirty="0">
                <a:sym typeface="Wingdings" panose="05000000000000000000" pitchFamily="2" charset="2"/>
              </a:rPr>
              <a:t>	</a:t>
            </a:r>
            <a:endParaRPr lang="en-US" dirty="0"/>
          </a:p>
          <a:p>
            <a:pPr>
              <a:lnSpc>
                <a:spcPct val="90000"/>
              </a:lnSpc>
              <a:buFont typeface="Wingdings" panose="05000000000000000000" pitchFamily="2" charset="2"/>
              <a:buNone/>
            </a:pPr>
            <a:r>
              <a:rPr lang="en-US" sz="2800" dirty="0">
                <a:sym typeface="Wingdings" panose="05000000000000000000" pitchFamily="2" charset="2"/>
              </a:rPr>
              <a:t>	</a:t>
            </a:r>
            <a:r>
              <a:rPr lang="en-US" sz="2800" dirty="0">
                <a:latin typeface="Georgia" panose="02040502050405020303" pitchFamily="18" charset="0"/>
                <a:sym typeface="Wingdings" panose="05000000000000000000" pitchFamily="2" charset="2"/>
              </a:rPr>
              <a:t>	</a:t>
            </a:r>
          </a:p>
        </p:txBody>
      </p:sp>
    </p:spTree>
    <p:extLst>
      <p:ext uri="{BB962C8B-B14F-4D97-AF65-F5344CB8AC3E}">
        <p14:creationId xmlns:p14="http://schemas.microsoft.com/office/powerpoint/2010/main" xmlns="" val="53505512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18319" y="457200"/>
            <a:ext cx="8229600" cy="1495794"/>
          </a:xfrm>
        </p:spPr>
        <p:txBody>
          <a:bodyPr/>
          <a:lstStyle/>
          <a:p>
            <a:pPr algn="ctr" eaLnBrk="1" hangingPunct="1">
              <a:defRPr/>
            </a:pPr>
            <a:r>
              <a:rPr lang="en-US" sz="5400" dirty="0" smtClean="0"/>
              <a:t>KEY CONCEPTS </a:t>
            </a:r>
            <a:br>
              <a:rPr lang="en-US" sz="5400" dirty="0" smtClean="0"/>
            </a:br>
            <a:r>
              <a:rPr lang="en-US" sz="5400" dirty="0" smtClean="0"/>
              <a:t>BENEFICIARY CONTROLS</a:t>
            </a:r>
          </a:p>
        </p:txBody>
      </p:sp>
      <p:sp>
        <p:nvSpPr>
          <p:cNvPr id="115715" name="Rectangle 3"/>
          <p:cNvSpPr>
            <a:spLocks noGrp="1" noChangeArrowheads="1"/>
          </p:cNvSpPr>
          <p:nvPr>
            <p:ph type="body" idx="1"/>
          </p:nvPr>
        </p:nvSpPr>
        <p:spPr>
          <a:xfrm>
            <a:off x="-76200" y="2819400"/>
            <a:ext cx="9037638" cy="2868478"/>
          </a:xfrm>
        </p:spPr>
        <p:txBody>
          <a:bodyPr/>
          <a:lstStyle/>
          <a:p>
            <a:pPr eaLnBrk="1" hangingPunct="1">
              <a:buFont typeface="Wingdings" panose="05000000000000000000" pitchFamily="2" charset="2"/>
              <a:buNone/>
              <a:defRPr/>
            </a:pPr>
            <a:endParaRPr lang="en-US" sz="3600" dirty="0" smtClean="0"/>
          </a:p>
          <a:p>
            <a:pPr eaLnBrk="1" hangingPunct="1">
              <a:buFont typeface="Wingdings" panose="05000000000000000000" pitchFamily="2" charset="2"/>
              <a:buNone/>
              <a:defRPr/>
            </a:pPr>
            <a:r>
              <a:rPr lang="en-US" sz="3600" dirty="0" smtClean="0">
                <a:sym typeface="Wingdings" panose="05000000000000000000" pitchFamily="2" charset="2"/>
              </a:rPr>
              <a:t>	  Managerial Decisions</a:t>
            </a:r>
            <a:endParaRPr lang="en-US" sz="3600" dirty="0" smtClean="0"/>
          </a:p>
          <a:p>
            <a:pPr eaLnBrk="1" hangingPunct="1">
              <a:buFont typeface="Wingdings" panose="05000000000000000000" pitchFamily="2" charset="2"/>
              <a:buNone/>
              <a:defRPr/>
            </a:pPr>
            <a:r>
              <a:rPr lang="en-US" sz="3600" dirty="0" smtClean="0">
                <a:sym typeface="Wingdings" panose="05000000000000000000" pitchFamily="2" charset="2"/>
              </a:rPr>
              <a:t>	  Identity of Trustees</a:t>
            </a:r>
          </a:p>
          <a:p>
            <a:pPr eaLnBrk="1" hangingPunct="1">
              <a:buFont typeface="Wingdings" panose="05000000000000000000" pitchFamily="2" charset="2"/>
              <a:buNone/>
              <a:defRPr/>
            </a:pPr>
            <a:r>
              <a:rPr lang="en-US" sz="2800" dirty="0" smtClean="0">
                <a:sym typeface="Wingdings" panose="05000000000000000000" pitchFamily="2" charset="2"/>
              </a:rPr>
              <a:t>		   	</a:t>
            </a:r>
            <a:r>
              <a:rPr lang="en-US" dirty="0" smtClean="0">
                <a:sym typeface="Wingdings" panose="05000000000000000000" pitchFamily="2" charset="2"/>
              </a:rPr>
              <a:t>◊  Removal and Replacement Rights </a:t>
            </a:r>
            <a:endParaRPr lang="en-US" dirty="0" smtClean="0"/>
          </a:p>
          <a:p>
            <a:pPr eaLnBrk="1" hangingPunct="1">
              <a:buFont typeface="Wingdings" panose="05000000000000000000" pitchFamily="2" charset="2"/>
              <a:buNone/>
              <a:defRPr/>
            </a:pPr>
            <a:r>
              <a:rPr lang="en-US" sz="2800" dirty="0" smtClean="0">
                <a:latin typeface="Georgia" panose="02040502050405020303" pitchFamily="18" charset="0"/>
                <a:sym typeface="Wingdings" panose="05000000000000000000" pitchFamily="2" charset="2"/>
              </a:rPr>
              <a:t>		   </a:t>
            </a:r>
            <a:r>
              <a:rPr lang="en-US" sz="3600" dirty="0" smtClean="0">
                <a:latin typeface="Times New Roman" panose="02020603050405020304" pitchFamily="18" charset="0"/>
                <a:sym typeface="Wingdings" panose="05000000000000000000" pitchFamily="2" charset="2"/>
              </a:rPr>
              <a:t>	</a:t>
            </a:r>
          </a:p>
        </p:txBody>
      </p:sp>
    </p:spTree>
    <p:extLst>
      <p:ext uri="{BB962C8B-B14F-4D97-AF65-F5344CB8AC3E}">
        <p14:creationId xmlns:p14="http://schemas.microsoft.com/office/powerpoint/2010/main" xmlns="" val="1335718215"/>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612775"/>
            <a:ext cx="8229600" cy="747897"/>
          </a:xfrm>
        </p:spPr>
        <p:txBody>
          <a:bodyPr/>
          <a:lstStyle/>
          <a:p>
            <a:pPr algn="ctr" eaLnBrk="1" hangingPunct="1">
              <a:defRPr/>
            </a:pPr>
            <a:r>
              <a:rPr lang="en-US" sz="5400" dirty="0" smtClean="0"/>
              <a:t>TYPES OF CONTROLS</a:t>
            </a:r>
          </a:p>
        </p:txBody>
      </p:sp>
      <p:sp>
        <p:nvSpPr>
          <p:cNvPr id="44035" name="Rectangle 3"/>
          <p:cNvSpPr>
            <a:spLocks noGrp="1" noChangeArrowheads="1"/>
          </p:cNvSpPr>
          <p:nvPr>
            <p:ph type="body" idx="1"/>
          </p:nvPr>
        </p:nvSpPr>
        <p:spPr>
          <a:xfrm>
            <a:off x="163286" y="2667000"/>
            <a:ext cx="8523514" cy="2856167"/>
          </a:xfrm>
        </p:spPr>
        <p:txBody>
          <a:bodyPr/>
          <a:lstStyle/>
          <a:p>
            <a:pPr eaLnBrk="1" hangingPunct="1">
              <a:lnSpc>
                <a:spcPct val="100000"/>
              </a:lnSpc>
              <a:buFont typeface="Wingdings" panose="05000000000000000000" pitchFamily="2" charset="2"/>
              <a:buNone/>
              <a:defRPr/>
            </a:pPr>
            <a:r>
              <a:rPr lang="en-US" dirty="0" smtClean="0">
                <a:sym typeface="Wingdings" panose="05000000000000000000" pitchFamily="2" charset="2"/>
              </a:rPr>
              <a:t> Investment (“Wish” List #1)</a:t>
            </a:r>
            <a:endParaRPr lang="en-US" dirty="0" smtClean="0"/>
          </a:p>
          <a:p>
            <a:pPr>
              <a:lnSpc>
                <a:spcPct val="100000"/>
              </a:lnSpc>
              <a:buFont typeface="Wingdings" panose="05000000000000000000" pitchFamily="2" charset="2"/>
              <a:buChar char="q"/>
              <a:defRPr/>
            </a:pPr>
            <a:r>
              <a:rPr lang="en-US" dirty="0" smtClean="0">
                <a:sym typeface="Wingdings" panose="05000000000000000000" pitchFamily="2" charset="2"/>
              </a:rPr>
              <a:t>Identity of the Distribution Trustee </a:t>
            </a:r>
          </a:p>
          <a:p>
            <a:pPr marL="0" indent="0">
              <a:lnSpc>
                <a:spcPct val="100000"/>
              </a:lnSpc>
              <a:buNone/>
              <a:defRPr/>
            </a:pPr>
            <a:r>
              <a:rPr lang="en-US" dirty="0" smtClean="0">
                <a:sym typeface="Wingdings" panose="05000000000000000000" pitchFamily="2" charset="2"/>
              </a:rPr>
              <a:t>    (“Wish” List #1 and #2)</a:t>
            </a:r>
            <a:endParaRPr lang="en-US" dirty="0"/>
          </a:p>
          <a:p>
            <a:pPr>
              <a:lnSpc>
                <a:spcPct val="100000"/>
              </a:lnSpc>
              <a:buNone/>
              <a:defRPr/>
            </a:pPr>
            <a:r>
              <a:rPr lang="en-US" dirty="0" smtClean="0">
                <a:sym typeface="Wingdings" panose="05000000000000000000" pitchFamily="2" charset="2"/>
              </a:rPr>
              <a:t> Who Uses Trust-Owned Assets (“Wish” List #2)</a:t>
            </a:r>
            <a:endParaRPr lang="en-US" dirty="0">
              <a:sym typeface="Wingdings" panose="05000000000000000000" pitchFamily="2" charset="2"/>
            </a:endParaRPr>
          </a:p>
          <a:p>
            <a:pPr eaLnBrk="1" hangingPunct="1">
              <a:lnSpc>
                <a:spcPct val="100000"/>
              </a:lnSpc>
              <a:buFont typeface="Wingdings" panose="05000000000000000000" pitchFamily="2" charset="2"/>
              <a:buNone/>
              <a:defRPr/>
            </a:pPr>
            <a:r>
              <a:rPr lang="en-US" dirty="0" smtClean="0">
                <a:sym typeface="Wingdings" panose="05000000000000000000" pitchFamily="2" charset="2"/>
              </a:rPr>
              <a:t> Dispositive Control (“Wish” List #3)</a:t>
            </a:r>
          </a:p>
        </p:txBody>
      </p:sp>
    </p:spTree>
    <p:extLst>
      <p:ext uri="{BB962C8B-B14F-4D97-AF65-F5344CB8AC3E}">
        <p14:creationId xmlns:p14="http://schemas.microsoft.com/office/powerpoint/2010/main" xmlns="" val="4083495826"/>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0350" y="457200"/>
            <a:ext cx="8382000" cy="747897"/>
          </a:xfrm>
        </p:spPr>
        <p:txBody>
          <a:bodyPr/>
          <a:lstStyle/>
          <a:p>
            <a:pPr algn="ctr"/>
            <a:r>
              <a:rPr lang="en-US" sz="5400" dirty="0" smtClean="0"/>
              <a:t>CONTROLS MAY BE</a:t>
            </a:r>
            <a:endParaRPr lang="en-US" sz="5400" dirty="0"/>
          </a:p>
        </p:txBody>
      </p:sp>
      <p:sp>
        <p:nvSpPr>
          <p:cNvPr id="18435" name="Rectangle 3"/>
          <p:cNvSpPr>
            <a:spLocks noGrp="1" noChangeArrowheads="1"/>
          </p:cNvSpPr>
          <p:nvPr>
            <p:ph type="body" idx="1"/>
          </p:nvPr>
        </p:nvSpPr>
        <p:spPr>
          <a:xfrm>
            <a:off x="228600" y="2133600"/>
            <a:ext cx="8413750" cy="4555093"/>
          </a:xfrm>
        </p:spPr>
        <p:txBody>
          <a:bodyPr/>
          <a:lstStyle/>
          <a:p>
            <a:pPr>
              <a:lnSpc>
                <a:spcPct val="100000"/>
              </a:lnSpc>
              <a:buFont typeface="Wingdings" panose="05000000000000000000" pitchFamily="2" charset="2"/>
              <a:buChar char="q"/>
            </a:pPr>
            <a:r>
              <a:rPr lang="en-US" sz="3600" dirty="0" smtClean="0"/>
              <a:t>  Given Immediately</a:t>
            </a:r>
            <a:endParaRPr lang="en-US" sz="3600" dirty="0"/>
          </a:p>
          <a:p>
            <a:pPr>
              <a:lnSpc>
                <a:spcPct val="100000"/>
              </a:lnSpc>
              <a:buFont typeface="Wingdings" panose="05000000000000000000" pitchFamily="2" charset="2"/>
              <a:buChar char="q"/>
            </a:pPr>
            <a:r>
              <a:rPr lang="en-US" sz="3600" dirty="0" smtClean="0">
                <a:sym typeface="Wingdings" panose="05000000000000000000" pitchFamily="2" charset="2"/>
              </a:rPr>
              <a:t>  Given a</a:t>
            </a:r>
            <a:r>
              <a:rPr lang="en-US" sz="3600" dirty="0" smtClean="0"/>
              <a:t>t the Proper Time</a:t>
            </a:r>
            <a:endParaRPr lang="en-US" sz="3600" dirty="0"/>
          </a:p>
          <a:p>
            <a:pPr>
              <a:lnSpc>
                <a:spcPct val="100000"/>
              </a:lnSpc>
              <a:buFont typeface="Wingdings" panose="05000000000000000000" pitchFamily="2" charset="2"/>
              <a:buChar char="q"/>
            </a:pPr>
            <a:r>
              <a:rPr lang="en-US" sz="3600" dirty="0" smtClean="0">
                <a:sym typeface="Wingdings" panose="05000000000000000000" pitchFamily="2" charset="2"/>
              </a:rPr>
              <a:t>  Reduced/Partial</a:t>
            </a:r>
            <a:endParaRPr lang="en-US" sz="3600" dirty="0">
              <a:sym typeface="Wingdings" panose="05000000000000000000" pitchFamily="2" charset="2"/>
            </a:endParaRPr>
          </a:p>
          <a:p>
            <a:pPr>
              <a:lnSpc>
                <a:spcPct val="100000"/>
              </a:lnSpc>
              <a:buFont typeface="Wingdings" panose="05000000000000000000" pitchFamily="2" charset="2"/>
              <a:buChar char="q"/>
            </a:pPr>
            <a:r>
              <a:rPr lang="en-US" sz="3600" dirty="0" smtClean="0"/>
              <a:t>  Increased Over Time</a:t>
            </a:r>
          </a:p>
          <a:p>
            <a:pPr>
              <a:lnSpc>
                <a:spcPct val="100000"/>
              </a:lnSpc>
              <a:buFont typeface="Wingdings" panose="05000000000000000000" pitchFamily="2" charset="2"/>
              <a:buChar char="q"/>
            </a:pPr>
            <a:r>
              <a:rPr lang="en-US" sz="3600" dirty="0"/>
              <a:t> </a:t>
            </a:r>
            <a:r>
              <a:rPr lang="en-US" sz="3600" dirty="0" smtClean="0"/>
              <a:t> Given as to Some Items But Not Others</a:t>
            </a:r>
          </a:p>
          <a:p>
            <a:pPr>
              <a:lnSpc>
                <a:spcPct val="100000"/>
              </a:lnSpc>
              <a:buFont typeface="Wingdings" panose="05000000000000000000" pitchFamily="2" charset="2"/>
              <a:buChar char="q"/>
            </a:pPr>
            <a:r>
              <a:rPr lang="en-US" sz="3600" dirty="0"/>
              <a:t> </a:t>
            </a:r>
            <a:r>
              <a:rPr lang="en-US" sz="3600" dirty="0" smtClean="0"/>
              <a:t> Not Given at All if Control is Undesirable </a:t>
            </a:r>
          </a:p>
          <a:p>
            <a:pPr>
              <a:buFont typeface="Wingdings" panose="05000000000000000000" pitchFamily="2" charset="2"/>
              <a:buChar char="q"/>
            </a:pPr>
            <a:endParaRPr lang="en-US" sz="4000" dirty="0"/>
          </a:p>
        </p:txBody>
      </p:sp>
    </p:spTree>
    <p:extLst>
      <p:ext uri="{BB962C8B-B14F-4D97-AF65-F5344CB8AC3E}">
        <p14:creationId xmlns:p14="http://schemas.microsoft.com/office/powerpoint/2010/main" xmlns="" val="3203651371"/>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229600" cy="1994392"/>
          </a:xfrm>
          <a:noFill/>
          <a:ln/>
        </p:spPr>
        <p:txBody>
          <a:bodyPr/>
          <a:lstStyle/>
          <a:p>
            <a:pPr algn="ctr"/>
            <a:r>
              <a:rPr lang="en-US" dirty="0" smtClean="0"/>
              <a:t>BCT – DUAL TRUSTEE FORMAT  - ADMINISTRATIVE/MANAGERIAL CONTROL</a:t>
            </a:r>
            <a:endParaRPr lang="en-US" dirty="0"/>
          </a:p>
        </p:txBody>
      </p:sp>
      <p:sp>
        <p:nvSpPr>
          <p:cNvPr id="29699" name="Rectangle 3"/>
          <p:cNvSpPr>
            <a:spLocks noGrp="1" noChangeArrowheads="1"/>
          </p:cNvSpPr>
          <p:nvPr>
            <p:ph type="body" idx="1"/>
          </p:nvPr>
        </p:nvSpPr>
        <p:spPr>
          <a:xfrm>
            <a:off x="304800" y="3429000"/>
            <a:ext cx="8229600" cy="2665345"/>
          </a:xfrm>
          <a:noFill/>
          <a:ln/>
        </p:spPr>
        <p:txBody>
          <a:bodyPr/>
          <a:lstStyle/>
          <a:p>
            <a:pPr>
              <a:lnSpc>
                <a:spcPct val="90000"/>
              </a:lnSpc>
              <a:buFont typeface="Wingdings" panose="05000000000000000000" pitchFamily="2" charset="2"/>
              <a:buChar char="q"/>
            </a:pPr>
            <a:r>
              <a:rPr lang="en-US" sz="3600" dirty="0" smtClean="0">
                <a:sym typeface="Wingdings" panose="05000000000000000000" pitchFamily="2" charset="2"/>
              </a:rPr>
              <a:t>  Family Trustee</a:t>
            </a:r>
            <a:r>
              <a:rPr lang="en-US" sz="3600" dirty="0">
                <a:sym typeface="Wingdings" panose="05000000000000000000" pitchFamily="2" charset="2"/>
              </a:rPr>
              <a:t>	</a:t>
            </a:r>
            <a:endParaRPr lang="en-US" sz="3600" dirty="0" smtClean="0">
              <a:sym typeface="Wingdings" panose="05000000000000000000" pitchFamily="2" charset="2"/>
            </a:endParaRPr>
          </a:p>
          <a:p>
            <a:pPr>
              <a:lnSpc>
                <a:spcPct val="90000"/>
              </a:lnSpc>
              <a:buFont typeface="Wingdings" panose="05000000000000000000" pitchFamily="2" charset="2"/>
              <a:buNone/>
            </a:pPr>
            <a:r>
              <a:rPr lang="en-US" sz="3600" dirty="0" smtClean="0">
                <a:sym typeface="Wingdings" panose="05000000000000000000" pitchFamily="2" charset="2"/>
              </a:rPr>
              <a:t>  Independent Trustee(s)</a:t>
            </a:r>
            <a:endParaRPr lang="en-US" sz="3600" dirty="0">
              <a:sym typeface="Wingdings" panose="05000000000000000000" pitchFamily="2" charset="2"/>
            </a:endParaRPr>
          </a:p>
          <a:p>
            <a:pPr>
              <a:lnSpc>
                <a:spcPct val="90000"/>
              </a:lnSpc>
              <a:buFont typeface="Wingdings" panose="05000000000000000000" pitchFamily="2" charset="2"/>
              <a:buNone/>
            </a:pPr>
            <a:r>
              <a:rPr lang="en-US" dirty="0">
                <a:sym typeface="Wingdings" panose="05000000000000000000" pitchFamily="2" charset="2"/>
              </a:rPr>
              <a:t>		  ◊  </a:t>
            </a:r>
            <a:r>
              <a:rPr lang="en-US" dirty="0" smtClean="0">
                <a:sym typeface="Wingdings" panose="05000000000000000000" pitchFamily="2" charset="2"/>
              </a:rPr>
              <a:t>Distributions</a:t>
            </a:r>
            <a:endParaRPr lang="en-US" dirty="0"/>
          </a:p>
          <a:p>
            <a:pPr>
              <a:lnSpc>
                <a:spcPct val="90000"/>
              </a:lnSpc>
              <a:buFont typeface="Wingdings" panose="05000000000000000000" pitchFamily="2" charset="2"/>
              <a:buNone/>
            </a:pPr>
            <a:r>
              <a:rPr lang="en-US" dirty="0">
                <a:sym typeface="Wingdings" panose="05000000000000000000" pitchFamily="2" charset="2"/>
              </a:rPr>
              <a:t>		  ◊  </a:t>
            </a:r>
            <a:r>
              <a:rPr lang="en-US" dirty="0" err="1" smtClean="0">
                <a:sym typeface="Wingdings" panose="05000000000000000000" pitchFamily="2" charset="2"/>
              </a:rPr>
              <a:t>Situs</a:t>
            </a:r>
            <a:endParaRPr lang="en-US" dirty="0"/>
          </a:p>
          <a:p>
            <a:pPr>
              <a:lnSpc>
                <a:spcPct val="90000"/>
              </a:lnSpc>
              <a:buFont typeface="Wingdings" panose="05000000000000000000" pitchFamily="2" charset="2"/>
              <a:buNone/>
            </a:pPr>
            <a:r>
              <a:rPr lang="en-US" sz="2800" dirty="0">
                <a:sym typeface="Wingdings" panose="05000000000000000000" pitchFamily="2" charset="2"/>
              </a:rPr>
              <a:t>	</a:t>
            </a:r>
            <a:r>
              <a:rPr lang="en-US" sz="2800" dirty="0">
                <a:latin typeface="Georgia" panose="02040502050405020303" pitchFamily="18" charset="0"/>
                <a:sym typeface="Wingdings" panose="05000000000000000000" pitchFamily="2" charset="2"/>
              </a:rPr>
              <a:t>	</a:t>
            </a:r>
          </a:p>
        </p:txBody>
      </p:sp>
    </p:spTree>
    <p:extLst>
      <p:ext uri="{BB962C8B-B14F-4D97-AF65-F5344CB8AC3E}">
        <p14:creationId xmlns:p14="http://schemas.microsoft.com/office/powerpoint/2010/main" xmlns="" val="2151945911"/>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81000"/>
            <a:ext cx="8229600" cy="1329595"/>
          </a:xfrm>
        </p:spPr>
        <p:txBody>
          <a:bodyPr/>
          <a:lstStyle/>
          <a:p>
            <a:pPr algn="ctr" eaLnBrk="1" hangingPunct="1">
              <a:defRPr/>
            </a:pPr>
            <a:r>
              <a:rPr lang="en-US" dirty="0" smtClean="0"/>
              <a:t>INDEPENDENT TRUSTEE </a:t>
            </a:r>
            <a:br>
              <a:rPr lang="en-US" dirty="0" smtClean="0"/>
            </a:br>
            <a:r>
              <a:rPr lang="en-US" dirty="0" smtClean="0"/>
              <a:t>(A/K/A DISTRIBUTION TRUSTEE)</a:t>
            </a:r>
            <a:endParaRPr lang="en-US" i="1" dirty="0" smtClean="0"/>
          </a:p>
        </p:txBody>
      </p:sp>
      <p:sp>
        <p:nvSpPr>
          <p:cNvPr id="48131" name="Rectangle 3"/>
          <p:cNvSpPr>
            <a:spLocks noGrp="1" noChangeArrowheads="1"/>
          </p:cNvSpPr>
          <p:nvPr>
            <p:ph type="body" idx="1"/>
          </p:nvPr>
        </p:nvSpPr>
        <p:spPr>
          <a:xfrm>
            <a:off x="152400" y="1981200"/>
            <a:ext cx="8839200" cy="4644348"/>
          </a:xfrm>
        </p:spPr>
        <p:txBody>
          <a:bodyPr/>
          <a:lstStyle/>
          <a:p>
            <a:pPr eaLnBrk="1" hangingPunct="1">
              <a:lnSpc>
                <a:spcPct val="80000"/>
              </a:lnSpc>
              <a:buFont typeface="Wingdings" panose="05000000000000000000" pitchFamily="2" charset="2"/>
              <a:buNone/>
              <a:defRPr/>
            </a:pPr>
            <a:endParaRPr lang="en-US" sz="3600" dirty="0" smtClean="0"/>
          </a:p>
          <a:p>
            <a:pPr eaLnBrk="1" hangingPunct="1">
              <a:lnSpc>
                <a:spcPct val="80000"/>
              </a:lnSpc>
              <a:buFont typeface="Wingdings" panose="05000000000000000000" pitchFamily="2" charset="2"/>
              <a:buChar char="q"/>
              <a:defRPr/>
            </a:pPr>
            <a:r>
              <a:rPr lang="en-US" sz="3600" dirty="0" smtClean="0">
                <a:sym typeface="Wingdings" panose="05000000000000000000" pitchFamily="2" charset="2"/>
              </a:rPr>
              <a:t> Controls all Tax and Creditor Sensitive       </a:t>
            </a:r>
          </a:p>
          <a:p>
            <a:pPr marL="0" indent="0" eaLnBrk="1" hangingPunct="1">
              <a:lnSpc>
                <a:spcPct val="80000"/>
              </a:lnSpc>
              <a:buNone/>
              <a:defRPr/>
            </a:pPr>
            <a:r>
              <a:rPr lang="en-US" sz="3600" dirty="0">
                <a:sym typeface="Wingdings" panose="05000000000000000000" pitchFamily="2" charset="2"/>
              </a:rPr>
              <a:t> </a:t>
            </a:r>
            <a:r>
              <a:rPr lang="en-US" sz="3600" dirty="0" smtClean="0">
                <a:sym typeface="Wingdings" panose="05000000000000000000" pitchFamily="2" charset="2"/>
              </a:rPr>
              <a:t>    Decisions</a:t>
            </a:r>
            <a:endParaRPr lang="en-US" sz="3600" dirty="0">
              <a:sym typeface="Wingdings" panose="05000000000000000000" pitchFamily="2" charset="2"/>
            </a:endParaRPr>
          </a:p>
          <a:p>
            <a:pPr eaLnBrk="1" hangingPunct="1">
              <a:lnSpc>
                <a:spcPct val="80000"/>
              </a:lnSpc>
              <a:buFont typeface="Wingdings" panose="05000000000000000000" pitchFamily="2" charset="2"/>
              <a:buChar char="q"/>
              <a:defRPr/>
            </a:pPr>
            <a:r>
              <a:rPr lang="en-US" sz="3600" dirty="0" smtClean="0">
                <a:sym typeface="Wingdings" panose="05000000000000000000" pitchFamily="2" charset="2"/>
              </a:rPr>
              <a:t> Individual or Institution Who Meets the</a:t>
            </a:r>
          </a:p>
          <a:p>
            <a:pPr marL="0" indent="0">
              <a:lnSpc>
                <a:spcPct val="80000"/>
              </a:lnSpc>
              <a:buNone/>
              <a:defRPr/>
            </a:pPr>
            <a:r>
              <a:rPr lang="en-US" sz="3600" dirty="0">
                <a:sym typeface="Wingdings" panose="05000000000000000000" pitchFamily="2" charset="2"/>
              </a:rPr>
              <a:t> </a:t>
            </a:r>
            <a:r>
              <a:rPr lang="en-US" sz="3600" dirty="0" smtClean="0">
                <a:sym typeface="Wingdings" panose="05000000000000000000" pitchFamily="2" charset="2"/>
              </a:rPr>
              <a:t>    Criteria </a:t>
            </a:r>
            <a:r>
              <a:rPr lang="en-US" sz="3600" dirty="0">
                <a:sym typeface="Wingdings" panose="05000000000000000000" pitchFamily="2" charset="2"/>
              </a:rPr>
              <a:t>of </a:t>
            </a:r>
            <a:r>
              <a:rPr lang="en-US" sz="3600" dirty="0" smtClean="0">
                <a:sym typeface="Wingdings" panose="05000000000000000000" pitchFamily="2" charset="2"/>
              </a:rPr>
              <a:t>IRC § 672(c</a:t>
            </a:r>
            <a:r>
              <a:rPr lang="en-US" sz="3600" dirty="0">
                <a:sym typeface="Wingdings" panose="05000000000000000000" pitchFamily="2" charset="2"/>
              </a:rPr>
              <a:t>) and Rev. Rul. 95-58</a:t>
            </a:r>
            <a:endParaRPr lang="en-US" sz="3600" dirty="0"/>
          </a:p>
          <a:p>
            <a:pPr eaLnBrk="1" hangingPunct="1">
              <a:lnSpc>
                <a:spcPct val="80000"/>
              </a:lnSpc>
              <a:buFont typeface="Wingdings" panose="05000000000000000000" pitchFamily="2" charset="2"/>
              <a:buChar char="q"/>
              <a:defRPr/>
            </a:pPr>
            <a:r>
              <a:rPr lang="en-US" sz="3600" dirty="0" smtClean="0">
                <a:sym typeface="Wingdings" panose="05000000000000000000" pitchFamily="2" charset="2"/>
              </a:rPr>
              <a:t> “Independence” Does Not Require a 	</a:t>
            </a:r>
          </a:p>
          <a:p>
            <a:pPr marL="0" indent="0">
              <a:lnSpc>
                <a:spcPct val="80000"/>
              </a:lnSpc>
              <a:buNone/>
              <a:defRPr/>
            </a:pPr>
            <a:r>
              <a:rPr lang="en-US" sz="3600" dirty="0">
                <a:latin typeface="Georgia" panose="02040502050405020303" pitchFamily="18" charset="0"/>
                <a:sym typeface="Wingdings" panose="05000000000000000000" pitchFamily="2" charset="2"/>
              </a:rPr>
              <a:t> </a:t>
            </a:r>
            <a:r>
              <a:rPr lang="en-US" sz="3600" dirty="0" smtClean="0">
                <a:latin typeface="Georgia" panose="02040502050405020303" pitchFamily="18" charset="0"/>
                <a:sym typeface="Wingdings" panose="05000000000000000000" pitchFamily="2" charset="2"/>
              </a:rPr>
              <a:t>    </a:t>
            </a:r>
            <a:r>
              <a:rPr lang="en-US" sz="3600" dirty="0" smtClean="0">
                <a:sym typeface="Wingdings" panose="05000000000000000000" pitchFamily="2" charset="2"/>
              </a:rPr>
              <a:t>Confrontational </a:t>
            </a:r>
            <a:r>
              <a:rPr lang="en-US" sz="3600" dirty="0">
                <a:sym typeface="Wingdings" panose="05000000000000000000" pitchFamily="2" charset="2"/>
              </a:rPr>
              <a:t>Relationship</a:t>
            </a:r>
          </a:p>
          <a:p>
            <a:pPr marL="0" indent="0" eaLnBrk="1" hangingPunct="1">
              <a:lnSpc>
                <a:spcPct val="80000"/>
              </a:lnSpc>
              <a:buNone/>
              <a:defRPr/>
            </a:pPr>
            <a:r>
              <a:rPr lang="en-US" sz="3600" dirty="0" smtClean="0">
                <a:latin typeface="Georgia" panose="02040502050405020303" pitchFamily="18" charset="0"/>
                <a:sym typeface="Wingdings" panose="05000000000000000000" pitchFamily="2" charset="2"/>
              </a:rPr>
              <a:t> </a:t>
            </a:r>
            <a:endParaRPr lang="en-US" dirty="0" smtClean="0">
              <a:latin typeface="Georgia" panose="02040502050405020303" pitchFamily="18" charset="0"/>
              <a:sym typeface="Wingdings" panose="05000000000000000000" pitchFamily="2" charset="2"/>
            </a:endParaRPr>
          </a:p>
          <a:p>
            <a:pPr eaLnBrk="1" hangingPunct="1">
              <a:lnSpc>
                <a:spcPct val="80000"/>
              </a:lnSpc>
              <a:buFont typeface="Wingdings" panose="05000000000000000000" pitchFamily="2" charset="2"/>
              <a:buNone/>
              <a:defRPr/>
            </a:pPr>
            <a:endParaRPr lang="en-US" sz="2100" dirty="0" smtClean="0">
              <a:sym typeface="Wingdings" panose="05000000000000000000" pitchFamily="2" charset="2"/>
            </a:endParaRPr>
          </a:p>
        </p:txBody>
      </p:sp>
    </p:spTree>
    <p:extLst>
      <p:ext uri="{BB962C8B-B14F-4D97-AF65-F5344CB8AC3E}">
        <p14:creationId xmlns:p14="http://schemas.microsoft.com/office/powerpoint/2010/main" xmlns="" val="1379307264"/>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6460" y="969963"/>
            <a:ext cx="8229600" cy="747897"/>
          </a:xfrm>
        </p:spPr>
        <p:txBody>
          <a:bodyPr/>
          <a:lstStyle/>
          <a:p>
            <a:pPr algn="ctr" eaLnBrk="1" hangingPunct="1">
              <a:defRPr/>
            </a:pPr>
            <a:r>
              <a:rPr lang="en-US" sz="5400" dirty="0" smtClean="0"/>
              <a:t>“USE” TRUST*</a:t>
            </a:r>
            <a:r>
              <a:rPr lang="en-US" sz="5400" dirty="0"/>
              <a:t/>
            </a:r>
            <a:br>
              <a:rPr lang="en-US" sz="5400" dirty="0"/>
            </a:br>
            <a:endParaRPr lang="en-US" sz="5400" dirty="0" smtClean="0"/>
          </a:p>
        </p:txBody>
      </p:sp>
      <p:sp>
        <p:nvSpPr>
          <p:cNvPr id="50179" name="Rectangle 3"/>
          <p:cNvSpPr>
            <a:spLocks noGrp="1" noChangeArrowheads="1"/>
          </p:cNvSpPr>
          <p:nvPr>
            <p:ph type="body" idx="1"/>
          </p:nvPr>
        </p:nvSpPr>
        <p:spPr>
          <a:xfrm>
            <a:off x="228600" y="2209800"/>
            <a:ext cx="8839200" cy="4659737"/>
          </a:xfrm>
        </p:spPr>
        <p:txBody>
          <a:bodyPr/>
          <a:lstStyle/>
          <a:p>
            <a:pPr eaLnBrk="1" hangingPunct="1">
              <a:buFont typeface="Wingdings" panose="05000000000000000000" pitchFamily="2" charset="2"/>
              <a:buNone/>
              <a:defRPr/>
            </a:pPr>
            <a:endParaRPr lang="en-US" dirty="0" smtClean="0">
              <a:latin typeface="Georgia" panose="02040502050405020303" pitchFamily="18" charset="0"/>
            </a:endParaRPr>
          </a:p>
          <a:p>
            <a:pPr eaLnBrk="1" hangingPunct="1">
              <a:buFont typeface="Wingdings" panose="05000000000000000000" pitchFamily="2" charset="2"/>
              <a:buNone/>
              <a:defRPr/>
            </a:pPr>
            <a:r>
              <a:rPr lang="en-US" dirty="0" smtClean="0">
                <a:sym typeface="Wingdings" panose="05000000000000000000" pitchFamily="2" charset="2"/>
              </a:rPr>
              <a:t> Key Concept</a:t>
            </a:r>
            <a:endParaRPr lang="en-US" dirty="0" smtClean="0"/>
          </a:p>
          <a:p>
            <a:pPr eaLnBrk="1" hangingPunct="1">
              <a:lnSpc>
                <a:spcPct val="90000"/>
              </a:lnSpc>
              <a:spcBef>
                <a:spcPct val="10000"/>
              </a:spcBef>
              <a:buFont typeface="Wingdings" panose="05000000000000000000" pitchFamily="2" charset="2"/>
              <a:buNone/>
              <a:defRPr/>
            </a:pPr>
            <a:r>
              <a:rPr lang="en-US" dirty="0" smtClean="0">
                <a:sym typeface="Wingdings" panose="05000000000000000000" pitchFamily="2" charset="2"/>
              </a:rPr>
              <a:t>    	    </a:t>
            </a:r>
            <a:r>
              <a:rPr lang="en-US" sz="2800" dirty="0" smtClean="0">
                <a:sym typeface="Wingdings" panose="05000000000000000000" pitchFamily="2" charset="2"/>
              </a:rPr>
              <a:t>	◊  Keep in Trust Wrapper</a:t>
            </a:r>
          </a:p>
          <a:p>
            <a:pPr>
              <a:spcBef>
                <a:spcPct val="10000"/>
              </a:spcBef>
              <a:buNone/>
              <a:defRPr/>
            </a:pPr>
            <a:r>
              <a:rPr lang="en-US" sz="2800" dirty="0" smtClean="0">
                <a:sym typeface="Wingdings" panose="05000000000000000000" pitchFamily="2" charset="2"/>
              </a:rPr>
              <a:t>		◊  Just “Use” Trust Assets</a:t>
            </a:r>
            <a:endParaRPr lang="en-US" sz="2800" dirty="0">
              <a:sym typeface="Wingdings" panose="05000000000000000000" pitchFamily="2" charset="2"/>
            </a:endParaRPr>
          </a:p>
          <a:p>
            <a:pPr eaLnBrk="1" hangingPunct="1">
              <a:lnSpc>
                <a:spcPct val="70000"/>
              </a:lnSpc>
              <a:spcBef>
                <a:spcPct val="10000"/>
              </a:spcBef>
              <a:buFont typeface="Wingdings" panose="05000000000000000000" pitchFamily="2" charset="2"/>
              <a:buNone/>
              <a:defRPr/>
            </a:pPr>
            <a:endParaRPr lang="en-US" sz="2800" dirty="0" smtClean="0">
              <a:sym typeface="Wingdings" panose="05000000000000000000" pitchFamily="2" charset="2"/>
            </a:endParaRPr>
          </a:p>
          <a:p>
            <a:pPr eaLnBrk="1" hangingPunct="1">
              <a:lnSpc>
                <a:spcPct val="100000"/>
              </a:lnSpc>
              <a:buFont typeface="Wingdings" panose="05000000000000000000" pitchFamily="2" charset="2"/>
              <a:buChar char="q"/>
              <a:defRPr/>
            </a:pPr>
            <a:r>
              <a:rPr lang="en-US" dirty="0" smtClean="0">
                <a:sym typeface="Wingdings" panose="05000000000000000000" pitchFamily="2" charset="2"/>
              </a:rPr>
              <a:t>Available to All Beneficiaries</a:t>
            </a:r>
          </a:p>
          <a:p>
            <a:pPr marL="0" indent="0">
              <a:lnSpc>
                <a:spcPct val="100000"/>
              </a:lnSpc>
              <a:buNone/>
              <a:defRPr/>
            </a:pPr>
            <a:r>
              <a:rPr lang="en-US" dirty="0" smtClean="0">
                <a:sym typeface="Wingdings" panose="05000000000000000000" pitchFamily="2" charset="2"/>
              </a:rPr>
              <a:t>	</a:t>
            </a:r>
            <a:r>
              <a:rPr lang="en-US" sz="2800" dirty="0" smtClean="0">
                <a:sym typeface="Wingdings" panose="05000000000000000000" pitchFamily="2" charset="2"/>
              </a:rPr>
              <a:t>◊ </a:t>
            </a:r>
            <a:r>
              <a:rPr lang="en-US" sz="2800" dirty="0">
                <a:sym typeface="Wingdings" panose="05000000000000000000" pitchFamily="2" charset="2"/>
              </a:rPr>
              <a:t>To </a:t>
            </a:r>
            <a:r>
              <a:rPr lang="en-US" sz="2800" dirty="0" smtClean="0">
                <a:sym typeface="Wingdings" panose="05000000000000000000" pitchFamily="2" charset="2"/>
              </a:rPr>
              <a:t>Primary Beneficiary on a Preferential Basis </a:t>
            </a:r>
          </a:p>
          <a:p>
            <a:pPr marL="0" indent="0" eaLnBrk="1" hangingPunct="1">
              <a:lnSpc>
                <a:spcPct val="50000"/>
              </a:lnSpc>
              <a:buNone/>
              <a:defRPr/>
            </a:pPr>
            <a:endParaRPr lang="en-US" sz="3600" dirty="0">
              <a:sym typeface="Wingdings" panose="05000000000000000000" pitchFamily="2" charset="2"/>
            </a:endParaRPr>
          </a:p>
          <a:p>
            <a:pPr marL="0" indent="0" eaLnBrk="1" hangingPunct="1">
              <a:lnSpc>
                <a:spcPct val="100000"/>
              </a:lnSpc>
              <a:buNone/>
              <a:defRPr/>
            </a:pPr>
            <a:endParaRPr lang="en-US" sz="1600" dirty="0" smtClean="0">
              <a:sym typeface="Wingdings" panose="05000000000000000000" pitchFamily="2" charset="2"/>
            </a:endParaRPr>
          </a:p>
          <a:p>
            <a:pPr marL="0" indent="0" eaLnBrk="1" hangingPunct="1">
              <a:lnSpc>
                <a:spcPct val="100000"/>
              </a:lnSpc>
              <a:buNone/>
              <a:defRPr/>
            </a:pPr>
            <a:r>
              <a:rPr lang="en-US" sz="1600" dirty="0" smtClean="0">
                <a:sym typeface="Wingdings" panose="05000000000000000000" pitchFamily="2" charset="2"/>
              </a:rPr>
              <a:t>* See Richard A. Oshins, </a:t>
            </a:r>
            <a:r>
              <a:rPr lang="en-US" sz="1600" dirty="0" err="1" smtClean="0">
                <a:sym typeface="Wingdings" panose="05000000000000000000" pitchFamily="2" charset="2"/>
              </a:rPr>
              <a:t>Megatrusts</a:t>
            </a:r>
            <a:r>
              <a:rPr lang="en-US" sz="1600" dirty="0" smtClean="0">
                <a:sym typeface="Wingdings" panose="05000000000000000000" pitchFamily="2" charset="2"/>
              </a:rPr>
              <a:t>™; Representation Without Taxation; NYU 48</a:t>
            </a:r>
            <a:r>
              <a:rPr lang="en-US" sz="1600" baseline="30000" dirty="0" smtClean="0">
                <a:sym typeface="Wingdings" panose="05000000000000000000" pitchFamily="2" charset="2"/>
              </a:rPr>
              <a:t>th</a:t>
            </a:r>
            <a:r>
              <a:rPr lang="en-US" sz="1600" dirty="0" smtClean="0">
                <a:sym typeface="Wingdings" panose="05000000000000000000" pitchFamily="2" charset="2"/>
              </a:rPr>
              <a:t> Inst. On Federal Taxation, </a:t>
            </a:r>
            <a:r>
              <a:rPr lang="en-US" sz="1600" dirty="0" err="1" smtClean="0">
                <a:sym typeface="Wingdings" panose="05000000000000000000" pitchFamily="2" charset="2"/>
              </a:rPr>
              <a:t>Ch</a:t>
            </a:r>
            <a:r>
              <a:rPr lang="en-US" sz="1600" dirty="0" smtClean="0">
                <a:sym typeface="Wingdings" panose="05000000000000000000" pitchFamily="2" charset="2"/>
              </a:rPr>
              <a:t> 19 (1990); </a:t>
            </a:r>
            <a:r>
              <a:rPr lang="en-US" sz="1600" dirty="0" smtClean="0">
                <a:latin typeface="Vrinda" panose="020B0502040204020203" pitchFamily="34" charset="0"/>
                <a:cs typeface="Vrinda" panose="020B0502040204020203" pitchFamily="34" charset="0"/>
                <a:sym typeface="Wingdings" panose="05000000000000000000" pitchFamily="2" charset="2"/>
              </a:rPr>
              <a:t>§19.02</a:t>
            </a:r>
            <a:endParaRPr lang="en-US" sz="1600" dirty="0" smtClean="0">
              <a:sym typeface="Wingdings" panose="05000000000000000000" pitchFamily="2" charset="2"/>
            </a:endParaRPr>
          </a:p>
        </p:txBody>
      </p:sp>
      <p:sp>
        <p:nvSpPr>
          <p:cNvPr id="4" name="TextBox 3"/>
          <p:cNvSpPr txBox="1"/>
          <p:nvPr/>
        </p:nvSpPr>
        <p:spPr>
          <a:xfrm>
            <a:off x="407963" y="152400"/>
            <a:ext cx="4114800" cy="584775"/>
          </a:xfrm>
          <a:prstGeom prst="rect">
            <a:avLst/>
          </a:prstGeom>
          <a:noFill/>
        </p:spPr>
        <p:txBody>
          <a:bodyPr wrap="square" rtlCol="0">
            <a:spAutoFit/>
          </a:bodyPr>
          <a:lstStyle/>
          <a:p>
            <a:r>
              <a:rPr lang="en-US" sz="3200" b="1" dirty="0" smtClean="0"/>
              <a:t>“WISH” LIST #2 </a:t>
            </a: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887506"/>
            <a:ext cx="1075721" cy="912812"/>
          </a:xfrm>
          <a:prstGeom prst="rect">
            <a:avLst/>
          </a:prstGeom>
        </p:spPr>
      </p:pic>
    </p:spTree>
    <p:extLst>
      <p:ext uri="{BB962C8B-B14F-4D97-AF65-F5344CB8AC3E}">
        <p14:creationId xmlns:p14="http://schemas.microsoft.com/office/powerpoint/2010/main" xmlns="" val="19217061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436" y="381000"/>
            <a:ext cx="8382000" cy="1219200"/>
          </a:xfrm>
        </p:spPr>
        <p:txBody>
          <a:bodyPr/>
          <a:lstStyle/>
          <a:p>
            <a:pPr algn="ctr"/>
            <a:r>
              <a:rPr lang="en-US" dirty="0" smtClean="0"/>
              <a:t>CLIENT’S PRINCIPAL OBJECTIVES*</a:t>
            </a:r>
            <a:endParaRPr lang="en-US" dirty="0"/>
          </a:p>
        </p:txBody>
      </p:sp>
      <p:sp>
        <p:nvSpPr>
          <p:cNvPr id="3" name="Subtitle 2"/>
          <p:cNvSpPr>
            <a:spLocks noGrp="1"/>
          </p:cNvSpPr>
          <p:nvPr>
            <p:ph type="subTitle" idx="1"/>
          </p:nvPr>
        </p:nvSpPr>
        <p:spPr>
          <a:xfrm>
            <a:off x="152400" y="2667000"/>
            <a:ext cx="8918864" cy="3581907"/>
          </a:xfrm>
        </p:spPr>
        <p:txBody>
          <a:bodyPr/>
          <a:lstStyle/>
          <a:p>
            <a:pPr marL="457200" indent="-457200">
              <a:buFont typeface="Wingdings" panose="05000000000000000000" pitchFamily="2" charset="2"/>
              <a:buChar char="q"/>
            </a:pPr>
            <a:r>
              <a:rPr lang="en-US" sz="3600" dirty="0" smtClean="0">
                <a:sym typeface="Wingdings" panose="05000000000000000000" pitchFamily="2" charset="2"/>
              </a:rPr>
              <a:t>Reduce or Eliminate Taxes</a:t>
            </a:r>
          </a:p>
          <a:p>
            <a:endParaRPr lang="en-US" sz="3600" dirty="0">
              <a:sym typeface="Wingdings" panose="05000000000000000000" pitchFamily="2" charset="2"/>
            </a:endParaRPr>
          </a:p>
          <a:p>
            <a:pPr marL="457200" indent="-457200">
              <a:buFont typeface="Wingdings" panose="05000000000000000000" pitchFamily="2" charset="2"/>
              <a:buChar char="q"/>
            </a:pPr>
            <a:r>
              <a:rPr lang="en-US" sz="3600" dirty="0" smtClean="0">
                <a:sym typeface="Wingdings" panose="05000000000000000000" pitchFamily="2" charset="2"/>
              </a:rPr>
              <a:t>Creditor Protection</a:t>
            </a:r>
          </a:p>
          <a:p>
            <a:pPr marL="457200" indent="-457200">
              <a:buFont typeface="Wingdings" panose="05000000000000000000" pitchFamily="2" charset="2"/>
              <a:buChar char="q"/>
            </a:pPr>
            <a:endParaRPr lang="en-US" sz="3600" dirty="0">
              <a:sym typeface="Wingdings" panose="05000000000000000000" pitchFamily="2" charset="2"/>
            </a:endParaRPr>
          </a:p>
          <a:p>
            <a:pPr marL="457200" indent="-457200">
              <a:buFont typeface="Wingdings" panose="05000000000000000000" pitchFamily="2" charset="2"/>
              <a:buChar char="q"/>
            </a:pPr>
            <a:r>
              <a:rPr lang="en-US" sz="3600" dirty="0" smtClean="0">
                <a:sym typeface="Wingdings" panose="05000000000000000000" pitchFamily="2" charset="2"/>
              </a:rPr>
              <a:t>Pass Wealth the “Right Way”</a:t>
            </a:r>
            <a:endParaRPr lang="en-US" sz="3600" dirty="0"/>
          </a:p>
        </p:txBody>
      </p:sp>
      <p:sp>
        <p:nvSpPr>
          <p:cNvPr id="5" name="TextBox 4"/>
          <p:cNvSpPr txBox="1"/>
          <p:nvPr/>
        </p:nvSpPr>
        <p:spPr>
          <a:xfrm>
            <a:off x="339436" y="6400800"/>
            <a:ext cx="7661564" cy="381000"/>
          </a:xfrm>
          <a:prstGeom prst="rect">
            <a:avLst/>
          </a:prstGeom>
          <a:noFill/>
        </p:spPr>
        <p:txBody>
          <a:bodyPr wrap="square" rtlCol="0">
            <a:spAutoFit/>
          </a:bodyPr>
          <a:lstStyle/>
          <a:p>
            <a:r>
              <a:rPr lang="en-US" dirty="0" smtClean="0"/>
              <a:t>*Of course, there are other goals such as liquidity.</a:t>
            </a:r>
            <a:endParaRPr lang="en-US" dirty="0"/>
          </a:p>
        </p:txBody>
      </p:sp>
    </p:spTree>
    <p:extLst>
      <p:ext uri="{BB962C8B-B14F-4D97-AF65-F5344CB8AC3E}">
        <p14:creationId xmlns:p14="http://schemas.microsoft.com/office/powerpoint/2010/main" xmlns="" val="2759099014"/>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81000"/>
            <a:ext cx="8229600" cy="747897"/>
          </a:xfrm>
        </p:spPr>
        <p:txBody>
          <a:bodyPr/>
          <a:lstStyle/>
          <a:p>
            <a:pPr algn="ctr" eaLnBrk="1" hangingPunct="1">
              <a:defRPr/>
            </a:pPr>
            <a:r>
              <a:rPr lang="en-US" sz="5400" dirty="0" smtClean="0"/>
              <a:t>RESULT</a:t>
            </a:r>
          </a:p>
        </p:txBody>
      </p:sp>
      <p:sp>
        <p:nvSpPr>
          <p:cNvPr id="51203" name="Rectangle 3"/>
          <p:cNvSpPr>
            <a:spLocks noGrp="1" noChangeArrowheads="1"/>
          </p:cNvSpPr>
          <p:nvPr>
            <p:ph type="body" idx="1"/>
          </p:nvPr>
        </p:nvSpPr>
        <p:spPr>
          <a:xfrm>
            <a:off x="324729" y="2286000"/>
            <a:ext cx="8494542" cy="4376583"/>
          </a:xfrm>
        </p:spPr>
        <p:txBody>
          <a:bodyPr/>
          <a:lstStyle/>
          <a:p>
            <a:pPr>
              <a:buNone/>
              <a:defRPr/>
            </a:pPr>
            <a:r>
              <a:rPr lang="en-US" sz="3600" dirty="0" smtClean="0">
                <a:sym typeface="Wingdings" panose="05000000000000000000" pitchFamily="2" charset="2"/>
              </a:rPr>
              <a:t>  Full</a:t>
            </a:r>
          </a:p>
          <a:p>
            <a:pPr eaLnBrk="1" hangingPunct="1">
              <a:lnSpc>
                <a:spcPct val="70000"/>
              </a:lnSpc>
              <a:buFont typeface="Wingdings" panose="05000000000000000000" pitchFamily="2" charset="2"/>
              <a:buNone/>
              <a:defRPr/>
            </a:pPr>
            <a:r>
              <a:rPr lang="en-US" dirty="0" smtClean="0">
                <a:sym typeface="Wingdings" panose="05000000000000000000" pitchFamily="2" charset="2"/>
              </a:rPr>
              <a:t>			◊ Control</a:t>
            </a:r>
          </a:p>
          <a:p>
            <a:pPr eaLnBrk="1" hangingPunct="1">
              <a:lnSpc>
                <a:spcPct val="70000"/>
              </a:lnSpc>
              <a:buFont typeface="Wingdings" panose="05000000000000000000" pitchFamily="2" charset="2"/>
              <a:buNone/>
              <a:defRPr/>
            </a:pPr>
            <a:r>
              <a:rPr lang="en-US" dirty="0" smtClean="0">
                <a:sym typeface="Wingdings" panose="05000000000000000000" pitchFamily="2" charset="2"/>
              </a:rPr>
              <a:t>			◊ Use and Enjoyment</a:t>
            </a:r>
          </a:p>
          <a:p>
            <a:pPr>
              <a:lnSpc>
                <a:spcPct val="70000"/>
              </a:lnSpc>
              <a:buNone/>
              <a:defRPr/>
            </a:pPr>
            <a:r>
              <a:rPr lang="en-US" dirty="0" smtClean="0">
                <a:sym typeface="Wingdings" panose="05000000000000000000" pitchFamily="2" charset="2"/>
              </a:rPr>
              <a:t>			◊ Shelter</a:t>
            </a:r>
          </a:p>
          <a:p>
            <a:pPr>
              <a:lnSpc>
                <a:spcPct val="70000"/>
              </a:lnSpc>
              <a:buNone/>
              <a:defRPr/>
            </a:pPr>
            <a:endParaRPr lang="en-US" dirty="0">
              <a:sym typeface="Wingdings" panose="05000000000000000000" pitchFamily="2" charset="2"/>
            </a:endParaRPr>
          </a:p>
          <a:p>
            <a:pPr>
              <a:lnSpc>
                <a:spcPct val="70000"/>
              </a:lnSpc>
              <a:buNone/>
              <a:defRPr/>
            </a:pPr>
            <a:r>
              <a:rPr lang="en-US" sz="3600" dirty="0">
                <a:sym typeface="Wingdings" panose="05000000000000000000" pitchFamily="2" charset="2"/>
              </a:rPr>
              <a:t>  </a:t>
            </a:r>
            <a:r>
              <a:rPr lang="en-US" sz="3600" dirty="0" smtClean="0">
                <a:sym typeface="Wingdings" panose="05000000000000000000" pitchFamily="2" charset="2"/>
              </a:rPr>
              <a:t>“Own nothing, control everything”.*</a:t>
            </a:r>
            <a:endParaRPr lang="en-US" sz="3600" dirty="0">
              <a:sym typeface="Wingdings" panose="05000000000000000000" pitchFamily="2" charset="2"/>
            </a:endParaRPr>
          </a:p>
          <a:p>
            <a:pPr>
              <a:lnSpc>
                <a:spcPct val="70000"/>
              </a:lnSpc>
              <a:buNone/>
              <a:defRPr/>
            </a:pPr>
            <a:endParaRPr lang="en-US" dirty="0" smtClean="0">
              <a:sym typeface="Wingdings" panose="05000000000000000000" pitchFamily="2" charset="2"/>
            </a:endParaRPr>
          </a:p>
          <a:p>
            <a:pPr>
              <a:lnSpc>
                <a:spcPct val="70000"/>
              </a:lnSpc>
              <a:buNone/>
              <a:defRPr/>
            </a:pPr>
            <a:endParaRPr lang="en-US" dirty="0" smtClean="0">
              <a:sym typeface="Wingdings" panose="05000000000000000000" pitchFamily="2" charset="2"/>
            </a:endParaRPr>
          </a:p>
          <a:p>
            <a:pPr>
              <a:lnSpc>
                <a:spcPct val="70000"/>
              </a:lnSpc>
              <a:buNone/>
              <a:defRPr/>
            </a:pPr>
            <a:endParaRPr lang="en-US" dirty="0">
              <a:sym typeface="Wingdings" panose="05000000000000000000" pitchFamily="2" charset="2"/>
            </a:endParaRPr>
          </a:p>
          <a:p>
            <a:pPr eaLnBrk="1" hangingPunct="1">
              <a:lnSpc>
                <a:spcPct val="70000"/>
              </a:lnSpc>
              <a:buFont typeface="Wingdings" panose="05000000000000000000" pitchFamily="2" charset="2"/>
              <a:buNone/>
              <a:defRPr/>
            </a:pPr>
            <a:r>
              <a:rPr lang="en-US" sz="2000" dirty="0" smtClean="0">
                <a:sym typeface="Wingdings" panose="05000000000000000000" pitchFamily="2" charset="2"/>
              </a:rPr>
              <a:t>*Quote attributable to John D. Rockefeller</a:t>
            </a:r>
          </a:p>
        </p:txBody>
      </p:sp>
    </p:spTree>
    <p:extLst>
      <p:ext uri="{BB962C8B-B14F-4D97-AF65-F5344CB8AC3E}">
        <p14:creationId xmlns:p14="http://schemas.microsoft.com/office/powerpoint/2010/main" xmlns="" val="2460545384"/>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143000"/>
            <a:ext cx="9144000" cy="1495794"/>
          </a:xfrm>
        </p:spPr>
        <p:txBody>
          <a:bodyPr/>
          <a:lstStyle/>
          <a:p>
            <a:pPr algn="ctr" eaLnBrk="1" hangingPunct="1">
              <a:defRPr/>
            </a:pPr>
            <a:r>
              <a:rPr lang="en-US" sz="5400" dirty="0" smtClean="0"/>
              <a:t>“USE” TRUST EQUALS SIMPLICITY</a:t>
            </a:r>
          </a:p>
        </p:txBody>
      </p:sp>
      <p:sp>
        <p:nvSpPr>
          <p:cNvPr id="52227" name="Rectangle 3"/>
          <p:cNvSpPr>
            <a:spLocks noGrp="1" noChangeArrowheads="1"/>
          </p:cNvSpPr>
          <p:nvPr>
            <p:ph type="body" idx="1"/>
          </p:nvPr>
        </p:nvSpPr>
        <p:spPr>
          <a:xfrm>
            <a:off x="152400" y="2895600"/>
            <a:ext cx="8382000" cy="2733056"/>
          </a:xfrm>
        </p:spPr>
        <p:txBody>
          <a:bodyPr/>
          <a:lstStyle/>
          <a:p>
            <a:pPr eaLnBrk="1" hangingPunct="1">
              <a:buFont typeface="Wingdings" panose="05000000000000000000" pitchFamily="2" charset="2"/>
              <a:buNone/>
              <a:defRPr/>
            </a:pPr>
            <a:r>
              <a:rPr lang="en-US" sz="3600" dirty="0" smtClean="0">
                <a:sym typeface="Wingdings" panose="05000000000000000000" pitchFamily="2" charset="2"/>
              </a:rPr>
              <a:t>  Similar to a Revocable Trust</a:t>
            </a:r>
          </a:p>
          <a:p>
            <a:pPr eaLnBrk="1" hangingPunct="1">
              <a:buFont typeface="Wingdings" panose="05000000000000000000" pitchFamily="2" charset="2"/>
              <a:buNone/>
              <a:defRPr/>
            </a:pPr>
            <a:r>
              <a:rPr lang="en-US" sz="3600" dirty="0" smtClean="0">
                <a:sym typeface="Wingdings" panose="05000000000000000000" pitchFamily="2" charset="2"/>
              </a:rPr>
              <a:t>  Except</a:t>
            </a:r>
          </a:p>
          <a:p>
            <a:pPr eaLnBrk="1" hangingPunct="1">
              <a:buFont typeface="Wingdings" panose="05000000000000000000" pitchFamily="2" charset="2"/>
              <a:buNone/>
              <a:defRPr/>
            </a:pPr>
            <a:r>
              <a:rPr lang="en-US" dirty="0" smtClean="0">
                <a:sym typeface="Wingdings" panose="05000000000000000000" pitchFamily="2" charset="2"/>
              </a:rPr>
              <a:t>		   ◊ No Gratuitous Transfers</a:t>
            </a:r>
          </a:p>
          <a:p>
            <a:pPr eaLnBrk="1" hangingPunct="1">
              <a:buFont typeface="Wingdings" panose="05000000000000000000" pitchFamily="2" charset="2"/>
              <a:buNone/>
              <a:defRPr/>
            </a:pPr>
            <a:r>
              <a:rPr lang="en-US" dirty="0" smtClean="0">
                <a:sym typeface="Wingdings" panose="05000000000000000000" pitchFamily="2" charset="2"/>
              </a:rPr>
              <a:t>		   ◊ Income Tax Return for Non-Grantor Trust </a:t>
            </a:r>
          </a:p>
          <a:p>
            <a:pPr eaLnBrk="1" hangingPunct="1">
              <a:buFont typeface="Wingdings" panose="05000000000000000000" pitchFamily="2" charset="2"/>
              <a:buNone/>
              <a:defRPr/>
            </a:pPr>
            <a:endParaRPr lang="en-US" dirty="0" smtClean="0">
              <a:latin typeface="Georgia" panose="02040502050405020303" pitchFamily="18" charset="0"/>
            </a:endParaRPr>
          </a:p>
        </p:txBody>
      </p:sp>
      <p:sp>
        <p:nvSpPr>
          <p:cNvPr id="4" name="TextBox 3"/>
          <p:cNvSpPr txBox="1"/>
          <p:nvPr/>
        </p:nvSpPr>
        <p:spPr>
          <a:xfrm>
            <a:off x="407963" y="152400"/>
            <a:ext cx="4114800" cy="584775"/>
          </a:xfrm>
          <a:prstGeom prst="rect">
            <a:avLst/>
          </a:prstGeom>
          <a:noFill/>
        </p:spPr>
        <p:txBody>
          <a:bodyPr wrap="square" rtlCol="0">
            <a:spAutoFit/>
          </a:bodyPr>
          <a:lstStyle/>
          <a:p>
            <a:r>
              <a:rPr lang="en-US" sz="3200" b="1" dirty="0" smtClean="0"/>
              <a:t>“WISH” LIST #6</a:t>
            </a:r>
            <a:endParaRPr lang="en-US" sz="3200" b="1" dirty="0"/>
          </a:p>
        </p:txBody>
      </p:sp>
    </p:spTree>
    <p:extLst>
      <p:ext uri="{BB962C8B-B14F-4D97-AF65-F5344CB8AC3E}">
        <p14:creationId xmlns:p14="http://schemas.microsoft.com/office/powerpoint/2010/main" xmlns="" val="1149708389"/>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0"/>
            <a:ext cx="8229600" cy="1495794"/>
          </a:xfrm>
        </p:spPr>
        <p:txBody>
          <a:bodyPr/>
          <a:lstStyle/>
          <a:p>
            <a:pPr algn="ctr" eaLnBrk="1" hangingPunct="1">
              <a:defRPr/>
            </a:pPr>
            <a:r>
              <a:rPr lang="en-US" sz="5400" dirty="0" smtClean="0"/>
              <a:t>HOW SIMPLE IS THE “USE” TRUST?</a:t>
            </a:r>
          </a:p>
        </p:txBody>
      </p:sp>
      <p:sp>
        <p:nvSpPr>
          <p:cNvPr id="53251" name="Rectangle 3"/>
          <p:cNvSpPr>
            <a:spLocks noGrp="1" noChangeArrowheads="1"/>
          </p:cNvSpPr>
          <p:nvPr>
            <p:ph type="body" idx="1"/>
          </p:nvPr>
        </p:nvSpPr>
        <p:spPr>
          <a:xfrm>
            <a:off x="228600" y="2971800"/>
            <a:ext cx="8229600" cy="2868478"/>
          </a:xfrm>
        </p:spPr>
        <p:txBody>
          <a:bodyPr/>
          <a:lstStyle/>
          <a:p>
            <a:pPr eaLnBrk="1" hangingPunct="1">
              <a:buFont typeface="Wingdings" panose="05000000000000000000" pitchFamily="2" charset="2"/>
              <a:buNone/>
              <a:defRPr/>
            </a:pPr>
            <a:r>
              <a:rPr lang="en-US" sz="3600" dirty="0" smtClean="0">
                <a:sym typeface="Wingdings" panose="05000000000000000000" pitchFamily="2" charset="2"/>
              </a:rPr>
              <a:t>  Simpler than Outright</a:t>
            </a:r>
          </a:p>
          <a:p>
            <a:pPr eaLnBrk="1" hangingPunct="1">
              <a:buFont typeface="Wingdings" panose="05000000000000000000" pitchFamily="2" charset="2"/>
              <a:buNone/>
              <a:defRPr/>
            </a:pPr>
            <a:r>
              <a:rPr lang="en-US" dirty="0" smtClean="0">
                <a:sym typeface="Wingdings" panose="05000000000000000000" pitchFamily="2" charset="2"/>
              </a:rPr>
              <a:t>		◊  Long Term</a:t>
            </a:r>
          </a:p>
          <a:p>
            <a:pPr eaLnBrk="1" hangingPunct="1">
              <a:buFont typeface="Wingdings" panose="05000000000000000000" pitchFamily="2" charset="2"/>
              <a:buNone/>
              <a:defRPr/>
            </a:pPr>
            <a:r>
              <a:rPr lang="en-US" dirty="0" smtClean="0">
                <a:sym typeface="Wingdings" panose="05000000000000000000" pitchFamily="2" charset="2"/>
              </a:rPr>
              <a:t> 		◊  What is Complex?</a:t>
            </a: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4000" dirty="0" smtClean="0">
              <a:latin typeface="Georgia" panose="02040502050405020303" pitchFamily="18" charset="0"/>
            </a:endParaRPr>
          </a:p>
        </p:txBody>
      </p:sp>
    </p:spTree>
    <p:extLst>
      <p:ext uri="{BB962C8B-B14F-4D97-AF65-F5344CB8AC3E}">
        <p14:creationId xmlns:p14="http://schemas.microsoft.com/office/powerpoint/2010/main" xmlns="" val="107340166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457200"/>
            <a:ext cx="8229600" cy="1329595"/>
          </a:xfrm>
        </p:spPr>
        <p:txBody>
          <a:bodyPr/>
          <a:lstStyle/>
          <a:p>
            <a:pPr algn="ctr" eaLnBrk="1" hangingPunct="1">
              <a:defRPr/>
            </a:pPr>
            <a:r>
              <a:rPr lang="en-US" dirty="0" smtClean="0"/>
              <a:t>DISTRIBUTIONS ARE PERMISSIBLE, BUT DISCOURAGED</a:t>
            </a:r>
          </a:p>
        </p:txBody>
      </p:sp>
      <p:sp>
        <p:nvSpPr>
          <p:cNvPr id="54275" name="Rectangle 3"/>
          <p:cNvSpPr>
            <a:spLocks noGrp="1" noChangeArrowheads="1"/>
          </p:cNvSpPr>
          <p:nvPr>
            <p:ph type="body" idx="1"/>
          </p:nvPr>
        </p:nvSpPr>
        <p:spPr>
          <a:xfrm>
            <a:off x="152400" y="2971800"/>
            <a:ext cx="8458200" cy="3810000"/>
          </a:xfrm>
        </p:spPr>
        <p:txBody>
          <a:bodyPr/>
          <a:lstStyle/>
          <a:p>
            <a:pPr eaLnBrk="1" hangingPunct="1">
              <a:buFont typeface="Wingdings" panose="05000000000000000000" pitchFamily="2" charset="2"/>
              <a:buNone/>
              <a:defRPr/>
            </a:pPr>
            <a:r>
              <a:rPr lang="en-US" sz="3600" dirty="0" smtClean="0">
                <a:sym typeface="Wingdings" panose="05000000000000000000" pitchFamily="2" charset="2"/>
              </a:rPr>
              <a:t> </a:t>
            </a:r>
            <a:r>
              <a:rPr lang="en-US" sz="3600" dirty="0" smtClean="0"/>
              <a:t> </a:t>
            </a:r>
            <a:r>
              <a:rPr lang="en-US" sz="3600" dirty="0" smtClean="0">
                <a:sym typeface="Wingdings" panose="05000000000000000000" pitchFamily="2" charset="2"/>
              </a:rPr>
              <a:t>Unless there is a Compelling Reason to</a:t>
            </a:r>
          </a:p>
          <a:p>
            <a:pPr eaLnBrk="1" hangingPunct="1">
              <a:lnSpc>
                <a:spcPct val="70000"/>
              </a:lnSpc>
              <a:buFont typeface="Wingdings" panose="05000000000000000000" pitchFamily="2" charset="2"/>
              <a:buNone/>
              <a:defRPr/>
            </a:pPr>
            <a:r>
              <a:rPr lang="en-US" sz="3600" dirty="0" smtClean="0">
                <a:sym typeface="Wingdings" panose="05000000000000000000" pitchFamily="2" charset="2"/>
              </a:rPr>
              <a:t>      Make Them</a:t>
            </a:r>
          </a:p>
          <a:p>
            <a:pPr eaLnBrk="1" hangingPunct="1">
              <a:buFont typeface="Wingdings" panose="05000000000000000000" pitchFamily="2" charset="2"/>
              <a:buNone/>
              <a:defRPr/>
            </a:pPr>
            <a:r>
              <a:rPr lang="en-US" sz="3600" dirty="0" smtClean="0">
                <a:sym typeface="Wingdings" panose="05000000000000000000" pitchFamily="2" charset="2"/>
              </a:rPr>
              <a:t>  Separate the Fruit From the Tree</a:t>
            </a:r>
          </a:p>
          <a:p>
            <a:pPr eaLnBrk="1" hangingPunct="1">
              <a:buFont typeface="Wingdings" panose="05000000000000000000" pitchFamily="2" charset="2"/>
              <a:buNone/>
              <a:defRPr/>
            </a:pPr>
            <a:r>
              <a:rPr lang="en-US" sz="3600" dirty="0" smtClean="0">
                <a:sym typeface="Wingdings" panose="05000000000000000000" pitchFamily="2" charset="2"/>
              </a:rPr>
              <a:t>  Caveat if Distributions are Needed</a:t>
            </a:r>
          </a:p>
          <a:p>
            <a:pPr lvl="0">
              <a:buNone/>
              <a:defRPr/>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	◊  Or Wanted</a:t>
            </a:r>
            <a:endParaRPr lang="en-US" dirty="0">
              <a:solidFill>
                <a:srgbClr val="FFFFFF"/>
              </a:solidFill>
              <a:sym typeface="Wingdings" panose="05000000000000000000" pitchFamily="2" charset="2"/>
            </a:endParaRPr>
          </a:p>
          <a:p>
            <a:pPr lvl="0">
              <a:buNone/>
              <a:defRPr/>
            </a:pPr>
            <a:r>
              <a:rPr lang="en-US" dirty="0">
                <a:solidFill>
                  <a:srgbClr val="FFFFFF"/>
                </a:solidFill>
                <a:sym typeface="Wingdings" panose="05000000000000000000" pitchFamily="2" charset="2"/>
              </a:rPr>
              <a:t> 		</a:t>
            </a:r>
            <a:r>
              <a:rPr lang="en-US" dirty="0" smtClean="0">
                <a:solidFill>
                  <a:srgbClr val="FFFFFF"/>
                </a:solidFill>
                <a:sym typeface="Wingdings" panose="05000000000000000000" pitchFamily="2" charset="2"/>
              </a:rPr>
              <a:t>	◊  Or Makes Sense</a:t>
            </a:r>
            <a:endParaRPr lang="en-US" dirty="0">
              <a:solidFill>
                <a:srgbClr val="FFFFFF"/>
              </a:solidFill>
              <a:sym typeface="Wingdings" panose="05000000000000000000" pitchFamily="2" charset="2"/>
            </a:endParaRPr>
          </a:p>
          <a:p>
            <a:pPr eaLnBrk="1" hangingPunct="1">
              <a:buFont typeface="Wingdings" panose="05000000000000000000" pitchFamily="2" charset="2"/>
              <a:buNone/>
              <a:defRPr/>
            </a:pPr>
            <a:endParaRPr lang="en-US" dirty="0" smtClean="0">
              <a:latin typeface="Georgia" panose="02040502050405020303" pitchFamily="18" charset="0"/>
            </a:endParaRPr>
          </a:p>
        </p:txBody>
      </p:sp>
    </p:spTree>
    <p:extLst>
      <p:ext uri="{BB962C8B-B14F-4D97-AF65-F5344CB8AC3E}">
        <p14:creationId xmlns:p14="http://schemas.microsoft.com/office/powerpoint/2010/main" xmlns="" val="601316990"/>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478203"/>
            <a:ext cx="8382000" cy="664797"/>
          </a:xfrm>
        </p:spPr>
        <p:txBody>
          <a:bodyPr/>
          <a:lstStyle/>
          <a:p>
            <a:pPr algn="ctr"/>
            <a:r>
              <a:rPr lang="en-US" dirty="0" smtClean="0"/>
              <a:t>MORE IS NOT ALWAYS BETTER</a:t>
            </a:r>
            <a:endParaRPr lang="en-US" dirty="0"/>
          </a:p>
        </p:txBody>
      </p:sp>
      <p:sp>
        <p:nvSpPr>
          <p:cNvPr id="12291" name="Rectangle 3"/>
          <p:cNvSpPr>
            <a:spLocks noGrp="1" noChangeArrowheads="1"/>
          </p:cNvSpPr>
          <p:nvPr>
            <p:ph type="body" idx="1"/>
          </p:nvPr>
        </p:nvSpPr>
        <p:spPr>
          <a:xfrm>
            <a:off x="-26963" y="2209800"/>
            <a:ext cx="8617857" cy="3342453"/>
          </a:xfrm>
        </p:spPr>
        <p:txBody>
          <a:bodyPr/>
          <a:lstStyle/>
          <a:p>
            <a:pPr marL="838200" lvl="1" indent="-381000" defTabSz="457200">
              <a:buNone/>
            </a:pPr>
            <a:r>
              <a:rPr lang="en-US" sz="3600" dirty="0">
                <a:latin typeface="Georgia" panose="02040502050405020303" pitchFamily="18" charset="0"/>
                <a:sym typeface="Wingdings" panose="05000000000000000000" pitchFamily="2" charset="2"/>
              </a:rPr>
              <a:t> </a:t>
            </a:r>
            <a:r>
              <a:rPr lang="en-US" sz="3600" dirty="0" smtClean="0">
                <a:sym typeface="Wingdings" panose="05000000000000000000" pitchFamily="2" charset="2"/>
              </a:rPr>
              <a:t>Do These Help?</a:t>
            </a:r>
            <a:endParaRPr lang="en-US" sz="3600" dirty="0" smtClean="0">
              <a:latin typeface="Georgia" panose="02040502050405020303" pitchFamily="18" charset="0"/>
              <a:sym typeface="Wingdings" panose="05000000000000000000" pitchFamily="2" charset="2"/>
            </a:endParaRPr>
          </a:p>
          <a:p>
            <a:pPr marL="838200" lvl="1" indent="-381000" defTabSz="457200">
              <a:buNone/>
            </a:pPr>
            <a:r>
              <a:rPr lang="en-US" sz="3200" dirty="0" smtClean="0">
                <a:latin typeface="Georgia" panose="02040502050405020303" pitchFamily="18" charset="0"/>
                <a:sym typeface="Wingdings" panose="05000000000000000000" pitchFamily="2" charset="2"/>
              </a:rPr>
              <a:t>			◊ </a:t>
            </a:r>
            <a:r>
              <a:rPr lang="en-US" sz="3200" dirty="0" smtClean="0">
                <a:sym typeface="Wingdings" panose="05000000000000000000" pitchFamily="2" charset="2"/>
              </a:rPr>
              <a:t>Pay Out Income at Least Annually</a:t>
            </a:r>
            <a:endParaRPr lang="en-US" sz="3200" dirty="0"/>
          </a:p>
          <a:p>
            <a:pPr marL="838200" lvl="1" indent="-381000" defTabSz="457200">
              <a:buNone/>
            </a:pPr>
            <a:r>
              <a:rPr lang="en-US" sz="3200" dirty="0" smtClean="0">
                <a:latin typeface="Georgia" panose="02040502050405020303" pitchFamily="18" charset="0"/>
                <a:sym typeface="Wingdings" panose="05000000000000000000" pitchFamily="2" charset="2"/>
              </a:rPr>
              <a:t>			◊ </a:t>
            </a:r>
            <a:r>
              <a:rPr lang="en-US" sz="3200" dirty="0" smtClean="0"/>
              <a:t>Ascertainable Standard (“HEMS”)</a:t>
            </a:r>
            <a:endParaRPr lang="en-US" sz="3200" dirty="0"/>
          </a:p>
          <a:p>
            <a:pPr marL="457200" lvl="1" indent="0" defTabSz="457200">
              <a:buNone/>
            </a:pPr>
            <a:r>
              <a:rPr lang="en-US" sz="3200" dirty="0" smtClean="0">
                <a:latin typeface="Georgia" panose="02040502050405020303" pitchFamily="18" charset="0"/>
                <a:sym typeface="Wingdings" panose="05000000000000000000" pitchFamily="2" charset="2"/>
              </a:rPr>
              <a:t>		◊ </a:t>
            </a:r>
            <a:r>
              <a:rPr lang="en-US" sz="3200" dirty="0" smtClean="0"/>
              <a:t>Lapsing “5 or 5” Power</a:t>
            </a:r>
            <a:endParaRPr lang="en-US" sz="3200" dirty="0"/>
          </a:p>
          <a:p>
            <a:pPr marL="1028700" lvl="1" indent="-571500" defTabSz="457200">
              <a:buFont typeface="Wingdings" panose="05000000000000000000" pitchFamily="2" charset="2"/>
              <a:buChar char="q"/>
            </a:pPr>
            <a:r>
              <a:rPr lang="en-US" sz="3600" dirty="0" smtClean="0"/>
              <a:t>If They Do Not Improve the Trust Then</a:t>
            </a:r>
          </a:p>
          <a:p>
            <a:pPr marL="457200" lvl="1" indent="0" defTabSz="457200">
              <a:buNone/>
            </a:pPr>
            <a:r>
              <a:rPr lang="en-US" sz="3600" dirty="0"/>
              <a:t> </a:t>
            </a:r>
            <a:r>
              <a:rPr lang="en-US" sz="3600" dirty="0" smtClean="0"/>
              <a:t>     Why Use Them?</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30188"/>
            <a:ext cx="1075721" cy="912812"/>
          </a:xfrm>
          <a:prstGeom prst="rect">
            <a:avLst/>
          </a:prstGeom>
        </p:spPr>
      </p:pic>
    </p:spTree>
    <p:extLst>
      <p:ext uri="{BB962C8B-B14F-4D97-AF65-F5344CB8AC3E}">
        <p14:creationId xmlns:p14="http://schemas.microsoft.com/office/powerpoint/2010/main" xmlns="" val="4209057709"/>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2031" y="228600"/>
            <a:ext cx="8229600" cy="1495794"/>
          </a:xfrm>
        </p:spPr>
        <p:txBody>
          <a:bodyPr/>
          <a:lstStyle/>
          <a:p>
            <a:pPr algn="ctr" eaLnBrk="1" hangingPunct="1">
              <a:defRPr/>
            </a:pPr>
            <a:r>
              <a:rPr lang="en-US" sz="5400" dirty="0" smtClean="0"/>
              <a:t>FREQUENTLY USED TRUST PROVISIONS</a:t>
            </a:r>
          </a:p>
        </p:txBody>
      </p:sp>
      <p:sp>
        <p:nvSpPr>
          <p:cNvPr id="56323" name="Rectangle 3"/>
          <p:cNvSpPr>
            <a:spLocks noGrp="1" noChangeArrowheads="1"/>
          </p:cNvSpPr>
          <p:nvPr>
            <p:ph type="body" idx="1"/>
          </p:nvPr>
        </p:nvSpPr>
        <p:spPr>
          <a:xfrm>
            <a:off x="237881" y="1905000"/>
            <a:ext cx="8413750" cy="5561522"/>
          </a:xfrm>
        </p:spPr>
        <p:txBody>
          <a:bodyPr/>
          <a:lstStyle/>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sym typeface="Wingdings" panose="05000000000000000000" pitchFamily="2" charset="2"/>
              </a:rPr>
              <a:t>  Beneficiary v. Third Party Controlled Trust</a:t>
            </a:r>
            <a:endParaRPr lang="en-US" dirty="0" smtClean="0"/>
          </a:p>
          <a:p>
            <a:pPr eaLnBrk="1" hangingPunct="1">
              <a:spcBef>
                <a:spcPct val="5000"/>
              </a:spcBef>
              <a:buFont typeface="Wingdings" panose="05000000000000000000" pitchFamily="2" charset="2"/>
              <a:buNone/>
              <a:defRPr/>
            </a:pPr>
            <a:r>
              <a:rPr lang="en-US" sz="2800" dirty="0" smtClean="0">
                <a:sym typeface="Wingdings" panose="05000000000000000000" pitchFamily="2" charset="2"/>
              </a:rPr>
              <a:t>		    ◊  Investment Committee</a:t>
            </a:r>
            <a:endParaRPr lang="en-US" sz="2800" dirty="0" smtClean="0"/>
          </a:p>
          <a:p>
            <a:pPr eaLnBrk="1" hangingPunct="1">
              <a:spcBef>
                <a:spcPct val="5000"/>
              </a:spcBef>
              <a:buFont typeface="Wingdings" panose="05000000000000000000" pitchFamily="2" charset="2"/>
              <a:buNone/>
              <a:defRPr/>
            </a:pPr>
            <a:r>
              <a:rPr lang="en-US" sz="2800" dirty="0" smtClean="0">
                <a:sym typeface="Wingdings" panose="05000000000000000000" pitchFamily="2" charset="2"/>
              </a:rPr>
              <a:t>   		    ◊  Distribution Committee</a:t>
            </a:r>
          </a:p>
          <a:p>
            <a:pPr eaLnBrk="1" hangingPunct="1">
              <a:spcBef>
                <a:spcPct val="5000"/>
              </a:spcBef>
              <a:buFont typeface="Wingdings" panose="05000000000000000000" pitchFamily="2" charset="2"/>
              <a:buNone/>
              <a:defRPr/>
            </a:pPr>
            <a:endParaRPr lang="en-US" dirty="0" smtClean="0">
              <a:sym typeface="Wingdings" panose="05000000000000000000" pitchFamily="2" charset="2"/>
            </a:endParaRPr>
          </a:p>
          <a:p>
            <a:pPr>
              <a:spcBef>
                <a:spcPct val="5000"/>
              </a:spcBef>
              <a:buNone/>
              <a:defRPr/>
            </a:pPr>
            <a:r>
              <a:rPr lang="en-US" dirty="0">
                <a:sym typeface="Wingdings" panose="05000000000000000000" pitchFamily="2" charset="2"/>
              </a:rPr>
              <a:t>  </a:t>
            </a:r>
            <a:r>
              <a:rPr lang="en-US" dirty="0" smtClean="0">
                <a:sym typeface="Wingdings" panose="05000000000000000000" pitchFamily="2" charset="2"/>
              </a:rPr>
              <a:t>Do They Add Anything to a BCT?</a:t>
            </a:r>
            <a:endParaRPr lang="en-US" dirty="0">
              <a:sym typeface="Wingdings" panose="05000000000000000000" pitchFamily="2" charset="2"/>
            </a:endParaRPr>
          </a:p>
          <a:p>
            <a:pPr eaLnBrk="1" hangingPunct="1">
              <a:spcBef>
                <a:spcPct val="5000"/>
              </a:spcBef>
              <a:buFont typeface="Wingdings" panose="05000000000000000000" pitchFamily="2" charset="2"/>
              <a:buNone/>
              <a:defRPr/>
            </a:pPr>
            <a:endParaRPr lang="en-US" dirty="0" smtClean="0">
              <a:sym typeface="Wingdings" panose="05000000000000000000" pitchFamily="2" charset="2"/>
            </a:endParaRPr>
          </a:p>
          <a:p>
            <a:pPr eaLnBrk="1" hangingPunct="1">
              <a:spcBef>
                <a:spcPct val="5000"/>
              </a:spcBef>
              <a:buFont typeface="Wingdings" panose="05000000000000000000" pitchFamily="2" charset="2"/>
              <a:buNone/>
              <a:defRPr/>
            </a:pPr>
            <a:r>
              <a:rPr lang="en-US" dirty="0" smtClean="0">
                <a:sym typeface="Wingdings" panose="05000000000000000000" pitchFamily="2" charset="2"/>
              </a:rPr>
              <a:t>  Perception (and Reality)</a:t>
            </a:r>
          </a:p>
          <a:p>
            <a:pPr eaLnBrk="1" hangingPunct="1">
              <a:spcBef>
                <a:spcPct val="5000"/>
              </a:spcBef>
              <a:buFont typeface="Wingdings" panose="05000000000000000000" pitchFamily="2" charset="2"/>
              <a:buNone/>
              <a:defRPr/>
            </a:pPr>
            <a:r>
              <a:rPr lang="en-US" sz="2800" dirty="0" smtClean="0">
                <a:sym typeface="Wingdings" panose="05000000000000000000" pitchFamily="2" charset="2"/>
              </a:rPr>
              <a:t>   		    ◊  Too Complex</a:t>
            </a:r>
            <a:endParaRPr lang="en-US" sz="2800" dirty="0" smtClean="0"/>
          </a:p>
          <a:p>
            <a:pPr eaLnBrk="1" hangingPunct="1">
              <a:spcBef>
                <a:spcPct val="5000"/>
              </a:spcBef>
              <a:buFont typeface="Wingdings" panose="05000000000000000000" pitchFamily="2" charset="2"/>
              <a:buNone/>
              <a:defRPr/>
            </a:pPr>
            <a:r>
              <a:rPr lang="en-US" sz="2800" dirty="0" smtClean="0">
                <a:sym typeface="Wingdings" panose="05000000000000000000" pitchFamily="2" charset="2"/>
              </a:rPr>
              <a:t>   		    ◊  Too Controlling </a:t>
            </a:r>
            <a:endParaRPr lang="en-US" sz="2800" dirty="0" smtClean="0"/>
          </a:p>
          <a:p>
            <a:pPr eaLnBrk="1" hangingPunct="1">
              <a:spcBef>
                <a:spcPct val="5000"/>
              </a:spcBef>
              <a:buFont typeface="Wingdings" panose="05000000000000000000" pitchFamily="2" charset="2"/>
              <a:buNone/>
              <a:defRPr/>
            </a:pPr>
            <a:r>
              <a:rPr lang="en-US" sz="2800" dirty="0" smtClean="0">
                <a:sym typeface="Wingdings" panose="05000000000000000000" pitchFamily="2" charset="2"/>
              </a:rPr>
              <a:t>		 	</a:t>
            </a:r>
            <a:endParaRPr lang="en-US" sz="2400" dirty="0" smtClean="0"/>
          </a:p>
          <a:p>
            <a:pPr eaLnBrk="1" hangingPunct="1">
              <a:buFont typeface="Wingdings" panose="05000000000000000000" pitchFamily="2" charset="2"/>
              <a:buNone/>
              <a:defRPr/>
            </a:pPr>
            <a:r>
              <a:rPr lang="en-US" sz="2800" dirty="0" smtClean="0">
                <a:latin typeface="Times New Roman" panose="02020603050405020304" pitchFamily="18" charset="0"/>
                <a:sym typeface="Wingdings" panose="05000000000000000000" pitchFamily="2" charset="2"/>
              </a:rPr>
              <a:t>	</a:t>
            </a:r>
          </a:p>
        </p:txBody>
      </p:sp>
    </p:spTree>
    <p:extLst>
      <p:ext uri="{BB962C8B-B14F-4D97-AF65-F5344CB8AC3E}">
        <p14:creationId xmlns:p14="http://schemas.microsoft.com/office/powerpoint/2010/main" xmlns="" val="2262971557"/>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31763" y="990600"/>
            <a:ext cx="8382000" cy="1667658"/>
          </a:xfrm>
        </p:spPr>
        <p:txBody>
          <a:bodyPr/>
          <a:lstStyle/>
          <a:p>
            <a:pPr algn="ctr"/>
            <a:r>
              <a:rPr lang="en-US" sz="5400" dirty="0" smtClean="0"/>
              <a:t>AMENDABLE/FLEXIBLE – </a:t>
            </a:r>
            <a:br>
              <a:rPr lang="en-US" sz="5400" dirty="0" smtClean="0"/>
            </a:br>
            <a:r>
              <a:rPr lang="en-US" sz="5400" dirty="0" smtClean="0"/>
              <a:t>“RE-WRITE” POWERS </a:t>
            </a:r>
            <a:br>
              <a:rPr lang="en-US" sz="5400" dirty="0" smtClean="0"/>
            </a:br>
            <a:endParaRPr lang="en-US" sz="5400" dirty="0"/>
          </a:p>
        </p:txBody>
      </p:sp>
      <p:sp>
        <p:nvSpPr>
          <p:cNvPr id="12291" name="Rectangle 3"/>
          <p:cNvSpPr>
            <a:spLocks noGrp="1" noChangeArrowheads="1"/>
          </p:cNvSpPr>
          <p:nvPr>
            <p:ph type="body" idx="1"/>
          </p:nvPr>
        </p:nvSpPr>
        <p:spPr>
          <a:xfrm>
            <a:off x="0" y="3048000"/>
            <a:ext cx="8458200" cy="2825389"/>
          </a:xfrm>
        </p:spPr>
        <p:txBody>
          <a:bodyPr/>
          <a:lstStyle/>
          <a:p>
            <a:pPr marL="838200" lvl="1" indent="-381000" defTabSz="457200">
              <a:buNone/>
            </a:pPr>
            <a:r>
              <a:rPr lang="en-US" sz="3600" dirty="0">
                <a:latin typeface="Georgia" panose="02040502050405020303" pitchFamily="18" charset="0"/>
                <a:sym typeface="Wingdings" panose="05000000000000000000" pitchFamily="2" charset="2"/>
              </a:rPr>
              <a:t> </a:t>
            </a:r>
            <a:r>
              <a:rPr lang="en-US" sz="3600" dirty="0" smtClean="0">
                <a:sym typeface="Wingdings" panose="05000000000000000000" pitchFamily="2" charset="2"/>
              </a:rPr>
              <a:t>Special Power of Appointment (“SPA”)</a:t>
            </a:r>
            <a:endParaRPr lang="en-US" sz="3600" dirty="0"/>
          </a:p>
          <a:p>
            <a:pPr marL="1028700" lvl="1" indent="-571500" defTabSz="457200">
              <a:buFont typeface="Wingdings" panose="05000000000000000000" pitchFamily="2" charset="2"/>
              <a:buChar char="q"/>
            </a:pPr>
            <a:r>
              <a:rPr lang="en-US" sz="3600" dirty="0" smtClean="0"/>
              <a:t>Deal With Changing Laws, Family </a:t>
            </a:r>
          </a:p>
          <a:p>
            <a:pPr marL="457200" lvl="1" indent="0" defTabSz="457200">
              <a:buNone/>
            </a:pPr>
            <a:r>
              <a:rPr lang="en-US" sz="3600" dirty="0"/>
              <a:t> </a:t>
            </a:r>
            <a:r>
              <a:rPr lang="en-US" sz="3600" dirty="0" smtClean="0"/>
              <a:t>     Dynamics and Needs</a:t>
            </a:r>
          </a:p>
          <a:p>
            <a:pPr marL="1028700" lvl="1" indent="-571500" defTabSz="457200">
              <a:buFont typeface="Wingdings" panose="05000000000000000000" pitchFamily="2" charset="2"/>
              <a:buChar char="q"/>
            </a:pPr>
            <a:r>
              <a:rPr lang="en-US" sz="3600" dirty="0" smtClean="0"/>
              <a:t>Deal With Dissident Subordinate Beneficiaries</a:t>
            </a:r>
            <a:endParaRPr lang="en-US" sz="3600" dirty="0"/>
          </a:p>
        </p:txBody>
      </p:sp>
      <p:sp>
        <p:nvSpPr>
          <p:cNvPr id="4" name="TextBox 3"/>
          <p:cNvSpPr txBox="1"/>
          <p:nvPr/>
        </p:nvSpPr>
        <p:spPr>
          <a:xfrm>
            <a:off x="407963" y="152400"/>
            <a:ext cx="4114800" cy="584775"/>
          </a:xfrm>
          <a:prstGeom prst="rect">
            <a:avLst/>
          </a:prstGeom>
          <a:noFill/>
        </p:spPr>
        <p:txBody>
          <a:bodyPr wrap="square" rtlCol="0">
            <a:spAutoFit/>
          </a:bodyPr>
          <a:lstStyle/>
          <a:p>
            <a:r>
              <a:rPr lang="en-US" sz="3200" b="1" dirty="0" smtClean="0"/>
              <a:t>“WISH” LIST #3</a:t>
            </a:r>
            <a:endParaRPr lang="en-US" sz="3200" b="1" dirty="0"/>
          </a:p>
        </p:txBody>
      </p:sp>
    </p:spTree>
    <p:extLst>
      <p:ext uri="{BB962C8B-B14F-4D97-AF65-F5344CB8AC3E}">
        <p14:creationId xmlns:p14="http://schemas.microsoft.com/office/powerpoint/2010/main" xmlns="" val="1456899697"/>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1905000"/>
            <a:ext cx="7690114" cy="1384994"/>
          </a:xfrm>
        </p:spPr>
        <p:txBody>
          <a:bodyPr/>
          <a:lstStyle/>
          <a:p>
            <a:pPr algn="ctr"/>
            <a:r>
              <a:rPr lang="en-US" sz="9600" dirty="0" smtClean="0"/>
              <a:t>ANCILLARY THOUGHTS</a:t>
            </a:r>
            <a:endParaRPr lang="en-US" sz="9600" dirty="0"/>
          </a:p>
        </p:txBody>
      </p:sp>
    </p:spTree>
    <p:extLst>
      <p:ext uri="{BB962C8B-B14F-4D97-AF65-F5344CB8AC3E}">
        <p14:creationId xmlns:p14="http://schemas.microsoft.com/office/powerpoint/2010/main" xmlns="" val="222526451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642938"/>
            <a:ext cx="8229600" cy="747897"/>
          </a:xfrm>
        </p:spPr>
        <p:txBody>
          <a:bodyPr/>
          <a:lstStyle/>
          <a:p>
            <a:pPr algn="ctr" eaLnBrk="1" hangingPunct="1">
              <a:defRPr/>
            </a:pPr>
            <a:r>
              <a:rPr lang="en-US" sz="5400" dirty="0" smtClean="0"/>
              <a:t>LIFE INSURANCE</a:t>
            </a:r>
          </a:p>
        </p:txBody>
      </p:sp>
      <p:sp>
        <p:nvSpPr>
          <p:cNvPr id="62467" name="Rectangle 3"/>
          <p:cNvSpPr>
            <a:spLocks noGrp="1" noChangeArrowheads="1"/>
          </p:cNvSpPr>
          <p:nvPr>
            <p:ph type="body" idx="1"/>
          </p:nvPr>
        </p:nvSpPr>
        <p:spPr>
          <a:xfrm>
            <a:off x="304800" y="2133600"/>
            <a:ext cx="8382000" cy="4108817"/>
          </a:xfrm>
        </p:spPr>
        <p:txBody>
          <a:bodyPr/>
          <a:lstStyle/>
          <a:p>
            <a:pPr eaLnBrk="1" hangingPunct="1">
              <a:lnSpc>
                <a:spcPct val="95000"/>
              </a:lnSpc>
              <a:buFont typeface="Wingdings" panose="05000000000000000000" pitchFamily="2" charset="2"/>
              <a:buNone/>
              <a:defRPr/>
            </a:pPr>
            <a:r>
              <a:rPr lang="en-US" sz="3600" dirty="0" smtClean="0">
                <a:sym typeface="Wingdings" panose="05000000000000000000" pitchFamily="2" charset="2"/>
              </a:rPr>
              <a:t>  Forms the Quintessential ILIT</a:t>
            </a:r>
          </a:p>
          <a:p>
            <a:pPr eaLnBrk="1" hangingPunct="1">
              <a:lnSpc>
                <a:spcPct val="95000"/>
              </a:lnSpc>
              <a:spcBef>
                <a:spcPct val="10000"/>
              </a:spcBef>
              <a:buFont typeface="Wingdings" panose="05000000000000000000" pitchFamily="2" charset="2"/>
              <a:buNone/>
              <a:defRPr/>
            </a:pPr>
            <a:r>
              <a:rPr lang="en-US" dirty="0" smtClean="0">
                <a:sym typeface="Wingdings" panose="05000000000000000000" pitchFamily="2" charset="2"/>
              </a:rPr>
              <a:t>			◊  Primary Beneficiary</a:t>
            </a:r>
            <a:endParaRPr lang="en-US" dirty="0" smtClean="0"/>
          </a:p>
          <a:p>
            <a:pPr eaLnBrk="1" hangingPunct="1">
              <a:lnSpc>
                <a:spcPct val="95000"/>
              </a:lnSpc>
              <a:spcBef>
                <a:spcPct val="10000"/>
              </a:spcBef>
              <a:buFont typeface="Wingdings" panose="05000000000000000000" pitchFamily="2" charset="2"/>
              <a:buNone/>
              <a:defRPr/>
            </a:pPr>
            <a:r>
              <a:rPr lang="en-US" dirty="0" smtClean="0">
                <a:sym typeface="Wingdings" panose="05000000000000000000" pitchFamily="2" charset="2"/>
              </a:rPr>
              <a:t>			◊  Other Beneficiaries</a:t>
            </a:r>
            <a:endParaRPr lang="en-US" dirty="0" smtClean="0"/>
          </a:p>
          <a:p>
            <a:pPr eaLnBrk="1" hangingPunct="1">
              <a:lnSpc>
                <a:spcPct val="95000"/>
              </a:lnSpc>
              <a:buFont typeface="Wingdings" panose="05000000000000000000" pitchFamily="2" charset="2"/>
              <a:buChar char="q"/>
              <a:defRPr/>
            </a:pPr>
            <a:r>
              <a:rPr lang="en-US" sz="3600" dirty="0" smtClean="0">
                <a:sym typeface="Wingdings" panose="05000000000000000000" pitchFamily="2" charset="2"/>
              </a:rPr>
              <a:t>  Avoids Gifting Limitations and             </a:t>
            </a:r>
          </a:p>
          <a:p>
            <a:pPr marL="0" indent="0" eaLnBrk="1" hangingPunct="1">
              <a:lnSpc>
                <a:spcPct val="95000"/>
              </a:lnSpc>
              <a:buNone/>
              <a:defRPr/>
            </a:pPr>
            <a:r>
              <a:rPr lang="en-US" sz="3600" dirty="0">
                <a:sym typeface="Wingdings" panose="05000000000000000000" pitchFamily="2" charset="2"/>
              </a:rPr>
              <a:t> </a:t>
            </a:r>
            <a:r>
              <a:rPr lang="en-US" sz="3600" dirty="0" smtClean="0">
                <a:sym typeface="Wingdings" panose="05000000000000000000" pitchFamily="2" charset="2"/>
              </a:rPr>
              <a:t>     Complications</a:t>
            </a:r>
            <a:endParaRPr lang="en-US" sz="3600" dirty="0" smtClean="0"/>
          </a:p>
          <a:p>
            <a:pPr eaLnBrk="1" hangingPunct="1">
              <a:lnSpc>
                <a:spcPct val="95000"/>
              </a:lnSpc>
              <a:buFont typeface="Wingdings" panose="05000000000000000000" pitchFamily="2" charset="2"/>
              <a:buChar char="q"/>
              <a:defRPr/>
            </a:pPr>
            <a:r>
              <a:rPr lang="en-US" sz="3600" dirty="0" smtClean="0">
                <a:sym typeface="Wingdings" panose="05000000000000000000" pitchFamily="2" charset="2"/>
              </a:rPr>
              <a:t>  Increases the Value of Life Insurance as</a:t>
            </a:r>
          </a:p>
          <a:p>
            <a:pPr marL="0" indent="0" eaLnBrk="1" hangingPunct="1">
              <a:lnSpc>
                <a:spcPct val="95000"/>
              </a:lnSpc>
              <a:buNone/>
              <a:defRPr/>
            </a:pPr>
            <a:r>
              <a:rPr lang="en-US" sz="3600" dirty="0" smtClean="0">
                <a:sym typeface="Wingdings" panose="05000000000000000000" pitchFamily="2" charset="2"/>
              </a:rPr>
              <a:t>      an Asset Class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493432"/>
            <a:ext cx="1075721" cy="912812"/>
          </a:xfrm>
          <a:prstGeom prst="rect">
            <a:avLst/>
          </a:prstGeom>
        </p:spPr>
      </p:pic>
    </p:spTree>
    <p:extLst>
      <p:ext uri="{BB962C8B-B14F-4D97-AF65-F5344CB8AC3E}">
        <p14:creationId xmlns:p14="http://schemas.microsoft.com/office/powerpoint/2010/main" xmlns="" val="3595988180"/>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32582" y="381000"/>
            <a:ext cx="8229600" cy="1495794"/>
          </a:xfrm>
        </p:spPr>
        <p:txBody>
          <a:bodyPr/>
          <a:lstStyle/>
          <a:p>
            <a:pPr algn="ctr" eaLnBrk="1" hangingPunct="1">
              <a:defRPr/>
            </a:pPr>
            <a:r>
              <a:rPr lang="en-US" sz="5400" dirty="0" smtClean="0"/>
              <a:t>SEPARATE BRANCHES</a:t>
            </a:r>
            <a:br>
              <a:rPr lang="en-US" sz="5400" dirty="0" smtClean="0"/>
            </a:br>
            <a:r>
              <a:rPr lang="en-US" sz="5400" dirty="0" smtClean="0"/>
              <a:t>GENERALLY PER STIRPITAL</a:t>
            </a:r>
          </a:p>
        </p:txBody>
      </p:sp>
      <p:sp>
        <p:nvSpPr>
          <p:cNvPr id="59395" name="Rectangle 3"/>
          <p:cNvSpPr>
            <a:spLocks noGrp="1" noChangeArrowheads="1"/>
          </p:cNvSpPr>
          <p:nvPr>
            <p:ph type="body" idx="1"/>
          </p:nvPr>
        </p:nvSpPr>
        <p:spPr>
          <a:xfrm>
            <a:off x="432582" y="2286000"/>
            <a:ext cx="8229600" cy="4222694"/>
          </a:xfrm>
        </p:spPr>
        <p:txBody>
          <a:bodyPr/>
          <a:lstStyle/>
          <a:p>
            <a:pPr>
              <a:buNone/>
              <a:defRPr/>
            </a:pPr>
            <a:r>
              <a:rPr lang="en-US" sz="3600" dirty="0">
                <a:sym typeface="Wingdings" panose="05000000000000000000" pitchFamily="2" charset="2"/>
              </a:rPr>
              <a:t> </a:t>
            </a:r>
            <a:r>
              <a:rPr lang="en-US" sz="3600" dirty="0" smtClean="0"/>
              <a:t>Similar to Outright</a:t>
            </a:r>
            <a:endParaRPr lang="en-US" sz="3600" dirty="0"/>
          </a:p>
          <a:p>
            <a:pPr eaLnBrk="1" hangingPunct="1">
              <a:buFont typeface="Wingdings" panose="05000000000000000000" pitchFamily="2" charset="2"/>
              <a:buNone/>
              <a:defRPr/>
            </a:pPr>
            <a:r>
              <a:rPr lang="en-US" sz="3600" dirty="0" smtClean="0">
                <a:sym typeface="Wingdings" panose="05000000000000000000" pitchFamily="2" charset="2"/>
              </a:rPr>
              <a:t> </a:t>
            </a:r>
            <a:r>
              <a:rPr lang="en-US" sz="3600" dirty="0" smtClean="0"/>
              <a:t>Avoids Sibling Conflicts</a:t>
            </a:r>
          </a:p>
          <a:p>
            <a:pPr eaLnBrk="1" hangingPunct="1">
              <a:buFont typeface="Wingdings" panose="05000000000000000000" pitchFamily="2" charset="2"/>
              <a:buNone/>
              <a:defRPr/>
            </a:pPr>
            <a:r>
              <a:rPr lang="en-US" sz="3600" dirty="0" smtClean="0">
                <a:sym typeface="Wingdings" panose="05000000000000000000" pitchFamily="2" charset="2"/>
              </a:rPr>
              <a:t> </a:t>
            </a:r>
            <a:r>
              <a:rPr lang="en-US" sz="3600" dirty="0" smtClean="0"/>
              <a:t>Can Vary Controls</a:t>
            </a:r>
          </a:p>
          <a:p>
            <a:pPr eaLnBrk="1" hangingPunct="1">
              <a:buFont typeface="Wingdings" panose="05000000000000000000" pitchFamily="2" charset="2"/>
              <a:buNone/>
              <a:defRPr/>
            </a:pPr>
            <a:r>
              <a:rPr lang="en-US" sz="3600" dirty="0" smtClean="0">
                <a:sym typeface="Wingdings" panose="05000000000000000000" pitchFamily="2" charset="2"/>
              </a:rPr>
              <a:t> </a:t>
            </a:r>
            <a:r>
              <a:rPr lang="en-US" sz="3600" dirty="0" smtClean="0"/>
              <a:t>Different </a:t>
            </a:r>
          </a:p>
          <a:p>
            <a:pPr eaLnBrk="1" hangingPunct="1">
              <a:buFont typeface="Wingdings" panose="05000000000000000000" pitchFamily="2" charset="2"/>
              <a:buNone/>
              <a:defRPr/>
            </a:pPr>
            <a:r>
              <a:rPr lang="en-US" sz="2800" dirty="0" smtClean="0">
                <a:sym typeface="Wingdings" panose="05000000000000000000" pitchFamily="2" charset="2"/>
              </a:rPr>
              <a:t> 		 ◊ </a:t>
            </a:r>
            <a:r>
              <a:rPr lang="en-US" sz="2800" dirty="0" smtClean="0"/>
              <a:t>Trustees</a:t>
            </a:r>
          </a:p>
          <a:p>
            <a:pPr eaLnBrk="1" hangingPunct="1">
              <a:buFont typeface="Wingdings" panose="05000000000000000000" pitchFamily="2" charset="2"/>
              <a:buNone/>
              <a:defRPr/>
            </a:pPr>
            <a:r>
              <a:rPr lang="en-US" sz="2800" dirty="0" smtClean="0">
                <a:sym typeface="Wingdings" panose="05000000000000000000" pitchFamily="2" charset="2"/>
              </a:rPr>
              <a:t> 		 ◊ </a:t>
            </a:r>
            <a:r>
              <a:rPr lang="en-US" sz="2800" dirty="0" smtClean="0"/>
              <a:t>Investments</a:t>
            </a:r>
          </a:p>
          <a:p>
            <a:pPr eaLnBrk="1" hangingPunct="1">
              <a:buFont typeface="Wingdings" panose="05000000000000000000" pitchFamily="2" charset="2"/>
              <a:buNone/>
              <a:defRPr/>
            </a:pPr>
            <a:r>
              <a:rPr lang="en-US" sz="2800" dirty="0" smtClean="0">
                <a:sym typeface="Wingdings" panose="05000000000000000000" pitchFamily="2" charset="2"/>
              </a:rPr>
              <a:t> 		 ◊ </a:t>
            </a:r>
            <a:r>
              <a:rPr lang="en-US" sz="2800" dirty="0" smtClean="0"/>
              <a:t>Advisors</a:t>
            </a:r>
          </a:p>
          <a:p>
            <a:pPr eaLnBrk="1" hangingPunct="1">
              <a:buFont typeface="Wingdings" panose="05000000000000000000" pitchFamily="2" charset="2"/>
              <a:buNone/>
              <a:defRPr/>
            </a:pPr>
            <a:r>
              <a:rPr lang="en-US" sz="2800" dirty="0" smtClean="0">
                <a:sym typeface="Wingdings" panose="05000000000000000000" pitchFamily="2" charset="2"/>
              </a:rPr>
              <a:t> 		 ◊ </a:t>
            </a:r>
            <a:r>
              <a:rPr lang="en-US" sz="2800" dirty="0" smtClean="0"/>
              <a:t>Distributions</a:t>
            </a:r>
          </a:p>
        </p:txBody>
      </p:sp>
    </p:spTree>
    <p:extLst>
      <p:ext uri="{BB962C8B-B14F-4D97-AF65-F5344CB8AC3E}">
        <p14:creationId xmlns:p14="http://schemas.microsoft.com/office/powerpoint/2010/main" xmlns="" val="1537616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382000" cy="1523494"/>
          </a:xfrm>
        </p:spPr>
        <p:txBody>
          <a:bodyPr/>
          <a:lstStyle/>
          <a:p>
            <a:pPr algn="ctr"/>
            <a:r>
              <a:rPr lang="en-US" dirty="0" smtClean="0"/>
              <a:t>WHAT IS THE “BEST” WAY TO TRANSFER WEALTH TO YOUR LOVED ONES?*</a:t>
            </a:r>
            <a:endParaRPr lang="en-US" dirty="0"/>
          </a:p>
        </p:txBody>
      </p:sp>
      <p:sp>
        <p:nvSpPr>
          <p:cNvPr id="3" name="Subtitle 2"/>
          <p:cNvSpPr>
            <a:spLocks noGrp="1"/>
          </p:cNvSpPr>
          <p:nvPr>
            <p:ph type="subTitle" idx="1"/>
          </p:nvPr>
        </p:nvSpPr>
        <p:spPr>
          <a:xfrm>
            <a:off x="215304" y="3124200"/>
            <a:ext cx="8918864" cy="3733800"/>
          </a:xfrm>
        </p:spPr>
        <p:txBody>
          <a:bodyPr/>
          <a:lstStyle/>
          <a:p>
            <a:pPr marL="457200" indent="-457200">
              <a:buFont typeface="Wingdings" panose="05000000000000000000" pitchFamily="2" charset="2"/>
              <a:buChar char="q"/>
            </a:pPr>
            <a:r>
              <a:rPr lang="en-US" sz="3600" dirty="0" smtClean="0">
                <a:sym typeface="Wingdings" panose="05000000000000000000" pitchFamily="2" charset="2"/>
              </a:rPr>
              <a:t>Outright</a:t>
            </a:r>
          </a:p>
          <a:p>
            <a:endParaRPr lang="en-US" sz="3600" dirty="0">
              <a:sym typeface="Wingdings" panose="05000000000000000000" pitchFamily="2" charset="2"/>
            </a:endParaRPr>
          </a:p>
          <a:p>
            <a:pPr marL="457200" indent="-457200">
              <a:buFont typeface="Wingdings" panose="05000000000000000000" pitchFamily="2" charset="2"/>
              <a:buChar char="q"/>
            </a:pPr>
            <a:r>
              <a:rPr lang="en-US" sz="3600" dirty="0" smtClean="0">
                <a:sym typeface="Wingdings" panose="05000000000000000000" pitchFamily="2" charset="2"/>
              </a:rPr>
              <a:t>In Trust</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sz="1600" dirty="0" smtClean="0">
                <a:sym typeface="Wingdings" panose="05000000000000000000" pitchFamily="2" charset="2"/>
              </a:rPr>
              <a:t>*Presumptively, clients will want to do what is best for their children, grandchildren and other loved ones.        It is our job to make sure that they are making an “informed” decision.</a:t>
            </a:r>
            <a:endParaRPr lang="en-US" sz="1600" dirty="0"/>
          </a:p>
        </p:txBody>
      </p:sp>
    </p:spTree>
    <p:extLst>
      <p:ext uri="{BB962C8B-B14F-4D97-AF65-F5344CB8AC3E}">
        <p14:creationId xmlns:p14="http://schemas.microsoft.com/office/powerpoint/2010/main" xmlns="" val="1540746955"/>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81000"/>
            <a:ext cx="8229600" cy="1661993"/>
          </a:xfrm>
        </p:spPr>
        <p:txBody>
          <a:bodyPr/>
          <a:lstStyle/>
          <a:p>
            <a:pPr algn="ctr" eaLnBrk="1" hangingPunct="1">
              <a:defRPr/>
            </a:pPr>
            <a:r>
              <a:rPr lang="en-US" sz="4000" dirty="0" smtClean="0"/>
              <a:t>“CENTER-PIECE” OF THE FAMILY WEALTH PLAN – IMPACT ON ALTERNATIVE ESTATE PLANNING STRATEGIES</a:t>
            </a:r>
          </a:p>
        </p:txBody>
      </p:sp>
      <p:sp>
        <p:nvSpPr>
          <p:cNvPr id="119811" name="Rectangle 3"/>
          <p:cNvSpPr>
            <a:spLocks noGrp="1" noChangeArrowheads="1"/>
          </p:cNvSpPr>
          <p:nvPr>
            <p:ph type="body" idx="1"/>
          </p:nvPr>
        </p:nvSpPr>
        <p:spPr>
          <a:xfrm>
            <a:off x="76200" y="2667000"/>
            <a:ext cx="8912225" cy="3607398"/>
          </a:xfrm>
        </p:spPr>
        <p:txBody>
          <a:bodyPr/>
          <a:lstStyle/>
          <a:p>
            <a:pPr eaLnBrk="1" hangingPunct="1">
              <a:lnSpc>
                <a:spcPct val="90000"/>
              </a:lnSpc>
              <a:buFont typeface="Wingdings" panose="05000000000000000000" pitchFamily="2" charset="2"/>
              <a:buNone/>
              <a:defRPr/>
            </a:pPr>
            <a:r>
              <a:rPr lang="en-US" sz="2400" dirty="0" smtClean="0"/>
              <a:t>	</a:t>
            </a:r>
            <a:r>
              <a:rPr lang="en-US" sz="2400" dirty="0" smtClean="0">
                <a:sym typeface="Wingdings" panose="05000000000000000000" pitchFamily="2" charset="2"/>
              </a:rPr>
              <a:t>   IDGTs</a:t>
            </a:r>
          </a:p>
          <a:p>
            <a:pPr eaLnBrk="1" hangingPunct="1">
              <a:lnSpc>
                <a:spcPct val="130000"/>
              </a:lnSpc>
              <a:buFont typeface="Wingdings" panose="05000000000000000000" pitchFamily="2" charset="2"/>
              <a:buNone/>
              <a:defRPr/>
            </a:pPr>
            <a:r>
              <a:rPr lang="en-US" sz="2400" dirty="0" smtClean="0"/>
              <a:t>	</a:t>
            </a:r>
            <a:r>
              <a:rPr lang="en-US" sz="2400" dirty="0" smtClean="0">
                <a:sym typeface="Wingdings" panose="05000000000000000000" pitchFamily="2" charset="2"/>
              </a:rPr>
              <a:t>   GRATs</a:t>
            </a:r>
          </a:p>
          <a:p>
            <a:pPr eaLnBrk="1" hangingPunct="1">
              <a:lnSpc>
                <a:spcPct val="130000"/>
              </a:lnSpc>
              <a:buFont typeface="Wingdings" panose="05000000000000000000" pitchFamily="2" charset="2"/>
              <a:buNone/>
              <a:defRPr/>
            </a:pPr>
            <a:r>
              <a:rPr lang="en-US" sz="2400" dirty="0" smtClean="0"/>
              <a:t>	</a:t>
            </a:r>
            <a:r>
              <a:rPr lang="en-US" sz="2400" dirty="0" smtClean="0">
                <a:sym typeface="Wingdings" panose="05000000000000000000" pitchFamily="2" charset="2"/>
              </a:rPr>
              <a:t>   FLPs</a:t>
            </a:r>
          </a:p>
          <a:p>
            <a:pPr eaLnBrk="1" hangingPunct="1">
              <a:lnSpc>
                <a:spcPct val="130000"/>
              </a:lnSpc>
              <a:buFont typeface="Wingdings" panose="05000000000000000000" pitchFamily="2" charset="2"/>
              <a:buNone/>
              <a:defRPr/>
            </a:pPr>
            <a:r>
              <a:rPr lang="en-US" sz="2400" dirty="0" smtClean="0"/>
              <a:t>	</a:t>
            </a:r>
            <a:r>
              <a:rPr lang="en-US" sz="2400" dirty="0" smtClean="0">
                <a:sym typeface="Wingdings" panose="05000000000000000000" pitchFamily="2" charset="2"/>
              </a:rPr>
              <a:t>   APTs</a:t>
            </a:r>
          </a:p>
          <a:p>
            <a:pPr eaLnBrk="1" hangingPunct="1">
              <a:lnSpc>
                <a:spcPct val="130000"/>
              </a:lnSpc>
              <a:buFont typeface="Wingdings" panose="05000000000000000000" pitchFamily="2" charset="2"/>
              <a:buNone/>
              <a:defRPr/>
            </a:pPr>
            <a:r>
              <a:rPr lang="en-US" sz="2400" dirty="0" smtClean="0">
                <a:sym typeface="Wingdings" panose="05000000000000000000" pitchFamily="2" charset="2"/>
              </a:rPr>
              <a:t>	   QPRTs</a:t>
            </a:r>
          </a:p>
          <a:p>
            <a:pPr eaLnBrk="1" hangingPunct="1">
              <a:lnSpc>
                <a:spcPct val="130000"/>
              </a:lnSpc>
              <a:buFont typeface="Wingdings" panose="05000000000000000000" pitchFamily="2" charset="2"/>
              <a:buNone/>
              <a:defRPr/>
            </a:pPr>
            <a:r>
              <a:rPr lang="en-US" sz="2400" dirty="0" smtClean="0"/>
              <a:t>	</a:t>
            </a:r>
            <a:r>
              <a:rPr lang="en-US" sz="2400" dirty="0" smtClean="0">
                <a:sym typeface="Wingdings" panose="05000000000000000000" pitchFamily="2" charset="2"/>
              </a:rPr>
              <a:t>   Rev Trusts</a:t>
            </a:r>
          </a:p>
          <a:p>
            <a:pPr eaLnBrk="1" hangingPunct="1">
              <a:lnSpc>
                <a:spcPct val="130000"/>
              </a:lnSpc>
              <a:buFont typeface="Wingdings" panose="05000000000000000000" pitchFamily="2" charset="2"/>
              <a:buNone/>
              <a:defRPr/>
            </a:pPr>
            <a:r>
              <a:rPr lang="en-US" sz="2400" dirty="0" smtClean="0"/>
              <a:t>	</a:t>
            </a:r>
            <a:r>
              <a:rPr lang="en-US" sz="2400" dirty="0" smtClean="0">
                <a:sym typeface="Wingdings" panose="05000000000000000000" pitchFamily="2" charset="2"/>
              </a:rPr>
              <a:t>   Pre-</a:t>
            </a:r>
            <a:r>
              <a:rPr lang="en-US" sz="2400" dirty="0" err="1" smtClean="0">
                <a:sym typeface="Wingdings" panose="05000000000000000000" pitchFamily="2" charset="2"/>
              </a:rPr>
              <a:t>Nups</a:t>
            </a:r>
            <a:endParaRPr lang="en-US" sz="2400" dirty="0" smtClean="0">
              <a:sym typeface="Wingdings" panose="05000000000000000000" pitchFamily="2" charset="2"/>
            </a:endParaRPr>
          </a:p>
        </p:txBody>
      </p:sp>
    </p:spTree>
    <p:extLst>
      <p:ext uri="{BB962C8B-B14F-4D97-AF65-F5344CB8AC3E}">
        <p14:creationId xmlns:p14="http://schemas.microsoft.com/office/powerpoint/2010/main" xmlns="" val="3280841727"/>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395103"/>
            <a:ext cx="8382000" cy="1495794"/>
          </a:xfrm>
        </p:spPr>
        <p:txBody>
          <a:bodyPr/>
          <a:lstStyle/>
          <a:p>
            <a:pPr algn="ctr"/>
            <a:r>
              <a:rPr lang="en-US" sz="5400" dirty="0" smtClean="0"/>
              <a:t>DRAFTING APPROACHES</a:t>
            </a:r>
            <a:br>
              <a:rPr lang="en-US" sz="5400" dirty="0" smtClean="0"/>
            </a:br>
            <a:r>
              <a:rPr lang="en-US" sz="5400" dirty="0" smtClean="0"/>
              <a:t> WHAT IS BETTER?</a:t>
            </a:r>
            <a:endParaRPr lang="en-US" sz="5400" dirty="0"/>
          </a:p>
        </p:txBody>
      </p:sp>
      <p:sp>
        <p:nvSpPr>
          <p:cNvPr id="35843" name="Rectangle 3"/>
          <p:cNvSpPr>
            <a:spLocks noGrp="1" noChangeArrowheads="1"/>
          </p:cNvSpPr>
          <p:nvPr>
            <p:ph type="body" idx="1"/>
          </p:nvPr>
        </p:nvSpPr>
        <p:spPr>
          <a:xfrm>
            <a:off x="0" y="3048000"/>
            <a:ext cx="8534400" cy="2191369"/>
          </a:xfrm>
          <a:noFill/>
          <a:extLst>
            <a:ext uri="{909E8E84-426E-40DD-AFC4-6F175D3DCCD1}">
              <a14:hiddenFill xmlns:a14="http://schemas.microsoft.com/office/drawing/2010/main" xmlns="">
                <a:solidFill>
                  <a:srgbClr val="FFFF00"/>
                </a:solidFill>
              </a14:hiddenFill>
            </a:ext>
          </a:extLst>
        </p:spPr>
        <p:txBody>
          <a:bodyPr/>
          <a:lstStyle/>
          <a:p>
            <a:pPr>
              <a:buFont typeface="Wingdings" panose="05000000000000000000" pitchFamily="2" charset="2"/>
              <a:buNone/>
            </a:pPr>
            <a:r>
              <a:rPr lang="en-US" sz="3600" dirty="0">
                <a:sym typeface="Wingdings" panose="05000000000000000000" pitchFamily="2" charset="2"/>
              </a:rPr>
              <a:t>	 </a:t>
            </a:r>
            <a:r>
              <a:rPr lang="en-US" sz="3600" dirty="0" smtClean="0"/>
              <a:t>	Customize</a:t>
            </a:r>
            <a:endParaRPr lang="en-US" sz="3600" dirty="0">
              <a:sym typeface="Wingdings" panose="05000000000000000000" pitchFamily="2" charset="2"/>
            </a:endParaRPr>
          </a:p>
          <a:p>
            <a:pPr>
              <a:buFont typeface="Wingdings" panose="05000000000000000000" pitchFamily="2" charset="2"/>
              <a:buNone/>
            </a:pPr>
            <a:r>
              <a:rPr lang="en-US" sz="3600" dirty="0">
                <a:sym typeface="Wingdings" panose="05000000000000000000" pitchFamily="2" charset="2"/>
              </a:rPr>
              <a:t>      </a:t>
            </a:r>
            <a:r>
              <a:rPr lang="en-US" sz="3600" dirty="0" smtClean="0">
                <a:sym typeface="Wingdings" panose="05000000000000000000" pitchFamily="2" charset="2"/>
              </a:rPr>
              <a:t>“Best Trust”</a:t>
            </a:r>
            <a:endParaRPr lang="en-US" sz="3600" dirty="0">
              <a:sym typeface="Wingdings" panose="05000000000000000000" pitchFamily="2" charset="2"/>
            </a:endParaRPr>
          </a:p>
          <a:p>
            <a:pPr>
              <a:buFont typeface="Wingdings" panose="05000000000000000000" pitchFamily="2" charset="2"/>
              <a:buNone/>
            </a:pPr>
            <a:r>
              <a:rPr lang="en-US" sz="3600" dirty="0">
                <a:sym typeface="Wingdings" panose="05000000000000000000" pitchFamily="2" charset="2"/>
              </a:rPr>
              <a:t>		    </a:t>
            </a:r>
            <a:r>
              <a:rPr lang="en-US" sz="3600" dirty="0" smtClean="0">
                <a:sym typeface="Wingdings" panose="05000000000000000000" pitchFamily="2" charset="2"/>
              </a:rPr>
              <a:t>	</a:t>
            </a:r>
            <a:r>
              <a:rPr lang="en-US" dirty="0" smtClean="0">
                <a:sym typeface="Wingdings" panose="05000000000000000000" pitchFamily="2" charset="2"/>
              </a:rPr>
              <a:t>◊ Modified When Appropriate</a:t>
            </a:r>
            <a:endParaRPr lang="en-US" dirty="0">
              <a:sym typeface="Wingdings" panose="05000000000000000000" pitchFamily="2" charset="2"/>
            </a:endParaRPr>
          </a:p>
          <a:p>
            <a:pPr>
              <a:buFont typeface="Wingdings" panose="05000000000000000000" pitchFamily="2" charset="2"/>
              <a:buNone/>
            </a:pPr>
            <a:r>
              <a:rPr lang="en-US" sz="2800" dirty="0">
                <a:latin typeface="Georgia" panose="02040502050405020303" pitchFamily="18" charset="0"/>
                <a:sym typeface="Wingdings" panose="05000000000000000000" pitchFamily="2" charset="2"/>
              </a:rPr>
              <a:t>		    </a:t>
            </a:r>
            <a:endParaRPr lang="en-US" sz="2700" dirty="0">
              <a:latin typeface="Georgia" panose="02040502050405020303" pitchFamily="18" charset="0"/>
              <a:sym typeface="Wingdings" panose="05000000000000000000" pitchFamily="2" charset="2"/>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4139" y="395103"/>
            <a:ext cx="1075721" cy="912812"/>
          </a:xfrm>
          <a:prstGeom prst="rect">
            <a:avLst/>
          </a:prstGeom>
        </p:spPr>
      </p:pic>
    </p:spTree>
    <p:extLst>
      <p:ext uri="{BB962C8B-B14F-4D97-AF65-F5344CB8AC3E}">
        <p14:creationId xmlns:p14="http://schemas.microsoft.com/office/powerpoint/2010/main" xmlns="" val="52541955"/>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2057400"/>
            <a:ext cx="7690114" cy="1384994"/>
          </a:xfrm>
        </p:spPr>
        <p:txBody>
          <a:bodyPr/>
          <a:lstStyle/>
          <a:p>
            <a:pPr algn="ctr"/>
            <a:r>
              <a:rPr lang="en-US" sz="9600" dirty="0" smtClean="0"/>
              <a:t>CLIENT’S SIX CHILDREN</a:t>
            </a:r>
            <a:endParaRPr lang="en-US" sz="9600" dirty="0"/>
          </a:p>
        </p:txBody>
      </p:sp>
    </p:spTree>
    <p:extLst>
      <p:ext uri="{BB962C8B-B14F-4D97-AF65-F5344CB8AC3E}">
        <p14:creationId xmlns:p14="http://schemas.microsoft.com/office/powerpoint/2010/main" xmlns="" val="3753860940"/>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647700"/>
            <a:ext cx="8229600" cy="747897"/>
          </a:xfrm>
        </p:spPr>
        <p:txBody>
          <a:bodyPr/>
          <a:lstStyle/>
          <a:p>
            <a:pPr algn="ctr" eaLnBrk="1" hangingPunct="1">
              <a:defRPr/>
            </a:pPr>
            <a:r>
              <a:rPr lang="en-US" sz="5400" dirty="0" smtClean="0"/>
              <a:t>FACTS</a:t>
            </a:r>
          </a:p>
        </p:txBody>
      </p:sp>
      <p:sp>
        <p:nvSpPr>
          <p:cNvPr id="65539" name="Rectangle 3"/>
          <p:cNvSpPr>
            <a:spLocks noGrp="1" noChangeArrowheads="1"/>
          </p:cNvSpPr>
          <p:nvPr>
            <p:ph type="body" idx="1"/>
          </p:nvPr>
        </p:nvSpPr>
        <p:spPr>
          <a:xfrm>
            <a:off x="294249" y="1828800"/>
            <a:ext cx="8382000" cy="3367076"/>
          </a:xfrm>
        </p:spPr>
        <p:txBody>
          <a:bodyPr/>
          <a:lstStyle/>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dirty="0" smtClean="0">
                <a:latin typeface="Georgia" panose="02040502050405020303" pitchFamily="18" charset="0"/>
              </a:rPr>
              <a:t>	</a:t>
            </a:r>
          </a:p>
          <a:p>
            <a:pPr eaLnBrk="1" hangingPunct="1">
              <a:buFont typeface="Wingdings" panose="05000000000000000000" pitchFamily="2" charset="2"/>
              <a:buNone/>
              <a:defRPr/>
            </a:pPr>
            <a:r>
              <a:rPr lang="en-US" sz="3600" dirty="0" smtClean="0"/>
              <a:t> </a:t>
            </a:r>
            <a:r>
              <a:rPr lang="en-US" sz="3600" dirty="0" smtClean="0">
                <a:sym typeface="Wingdings" panose="05000000000000000000" pitchFamily="2" charset="2"/>
              </a:rPr>
              <a:t>  Assume Client Has Six Children</a:t>
            </a:r>
          </a:p>
          <a:p>
            <a:pPr eaLnBrk="1" hangingPunct="1">
              <a:buFont typeface="Wingdings" panose="05000000000000000000" pitchFamily="2" charset="2"/>
              <a:buNone/>
              <a:defRPr/>
            </a:pPr>
            <a:endParaRPr lang="en-US" sz="3600" dirty="0" smtClean="0"/>
          </a:p>
          <a:p>
            <a:pPr eaLnBrk="1" hangingPunct="1">
              <a:buFont typeface="Wingdings" panose="05000000000000000000" pitchFamily="2" charset="2"/>
              <a:buNone/>
              <a:defRPr/>
            </a:pPr>
            <a:r>
              <a:rPr lang="en-US" sz="3600" dirty="0" smtClean="0"/>
              <a:t> </a:t>
            </a:r>
            <a:r>
              <a:rPr lang="en-US" sz="3600" dirty="0" smtClean="0">
                <a:sym typeface="Wingdings" panose="05000000000000000000" pitchFamily="2" charset="2"/>
              </a:rPr>
              <a:t>  </a:t>
            </a:r>
            <a:r>
              <a:rPr lang="en-US" sz="3600" dirty="0" err="1" smtClean="0">
                <a:sym typeface="Wingdings" panose="05000000000000000000" pitchFamily="2" charset="2"/>
              </a:rPr>
              <a:t>He/She</a:t>
            </a:r>
            <a:r>
              <a:rPr lang="en-US" sz="3600" dirty="0" smtClean="0">
                <a:sym typeface="Wingdings" panose="05000000000000000000" pitchFamily="2" charset="2"/>
              </a:rPr>
              <a:t> Loves Them Equally </a:t>
            </a:r>
          </a:p>
          <a:p>
            <a:pPr eaLnBrk="1" hangingPunct="1">
              <a:buFont typeface="Wingdings" panose="05000000000000000000" pitchFamily="2" charset="2"/>
              <a:buNone/>
              <a:defRPr/>
            </a:pPr>
            <a:r>
              <a:rPr lang="en-US" sz="3600" dirty="0" smtClean="0">
                <a:sym typeface="Wingdings" panose="05000000000000000000" pitchFamily="2" charset="2"/>
              </a:rPr>
              <a:t>	</a:t>
            </a:r>
          </a:p>
        </p:txBody>
      </p:sp>
    </p:spTree>
    <p:extLst>
      <p:ext uri="{BB962C8B-B14F-4D97-AF65-F5344CB8AC3E}">
        <p14:creationId xmlns:p14="http://schemas.microsoft.com/office/powerpoint/2010/main" xmlns="" val="1599350829"/>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395103"/>
            <a:ext cx="8229600" cy="747897"/>
          </a:xfrm>
        </p:spPr>
        <p:txBody>
          <a:bodyPr/>
          <a:lstStyle/>
          <a:p>
            <a:pPr algn="ctr" eaLnBrk="1" hangingPunct="1">
              <a:defRPr/>
            </a:pPr>
            <a:r>
              <a:rPr lang="en-US" sz="5400" dirty="0" smtClean="0"/>
              <a:t>DESIGN AND DRAFTING</a:t>
            </a:r>
          </a:p>
        </p:txBody>
      </p:sp>
      <p:sp>
        <p:nvSpPr>
          <p:cNvPr id="66563" name="Rectangle 3"/>
          <p:cNvSpPr>
            <a:spLocks noGrp="1" noChangeArrowheads="1"/>
          </p:cNvSpPr>
          <p:nvPr>
            <p:ph type="body" idx="1"/>
          </p:nvPr>
        </p:nvSpPr>
        <p:spPr>
          <a:xfrm>
            <a:off x="457200" y="2133600"/>
            <a:ext cx="8229600" cy="4598182"/>
          </a:xfrm>
        </p:spPr>
        <p:txBody>
          <a:bodyPr/>
          <a:lstStyle/>
          <a:p>
            <a:pPr eaLnBrk="1" hangingPunct="1">
              <a:buFont typeface="Wingdings" panose="05000000000000000000" pitchFamily="2" charset="2"/>
              <a:buNone/>
              <a:defRPr/>
            </a:pPr>
            <a:r>
              <a:rPr lang="en-US" sz="3600" dirty="0" smtClean="0">
                <a:sym typeface="Wingdings" panose="05000000000000000000" pitchFamily="2" charset="2"/>
              </a:rPr>
              <a:t>  Each Child’s Trust Should be</a:t>
            </a:r>
            <a:endParaRPr lang="en-US" sz="3600" dirty="0" smtClean="0"/>
          </a:p>
          <a:p>
            <a:pPr eaLnBrk="1" hangingPunct="1">
              <a:lnSpc>
                <a:spcPct val="70000"/>
              </a:lnSpc>
              <a:spcBef>
                <a:spcPct val="10000"/>
              </a:spcBef>
              <a:buFont typeface="Wingdings" panose="05000000000000000000" pitchFamily="2" charset="2"/>
              <a:buNone/>
              <a:defRPr/>
            </a:pPr>
            <a:r>
              <a:rPr lang="en-US" dirty="0" smtClean="0">
                <a:sym typeface="Wingdings" panose="05000000000000000000" pitchFamily="2" charset="2"/>
              </a:rPr>
              <a:t>   		    ◊  Discretionary</a:t>
            </a:r>
          </a:p>
          <a:p>
            <a:pPr eaLnBrk="1" hangingPunct="1">
              <a:lnSpc>
                <a:spcPct val="80000"/>
              </a:lnSpc>
              <a:spcBef>
                <a:spcPct val="10000"/>
              </a:spcBef>
              <a:buFont typeface="Wingdings" panose="05000000000000000000" pitchFamily="2" charset="2"/>
              <a:buNone/>
              <a:defRPr/>
            </a:pPr>
            <a:r>
              <a:rPr lang="en-US" dirty="0" smtClean="0">
                <a:sym typeface="Wingdings" panose="05000000000000000000" pitchFamily="2" charset="2"/>
              </a:rPr>
              <a:t>   		    ◊  Perpetual</a:t>
            </a:r>
          </a:p>
          <a:p>
            <a:pPr eaLnBrk="1" hangingPunct="1">
              <a:lnSpc>
                <a:spcPct val="70000"/>
              </a:lnSpc>
              <a:spcBef>
                <a:spcPct val="10000"/>
              </a:spcBef>
              <a:buFont typeface="Wingdings" panose="05000000000000000000" pitchFamily="2" charset="2"/>
              <a:buNone/>
              <a:defRPr/>
            </a:pPr>
            <a:endParaRPr lang="en-US" sz="2800" dirty="0" smtClean="0"/>
          </a:p>
          <a:p>
            <a:pPr eaLnBrk="1" hangingPunct="1">
              <a:buFont typeface="Wingdings" panose="05000000000000000000" pitchFamily="2" charset="2"/>
              <a:buChar char="q"/>
              <a:defRPr/>
            </a:pPr>
            <a:r>
              <a:rPr lang="en-US" sz="3600" dirty="0" smtClean="0">
                <a:sym typeface="Wingdings" panose="05000000000000000000" pitchFamily="2" charset="2"/>
              </a:rPr>
              <a:t>  The Extent of the Beneficiary’s Controls </a:t>
            </a:r>
          </a:p>
          <a:p>
            <a:pPr marL="0" indent="0" eaLnBrk="1" hangingPunct="1">
              <a:buNone/>
              <a:defRPr/>
            </a:pPr>
            <a:r>
              <a:rPr lang="en-US" sz="3600" dirty="0" smtClean="0">
                <a:sym typeface="Wingdings" panose="05000000000000000000" pitchFamily="2" charset="2"/>
              </a:rPr>
              <a:t>       are Varied</a:t>
            </a:r>
            <a:endParaRPr lang="en-US" sz="3600" dirty="0">
              <a:sym typeface="Wingdings" panose="05000000000000000000" pitchFamily="2" charset="2"/>
            </a:endParaRPr>
          </a:p>
          <a:p>
            <a:pPr marL="0" indent="0" eaLnBrk="1" hangingPunct="1">
              <a:buNone/>
              <a:defRPr/>
            </a:pPr>
            <a:r>
              <a:rPr lang="en-US" dirty="0" smtClean="0">
                <a:sym typeface="Wingdings" panose="05000000000000000000" pitchFamily="2" charset="2"/>
              </a:rPr>
              <a:t>	</a:t>
            </a:r>
            <a:r>
              <a:rPr lang="en-US" dirty="0">
                <a:sym typeface="Wingdings" panose="05000000000000000000" pitchFamily="2" charset="2"/>
              </a:rPr>
              <a:t> </a:t>
            </a:r>
            <a:r>
              <a:rPr lang="en-US" dirty="0" smtClean="0">
                <a:sym typeface="Wingdings" panose="05000000000000000000" pitchFamily="2" charset="2"/>
              </a:rPr>
              <a:t>   ◊  Identity </a:t>
            </a:r>
            <a:r>
              <a:rPr lang="en-US" smtClean="0">
                <a:sym typeface="Wingdings" panose="05000000000000000000" pitchFamily="2" charset="2"/>
              </a:rPr>
              <a:t>of Trustees</a:t>
            </a:r>
            <a:endParaRPr lang="en-US" dirty="0" smtClean="0"/>
          </a:p>
          <a:p>
            <a:pPr eaLnBrk="1" hangingPunct="1">
              <a:lnSpc>
                <a:spcPct val="80000"/>
              </a:lnSpc>
              <a:spcBef>
                <a:spcPct val="10000"/>
              </a:spcBef>
              <a:buFont typeface="Wingdings" panose="05000000000000000000" pitchFamily="2" charset="2"/>
              <a:buNone/>
              <a:defRPr/>
            </a:pPr>
            <a:r>
              <a:rPr lang="en-US" dirty="0" smtClean="0">
                <a:sym typeface="Wingdings" panose="05000000000000000000" pitchFamily="2" charset="2"/>
              </a:rPr>
              <a:t>   		    ◊  Use and Enjoyment</a:t>
            </a:r>
            <a:endParaRPr lang="en-US" dirty="0" smtClean="0"/>
          </a:p>
          <a:p>
            <a:pPr eaLnBrk="1" hangingPunct="1">
              <a:lnSpc>
                <a:spcPct val="80000"/>
              </a:lnSpc>
              <a:spcBef>
                <a:spcPct val="10000"/>
              </a:spcBef>
              <a:buFont typeface="Wingdings" panose="05000000000000000000" pitchFamily="2" charset="2"/>
              <a:buNone/>
              <a:defRPr/>
            </a:pPr>
            <a:r>
              <a:rPr lang="en-US" dirty="0" smtClean="0">
                <a:sym typeface="Wingdings" panose="05000000000000000000" pitchFamily="2" charset="2"/>
              </a:rPr>
              <a:t>   		    ◊  Power of Appointment</a:t>
            </a:r>
            <a:endParaRPr lang="en-US" dirty="0" smtClean="0"/>
          </a:p>
          <a:p>
            <a:pPr eaLnBrk="1" hangingPunct="1">
              <a:buFont typeface="Wingdings" panose="05000000000000000000" pitchFamily="2" charset="2"/>
              <a:buNone/>
              <a:defRPr/>
            </a:pPr>
            <a:r>
              <a:rPr lang="en-US" sz="1600" dirty="0" smtClean="0">
                <a:sym typeface="Wingdings" panose="05000000000000000000" pitchFamily="2" charset="2"/>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339" y="312645"/>
            <a:ext cx="1075721" cy="912812"/>
          </a:xfrm>
          <a:prstGeom prst="rect">
            <a:avLst/>
          </a:prstGeom>
        </p:spPr>
      </p:pic>
    </p:spTree>
    <p:extLst>
      <p:ext uri="{BB962C8B-B14F-4D97-AF65-F5344CB8AC3E}">
        <p14:creationId xmlns:p14="http://schemas.microsoft.com/office/powerpoint/2010/main" xmlns="" val="862656577"/>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33401" y="685799"/>
            <a:ext cx="2298376" cy="2432515"/>
          </a:xfrm>
          <a:prstGeom prst="rect">
            <a:avLst/>
          </a:prstGeom>
        </p:spPr>
      </p:pic>
      <p:pic>
        <p:nvPicPr>
          <p:cNvPr id="5" name="Picture 4"/>
          <p:cNvPicPr>
            <a:picLocks noChangeAspect="1"/>
          </p:cNvPicPr>
          <p:nvPr/>
        </p:nvPicPr>
        <p:blipFill>
          <a:blip r:embed="rId3" cstate="print"/>
          <a:stretch>
            <a:fillRect/>
          </a:stretch>
        </p:blipFill>
        <p:spPr>
          <a:xfrm>
            <a:off x="3200400" y="685798"/>
            <a:ext cx="2444701" cy="2432515"/>
          </a:xfrm>
          <a:prstGeom prst="rect">
            <a:avLst/>
          </a:prstGeom>
        </p:spPr>
      </p:pic>
      <p:pic>
        <p:nvPicPr>
          <p:cNvPr id="7" name="Picture 6"/>
          <p:cNvPicPr>
            <a:picLocks noChangeAspect="1"/>
          </p:cNvPicPr>
          <p:nvPr/>
        </p:nvPicPr>
        <p:blipFill>
          <a:blip r:embed="rId4" cstate="print"/>
          <a:stretch>
            <a:fillRect/>
          </a:stretch>
        </p:blipFill>
        <p:spPr>
          <a:xfrm>
            <a:off x="6019800" y="706900"/>
            <a:ext cx="2205986" cy="2411413"/>
          </a:xfrm>
          <a:prstGeom prst="rect">
            <a:avLst/>
          </a:prstGeom>
        </p:spPr>
      </p:pic>
      <p:pic>
        <p:nvPicPr>
          <p:cNvPr id="8" name="Picture 7"/>
          <p:cNvPicPr>
            <a:picLocks noChangeAspect="1"/>
          </p:cNvPicPr>
          <p:nvPr/>
        </p:nvPicPr>
        <p:blipFill>
          <a:blip r:embed="rId5" cstate="print"/>
          <a:stretch>
            <a:fillRect/>
          </a:stretch>
        </p:blipFill>
        <p:spPr>
          <a:xfrm>
            <a:off x="533401" y="3657600"/>
            <a:ext cx="2298376" cy="2286198"/>
          </a:xfrm>
          <a:prstGeom prst="rect">
            <a:avLst/>
          </a:prstGeom>
        </p:spPr>
      </p:pic>
      <p:pic>
        <p:nvPicPr>
          <p:cNvPr id="9" name="Picture 8"/>
          <p:cNvPicPr>
            <a:picLocks noChangeAspect="1"/>
          </p:cNvPicPr>
          <p:nvPr/>
        </p:nvPicPr>
        <p:blipFill>
          <a:blip r:embed="rId6" cstate="print"/>
          <a:stretch>
            <a:fillRect/>
          </a:stretch>
        </p:blipFill>
        <p:spPr>
          <a:xfrm>
            <a:off x="3200400" y="3718564"/>
            <a:ext cx="2444701" cy="2225233"/>
          </a:xfrm>
          <a:prstGeom prst="rect">
            <a:avLst/>
          </a:prstGeom>
        </p:spPr>
      </p:pic>
      <p:pic>
        <p:nvPicPr>
          <p:cNvPr id="10" name="Picture 9"/>
          <p:cNvPicPr>
            <a:picLocks noChangeAspect="1"/>
          </p:cNvPicPr>
          <p:nvPr/>
        </p:nvPicPr>
        <p:blipFill>
          <a:blip r:embed="rId7" cstate="print"/>
          <a:stretch>
            <a:fillRect/>
          </a:stretch>
        </p:blipFill>
        <p:spPr>
          <a:xfrm>
            <a:off x="6013725" y="3630165"/>
            <a:ext cx="2212061" cy="2313633"/>
          </a:xfrm>
          <a:prstGeom prst="rect">
            <a:avLst/>
          </a:prstGeom>
        </p:spPr>
      </p:pic>
    </p:spTree>
    <p:extLst>
      <p:ext uri="{BB962C8B-B14F-4D97-AF65-F5344CB8AC3E}">
        <p14:creationId xmlns:p14="http://schemas.microsoft.com/office/powerpoint/2010/main" xmlns="" val="4153116810"/>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457199"/>
            <a:ext cx="8229600" cy="664797"/>
          </a:xfrm>
        </p:spPr>
        <p:txBody>
          <a:bodyPr/>
          <a:lstStyle/>
          <a:p>
            <a:pPr algn="ctr"/>
            <a:r>
              <a:rPr lang="en-US" dirty="0" smtClean="0"/>
              <a:t>WEALTH RECEIPT PLANNING</a:t>
            </a:r>
            <a:endParaRPr lang="en-US" dirty="0"/>
          </a:p>
        </p:txBody>
      </p:sp>
      <p:sp>
        <p:nvSpPr>
          <p:cNvPr id="37891" name="Rectangle 3"/>
          <p:cNvSpPr>
            <a:spLocks noGrp="1" noChangeArrowheads="1"/>
          </p:cNvSpPr>
          <p:nvPr>
            <p:ph type="body" idx="1"/>
          </p:nvPr>
        </p:nvSpPr>
        <p:spPr>
          <a:xfrm>
            <a:off x="152400" y="2438400"/>
            <a:ext cx="8686800" cy="3176254"/>
          </a:xfrm>
        </p:spPr>
        <p:txBody>
          <a:bodyPr/>
          <a:lstStyle/>
          <a:p>
            <a:pPr>
              <a:lnSpc>
                <a:spcPct val="90000"/>
              </a:lnSpc>
              <a:buFont typeface="Wingdings" panose="05000000000000000000" pitchFamily="2" charset="2"/>
              <a:buNone/>
            </a:pPr>
            <a:r>
              <a:rPr lang="en-US" sz="3600" dirty="0">
                <a:sym typeface="Wingdings" panose="05000000000000000000" pitchFamily="2" charset="2"/>
              </a:rPr>
              <a:t>	  </a:t>
            </a:r>
            <a:r>
              <a:rPr lang="en-US" sz="3600" dirty="0" smtClean="0">
                <a:sym typeface="Wingdings" panose="05000000000000000000" pitchFamily="2" charset="2"/>
              </a:rPr>
              <a:t>Opportunity Shifting</a:t>
            </a:r>
            <a:endParaRPr lang="en-US" sz="3600" dirty="0"/>
          </a:p>
          <a:p>
            <a:pPr>
              <a:lnSpc>
                <a:spcPct val="90000"/>
              </a:lnSpc>
              <a:buFont typeface="Wingdings" panose="05000000000000000000" pitchFamily="2" charset="2"/>
              <a:buNone/>
            </a:pPr>
            <a:r>
              <a:rPr lang="en-US" dirty="0">
                <a:sym typeface="Wingdings" panose="05000000000000000000" pitchFamily="2" charset="2"/>
              </a:rPr>
              <a:t>			◊ </a:t>
            </a:r>
            <a:r>
              <a:rPr lang="en-US" dirty="0" smtClean="0"/>
              <a:t>Beneficiary Grantor Trust Status</a:t>
            </a:r>
            <a:endParaRPr lang="en-US" dirty="0"/>
          </a:p>
          <a:p>
            <a:pPr>
              <a:lnSpc>
                <a:spcPct val="90000"/>
              </a:lnSpc>
              <a:buFont typeface="Wingdings" panose="05000000000000000000" pitchFamily="2" charset="2"/>
              <a:buNone/>
            </a:pPr>
            <a:r>
              <a:rPr lang="en-US" dirty="0">
                <a:sym typeface="Wingdings" panose="05000000000000000000" pitchFamily="2" charset="2"/>
              </a:rPr>
              <a:t>			◊ </a:t>
            </a:r>
            <a:r>
              <a:rPr lang="en-US" dirty="0" smtClean="0"/>
              <a:t>Tax Burn the Client’s Existing Wealth</a:t>
            </a:r>
            <a:endParaRPr lang="en-US" dirty="0"/>
          </a:p>
          <a:p>
            <a:pPr>
              <a:lnSpc>
                <a:spcPct val="90000"/>
              </a:lnSpc>
              <a:buFont typeface="Wingdings" panose="05000000000000000000" pitchFamily="2" charset="2"/>
              <a:buNone/>
            </a:pPr>
            <a:r>
              <a:rPr lang="en-US" sz="3600" dirty="0">
                <a:sym typeface="Wingdings" panose="05000000000000000000" pitchFamily="2" charset="2"/>
              </a:rPr>
              <a:t>	  </a:t>
            </a:r>
            <a:r>
              <a:rPr lang="en-US" sz="3600" dirty="0" smtClean="0"/>
              <a:t>General Partner</a:t>
            </a:r>
            <a:endParaRPr lang="en-US" sz="3600" dirty="0"/>
          </a:p>
          <a:p>
            <a:pPr>
              <a:lnSpc>
                <a:spcPct val="90000"/>
              </a:lnSpc>
              <a:buFont typeface="Wingdings" panose="05000000000000000000" pitchFamily="2" charset="2"/>
              <a:buNone/>
            </a:pPr>
            <a:r>
              <a:rPr lang="en-US" dirty="0">
                <a:sym typeface="Wingdings" panose="05000000000000000000" pitchFamily="2" charset="2"/>
              </a:rPr>
              <a:t>			◊ </a:t>
            </a:r>
            <a:r>
              <a:rPr lang="en-US" dirty="0" smtClean="0"/>
              <a:t>Control in a Fiduciary Capacity – No 			   Attribution</a:t>
            </a:r>
            <a:r>
              <a:rPr lang="en-US" sz="2800" dirty="0">
                <a:latin typeface="Georgia" panose="02040502050405020303" pitchFamily="18" charset="0"/>
              </a:rPr>
              <a:t> </a:t>
            </a: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339" y="333192"/>
            <a:ext cx="1075721" cy="912812"/>
          </a:xfrm>
          <a:prstGeom prst="rect">
            <a:avLst/>
          </a:prstGeom>
        </p:spPr>
      </p:pic>
    </p:spTree>
    <p:extLst>
      <p:ext uri="{BB962C8B-B14F-4D97-AF65-F5344CB8AC3E}">
        <p14:creationId xmlns:p14="http://schemas.microsoft.com/office/powerpoint/2010/main" xmlns="" val="137037453"/>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81000"/>
            <a:ext cx="8229600" cy="1495794"/>
          </a:xfrm>
        </p:spPr>
        <p:txBody>
          <a:bodyPr/>
          <a:lstStyle/>
          <a:p>
            <a:pPr algn="ctr" eaLnBrk="1" hangingPunct="1">
              <a:defRPr/>
            </a:pPr>
            <a:r>
              <a:rPr lang="en-US" sz="5400" dirty="0" smtClean="0"/>
              <a:t>IN-TRUST PLANNING FROM THE ADVISOR’S PROSPECTIVE</a:t>
            </a:r>
          </a:p>
        </p:txBody>
      </p:sp>
      <p:sp>
        <p:nvSpPr>
          <p:cNvPr id="119811" name="Rectangle 3"/>
          <p:cNvSpPr>
            <a:spLocks noGrp="1" noChangeArrowheads="1"/>
          </p:cNvSpPr>
          <p:nvPr>
            <p:ph type="body" idx="1"/>
          </p:nvPr>
        </p:nvSpPr>
        <p:spPr>
          <a:xfrm>
            <a:off x="76200" y="2667000"/>
            <a:ext cx="8912225" cy="3397853"/>
          </a:xfrm>
        </p:spPr>
        <p:txBody>
          <a:bodyPr/>
          <a:lstStyle/>
          <a:p>
            <a:pPr eaLnBrk="1" hangingPunct="1">
              <a:lnSpc>
                <a:spcPct val="90000"/>
              </a:lnSpc>
              <a:buFont typeface="Wingdings" panose="05000000000000000000" pitchFamily="2" charset="2"/>
              <a:buNone/>
              <a:defRPr/>
            </a:pPr>
            <a:r>
              <a:rPr lang="en-US" dirty="0" smtClean="0"/>
              <a:t>	</a:t>
            </a:r>
            <a:r>
              <a:rPr lang="en-US" dirty="0" smtClean="0">
                <a:sym typeface="Wingdings" panose="05000000000000000000" pitchFamily="2" charset="2"/>
              </a:rPr>
              <a:t>   Attorney</a:t>
            </a:r>
          </a:p>
          <a:p>
            <a:pPr eaLnBrk="1" hangingPunct="1">
              <a:lnSpc>
                <a:spcPct val="130000"/>
              </a:lnSpc>
              <a:buFont typeface="Wingdings" panose="05000000000000000000" pitchFamily="2" charset="2"/>
              <a:buNone/>
              <a:defRPr/>
            </a:pPr>
            <a:r>
              <a:rPr lang="en-US" dirty="0" smtClean="0"/>
              <a:t>	</a:t>
            </a:r>
            <a:r>
              <a:rPr lang="en-US" dirty="0" smtClean="0">
                <a:sym typeface="Wingdings" panose="05000000000000000000" pitchFamily="2" charset="2"/>
              </a:rPr>
              <a:t>   CPA</a:t>
            </a:r>
          </a:p>
          <a:p>
            <a:pPr eaLnBrk="1" hangingPunct="1">
              <a:lnSpc>
                <a:spcPct val="130000"/>
              </a:lnSpc>
              <a:buFont typeface="Wingdings" panose="05000000000000000000" pitchFamily="2" charset="2"/>
              <a:buNone/>
              <a:defRPr/>
            </a:pPr>
            <a:r>
              <a:rPr lang="en-US" dirty="0" smtClean="0"/>
              <a:t>	</a:t>
            </a:r>
            <a:r>
              <a:rPr lang="en-US" dirty="0" smtClean="0">
                <a:sym typeface="Wingdings" panose="05000000000000000000" pitchFamily="2" charset="2"/>
              </a:rPr>
              <a:t>   Life Insurance Advisor</a:t>
            </a:r>
          </a:p>
          <a:p>
            <a:pPr eaLnBrk="1" hangingPunct="1">
              <a:lnSpc>
                <a:spcPct val="130000"/>
              </a:lnSpc>
              <a:buFont typeface="Wingdings" panose="05000000000000000000" pitchFamily="2" charset="2"/>
              <a:buNone/>
              <a:defRPr/>
            </a:pPr>
            <a:r>
              <a:rPr lang="en-US" dirty="0" smtClean="0"/>
              <a:t>	</a:t>
            </a:r>
            <a:r>
              <a:rPr lang="en-US" dirty="0" smtClean="0">
                <a:sym typeface="Wingdings" panose="05000000000000000000" pitchFamily="2" charset="2"/>
              </a:rPr>
              <a:t>   Trust Officer</a:t>
            </a:r>
          </a:p>
          <a:p>
            <a:pPr eaLnBrk="1" hangingPunct="1">
              <a:lnSpc>
                <a:spcPct val="130000"/>
              </a:lnSpc>
              <a:buFont typeface="Wingdings" panose="05000000000000000000" pitchFamily="2" charset="2"/>
              <a:buNone/>
              <a:defRPr/>
            </a:pPr>
            <a:r>
              <a:rPr lang="en-US" dirty="0" smtClean="0">
                <a:sym typeface="Wingdings" panose="05000000000000000000" pitchFamily="2" charset="2"/>
              </a:rPr>
              <a:t>	   Financial Advisor</a:t>
            </a:r>
          </a:p>
        </p:txBody>
      </p:sp>
    </p:spTree>
    <p:extLst>
      <p:ext uri="{BB962C8B-B14F-4D97-AF65-F5344CB8AC3E}">
        <p14:creationId xmlns:p14="http://schemas.microsoft.com/office/powerpoint/2010/main" xmlns="" val="812085909"/>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81000" y="230188"/>
            <a:ext cx="8382000" cy="2742289"/>
          </a:xfrm>
        </p:spPr>
        <p:txBody>
          <a:bodyPr/>
          <a:lstStyle/>
          <a:p>
            <a:pPr algn="ctr"/>
            <a:r>
              <a:rPr lang="en-US" sz="5400" dirty="0" smtClean="0"/>
              <a:t>AND, OF COURSE, THE INHERITORS</a:t>
            </a:r>
            <a:br>
              <a:rPr lang="en-US" sz="5400" dirty="0" smtClean="0"/>
            </a:br>
            <a:r>
              <a:rPr lang="en-US" sz="5400" dirty="0" smtClean="0"/>
              <a:t/>
            </a:r>
            <a:br>
              <a:rPr lang="en-US" sz="5400" dirty="0" smtClean="0"/>
            </a:br>
            <a:r>
              <a:rPr lang="en-US" sz="3600" dirty="0" smtClean="0"/>
              <a:t>WHICH WOULD YOUR CLIENT RATHER HAVE?</a:t>
            </a:r>
            <a:endParaRPr lang="en-US" sz="3600" dirty="0"/>
          </a:p>
        </p:txBody>
      </p:sp>
      <p:pic>
        <p:nvPicPr>
          <p:cNvPr id="5" name="Picture 2" descr="L:\FAST\_CCH-Seminars\~ Routine Stuff\Graphics\Money\strategies-gifting.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789" r="14935" b="5132"/>
          <a:stretch>
            <a:fillRect/>
          </a:stretch>
        </p:blipFill>
        <p:spPr bwMode="auto">
          <a:xfrm>
            <a:off x="1398587" y="3264287"/>
            <a:ext cx="3017838" cy="2777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8" descr="C:\Users\hp\Desktop\Shakedown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3429000"/>
            <a:ext cx="1946275" cy="2612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73" name="Rectangle 5"/>
          <p:cNvSpPr>
            <a:spLocks noChangeArrowheads="1"/>
          </p:cNvSpPr>
          <p:nvPr/>
        </p:nvSpPr>
        <p:spPr bwMode="auto">
          <a:xfrm>
            <a:off x="4695825" y="3246438"/>
            <a:ext cx="917575"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3600" b="1" dirty="0">
                <a:ea typeface="ＭＳ Ｐゴシック" panose="020B0600070205080204" pitchFamily="34" charset="-128"/>
              </a:rPr>
              <a:t>or</a:t>
            </a:r>
            <a:endParaRPr lang="en-US" sz="3600" dirty="0">
              <a:ea typeface="ＭＳ Ｐゴシック" panose="020B0600070205080204" pitchFamily="34" charset="-128"/>
            </a:endParaRPr>
          </a:p>
        </p:txBody>
      </p:sp>
    </p:spTree>
    <p:extLst>
      <p:ext uri="{BB962C8B-B14F-4D97-AF65-F5344CB8AC3E}">
        <p14:creationId xmlns:p14="http://schemas.microsoft.com/office/powerpoint/2010/main" xmlns="" val="1698626904"/>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381000" y="2590800"/>
            <a:ext cx="8229600" cy="3933384"/>
          </a:xfrm>
        </p:spPr>
        <p:txBody>
          <a:bodyPr/>
          <a:lstStyle/>
          <a:p>
            <a:pPr marL="63500" indent="4763" algn="just" eaLnBrk="1" hangingPunct="1">
              <a:lnSpc>
                <a:spcPct val="80000"/>
              </a:lnSpc>
              <a:buFont typeface="Wingdings" panose="05000000000000000000" pitchFamily="2" charset="2"/>
              <a:buNone/>
              <a:defRPr/>
            </a:pPr>
            <a:r>
              <a:rPr lang="en-US" sz="3600" dirty="0" smtClean="0">
                <a:sym typeface="Wingdings" panose="05000000000000000000" pitchFamily="2" charset="2"/>
              </a:rPr>
              <a:t> </a:t>
            </a:r>
            <a:r>
              <a:rPr lang="en-US" sz="3600" i="1" dirty="0" smtClean="0">
                <a:effectLst/>
              </a:rPr>
              <a:t>“Put not trust in property, rather put 	your property in trust.”*</a:t>
            </a:r>
          </a:p>
          <a:p>
            <a:pPr marL="63500" indent="4763" eaLnBrk="1" hangingPunct="1">
              <a:lnSpc>
                <a:spcPct val="80000"/>
              </a:lnSpc>
              <a:buFont typeface="Wingdings" panose="05000000000000000000" pitchFamily="2" charset="2"/>
              <a:buNone/>
              <a:defRPr/>
            </a:pPr>
            <a:r>
              <a:rPr lang="en-US" sz="1600" dirty="0" smtClean="0"/>
              <a:t>						</a:t>
            </a:r>
          </a:p>
          <a:p>
            <a:pPr marL="63500" indent="4763" eaLnBrk="1" hangingPunct="1">
              <a:lnSpc>
                <a:spcPct val="80000"/>
              </a:lnSpc>
              <a:buFontTx/>
              <a:buNone/>
              <a:defRPr/>
            </a:pPr>
            <a:r>
              <a:rPr lang="en-US" sz="1600" dirty="0"/>
              <a:t>	</a:t>
            </a:r>
            <a:r>
              <a:rPr lang="en-US" sz="1600" dirty="0" smtClean="0"/>
              <a:t>	</a:t>
            </a:r>
            <a:r>
              <a:rPr lang="en-US" dirty="0" smtClean="0"/>
              <a:t> </a:t>
            </a:r>
            <a:r>
              <a:rPr lang="en-US" dirty="0" smtClean="0">
                <a:sym typeface="Wingdings" panose="05000000000000000000" pitchFamily="2" charset="2"/>
              </a:rPr>
              <a:t>◊  Amend Existing Trusts</a:t>
            </a:r>
          </a:p>
          <a:p>
            <a:pPr marL="63500" indent="4763" eaLnBrk="1" hangingPunct="1">
              <a:lnSpc>
                <a:spcPct val="80000"/>
              </a:lnSpc>
              <a:buFontTx/>
              <a:buNone/>
              <a:defRPr/>
            </a:pPr>
            <a:r>
              <a:rPr lang="en-US" dirty="0" smtClean="0">
                <a:sym typeface="Wingdings" panose="05000000000000000000" pitchFamily="2" charset="2"/>
              </a:rPr>
              <a:t>	  	 ◊  Decanting – Getting a “Mulligan”</a:t>
            </a:r>
          </a:p>
          <a:p>
            <a:pPr marL="63500" indent="4763" eaLnBrk="1" hangingPunct="1">
              <a:lnSpc>
                <a:spcPct val="80000"/>
              </a:lnSpc>
              <a:buFontTx/>
              <a:buNone/>
              <a:defRPr/>
            </a:pPr>
            <a:endParaRPr lang="en-US" sz="2800" dirty="0" smtClean="0">
              <a:sym typeface="Wingdings" panose="05000000000000000000" pitchFamily="2" charset="2"/>
            </a:endParaRPr>
          </a:p>
          <a:p>
            <a:pPr marL="63500" indent="4763" eaLnBrk="1" hangingPunct="1">
              <a:lnSpc>
                <a:spcPct val="80000"/>
              </a:lnSpc>
              <a:buFontTx/>
              <a:buNone/>
              <a:defRPr/>
            </a:pPr>
            <a:endParaRPr lang="en-US" sz="2400" dirty="0" smtClean="0">
              <a:sym typeface="Wingdings" panose="05000000000000000000" pitchFamily="2" charset="2"/>
            </a:endParaRPr>
          </a:p>
          <a:p>
            <a:pPr marL="63500" indent="4763" eaLnBrk="1" hangingPunct="1">
              <a:lnSpc>
                <a:spcPct val="80000"/>
              </a:lnSpc>
              <a:buFontTx/>
              <a:buNone/>
              <a:defRPr/>
            </a:pPr>
            <a:endParaRPr lang="en-US" sz="2400" dirty="0" smtClean="0">
              <a:sym typeface="Wingdings" panose="05000000000000000000" pitchFamily="2" charset="2"/>
            </a:endParaRPr>
          </a:p>
          <a:p>
            <a:pPr marL="63500" indent="4763" eaLnBrk="1" hangingPunct="1">
              <a:lnSpc>
                <a:spcPct val="80000"/>
              </a:lnSpc>
              <a:buFontTx/>
              <a:buNone/>
              <a:defRPr/>
            </a:pPr>
            <a:r>
              <a:rPr lang="en-US" sz="2400" dirty="0" smtClean="0">
                <a:sym typeface="Wingdings" panose="05000000000000000000" pitchFamily="2" charset="2"/>
              </a:rPr>
              <a:t>* </a:t>
            </a:r>
            <a:r>
              <a:rPr lang="en-US" sz="1600" dirty="0" smtClean="0"/>
              <a:t>Oliver </a:t>
            </a:r>
            <a:r>
              <a:rPr lang="en-US" sz="1600" dirty="0" err="1" smtClean="0"/>
              <a:t>Wendel</a:t>
            </a:r>
            <a:r>
              <a:rPr lang="en-US" sz="1600" dirty="0" smtClean="0"/>
              <a:t> Holmes;  The Autocrat of the Breakfast-Table (1858)</a:t>
            </a:r>
            <a:endParaRPr lang="en-US" sz="2400" dirty="0" smtClean="0"/>
          </a:p>
          <a:p>
            <a:pPr marL="63500" indent="4763" eaLnBrk="1" hangingPunct="1">
              <a:lnSpc>
                <a:spcPct val="80000"/>
              </a:lnSpc>
              <a:spcBef>
                <a:spcPct val="10000"/>
              </a:spcBef>
              <a:buFont typeface="Wingdings" panose="05000000000000000000" pitchFamily="2" charset="2"/>
              <a:buNone/>
              <a:defRPr/>
            </a:pPr>
            <a:r>
              <a:rPr lang="en-US" sz="2000" dirty="0" smtClean="0">
                <a:latin typeface="Georgia" panose="02040502050405020303" pitchFamily="18" charset="0"/>
                <a:sym typeface="Wingdings" panose="05000000000000000000" pitchFamily="2" charset="2"/>
              </a:rPr>
              <a:t>   	</a:t>
            </a:r>
          </a:p>
        </p:txBody>
      </p:sp>
      <p:sp>
        <p:nvSpPr>
          <p:cNvPr id="120835" name="Rectangle 3"/>
          <p:cNvSpPr>
            <a:spLocks noGrp="1" noChangeArrowheads="1"/>
          </p:cNvSpPr>
          <p:nvPr>
            <p:ph type="title"/>
          </p:nvPr>
        </p:nvSpPr>
        <p:spPr>
          <a:xfrm>
            <a:off x="383345" y="533400"/>
            <a:ext cx="8229600" cy="747897"/>
          </a:xfrm>
        </p:spPr>
        <p:txBody>
          <a:bodyPr/>
          <a:lstStyle/>
          <a:p>
            <a:pPr algn="ctr" eaLnBrk="1" hangingPunct="1">
              <a:defRPr/>
            </a:pPr>
            <a:r>
              <a:rPr lang="en-US" sz="5400" dirty="0" smtClean="0"/>
              <a:t>CONCLUSION</a:t>
            </a:r>
          </a:p>
        </p:txBody>
      </p:sp>
    </p:spTree>
    <p:extLst>
      <p:ext uri="{BB962C8B-B14F-4D97-AF65-F5344CB8AC3E}">
        <p14:creationId xmlns:p14="http://schemas.microsoft.com/office/powerpoint/2010/main" xmlns="" val="509297567"/>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C09DAB-225A-4858-B846-84C0E3F3AF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(Stipple blue design)</Template>
  <TotalTime>4064</TotalTime>
  <Words>5978</Words>
  <Application>Microsoft Office PowerPoint</Application>
  <PresentationFormat>On-screen Show (4:3)</PresentationFormat>
  <Paragraphs>783</Paragraphs>
  <Slides>100</Slides>
  <Notes>29</Notes>
  <HiddenSlides>0</HiddenSlides>
  <MMClips>0</MMClips>
  <ScaleCrop>false</ScaleCrop>
  <HeadingPairs>
    <vt:vector size="4" baseType="variant">
      <vt:variant>
        <vt:lpstr>Theme</vt:lpstr>
      </vt:variant>
      <vt:variant>
        <vt:i4>2</vt:i4>
      </vt:variant>
      <vt:variant>
        <vt:lpstr>Slide Titles</vt:lpstr>
      </vt:variant>
      <vt:variant>
        <vt:i4>100</vt:i4>
      </vt:variant>
    </vt:vector>
  </HeadingPairs>
  <TitlesOfParts>
    <vt:vector size="102" baseType="lpstr">
      <vt:lpstr>Blue Segoe 4-3 template-template_April-17-2007</vt:lpstr>
      <vt:lpstr>White with Courier font for code slides</vt:lpstr>
      <vt:lpstr>IF YOU WRAP YOUR GIFTS CORRECTLY, THEY WILL KEEP ON GIVING  THE ART OF PROPERLY (AND EFFECTIVELY) PASSING AND RECEIVING PROPERTY</vt:lpstr>
      <vt:lpstr>ANOTHER PRESENTATION ON DYNASTY TRUSTS?</vt:lpstr>
      <vt:lpstr>Why Are Almost All Trusts</vt:lpstr>
      <vt:lpstr>   THOUGHT PROVOKING IDEAS PLANNING OPPORTUNITIES </vt:lpstr>
      <vt:lpstr>PRIMARY DISCUSSION TOPICS</vt:lpstr>
      <vt:lpstr>PRIMARY DISCUSSION TOPICS con’t.</vt:lpstr>
      <vt:lpstr>WHAT IS ESTATE PLANNING? </vt:lpstr>
      <vt:lpstr>CLIENT’S PRINCIPAL OBJECTIVES*</vt:lpstr>
      <vt:lpstr>WHAT IS THE “BEST” WAY TO TRANSFER WEALTH TO YOUR LOVED ONES?*</vt:lpstr>
      <vt:lpstr>COMMON QUOTES</vt:lpstr>
      <vt:lpstr>REBUTTAL</vt:lpstr>
      <vt:lpstr>WOULD YOU EVER  RECOMMEND A BUSINESS ENTITY THAT COULD BE PIERCED BY CREDITORS OR WOULD BE SUBJECT TO UNNECESSARY INCOME TAXES?</vt:lpstr>
      <vt:lpstr>IT HELPS TO EVALUATE THE ESTATE PLANNING PROCESS IN THE CONTEXT OF A BUSINESS DECISION</vt:lpstr>
      <vt:lpstr>ADVISOR’S ATTITUDES BUSINESS PLANNING v.  ESTATE PLANNING</vt:lpstr>
      <vt:lpstr>THE FOUR MAJOR CAUSES OF WEALTH EROSION IN THE U.S.</vt:lpstr>
      <vt:lpstr>POTENTIAL RECIPIENTS OF CLIENT’S WEALTH</vt:lpstr>
      <vt:lpstr>CLIENT’S “WISH LIST”</vt:lpstr>
      <vt:lpstr>THE “WISH LIST” FOR OTHERS GROUPING</vt:lpstr>
      <vt:lpstr>FUNDAMENTAL FACT OF ESTATE PLANNING</vt:lpstr>
      <vt:lpstr>MAGNITUDE OF PROTECTIONS</vt:lpstr>
      <vt:lpstr>CLIENT / TRANSFEROR’S VIEWPOINT</vt:lpstr>
      <vt:lpstr>FROM RECIPIENT’S VIEWPOINT </vt:lpstr>
      <vt:lpstr>PROFILES OF POTENTIAL INHERITORS</vt:lpstr>
      <vt:lpstr>TRANFERORS AND BENEFICIARIES</vt:lpstr>
      <vt:lpstr>CONCLUSION</vt:lpstr>
      <vt:lpstr>RECYCLE</vt:lpstr>
      <vt:lpstr>Slide 27</vt:lpstr>
      <vt:lpstr> “WISH LIST” – TO BE COVERED IN THE FOLLOWING ORDER</vt:lpstr>
      <vt:lpstr>Slide 29</vt:lpstr>
      <vt:lpstr>TRANSFER TAXES</vt:lpstr>
      <vt:lpstr>A VOLUNTARY TAX</vt:lpstr>
      <vt:lpstr>GRANTOR TRUST STATUS TAX BURNING PERSONALLY OWNED ASSETS</vt:lpstr>
      <vt:lpstr>Slide 33</vt:lpstr>
      <vt:lpstr>PLANNING STRATEGY – DISTRIBUTIONS F/B/O</vt:lpstr>
      <vt:lpstr>Slide 35</vt:lpstr>
      <vt:lpstr>NEW BUSINESS</vt:lpstr>
      <vt:lpstr>FEDERAL INCOME TAXES</vt:lpstr>
      <vt:lpstr> BASIS BUMP PLANNING</vt:lpstr>
      <vt:lpstr>REVERSE ESTATE PLANNING</vt:lpstr>
      <vt:lpstr>TRUMPS OUTRIGHT</vt:lpstr>
      <vt:lpstr>STATE INCOME TAXES</vt:lpstr>
      <vt:lpstr>Slide 42</vt:lpstr>
      <vt:lpstr>COMPOUND GROWTH</vt:lpstr>
      <vt:lpstr>POWER OF COMPOUND GROWTH  ECONOMICS</vt:lpstr>
      <vt:lpstr>POWER OF COMPOUND GROWTH CHART</vt:lpstr>
      <vt:lpstr>$1 Million Example:  Dynasty Trust vs.  40% Estate Tax every 30 Years @ 4% Inflation</vt:lpstr>
      <vt:lpstr>$1 Million Example:  Dynasty Trust vs. 40% Estate Tax  every 30 Years @ 4% Inflation and with Generational Attrition</vt:lpstr>
      <vt:lpstr>OBSERVATIONS </vt:lpstr>
      <vt:lpstr>Slide 49</vt:lpstr>
      <vt:lpstr>CREDITORS/DIVORCE SHELTER</vt:lpstr>
      <vt:lpstr>PROTECTION FROM CLAIMANTS</vt:lpstr>
      <vt:lpstr>DISCRETIONARY TRUSTS EXPOSURE TO DIVORCING SPOUSES IN FLORIDA</vt:lpstr>
      <vt:lpstr>DISCRETIONARY TRUSTS EXPOSURE TO DIVORCING SPOUSES IN FLORIDA DESPITE SPENDTHRIFT PROVISION</vt:lpstr>
      <vt:lpstr>USE EVEN IF TAXES WERE  NOT A CONSIDERATION</vt:lpstr>
      <vt:lpstr>Slide 55</vt:lpstr>
      <vt:lpstr>THE THREE BASIC FORMATS (Each Subject to Variations)</vt:lpstr>
      <vt:lpstr>THIRD-PARTY CONTROLLED TRUST - INDIVIDUAL</vt:lpstr>
      <vt:lpstr>THIRD-PARTY CONTROLLED TRUST - CORPORATE</vt:lpstr>
      <vt:lpstr>TRADITIONAL TRUST TYPICAL CHARACTERISTICS </vt:lpstr>
      <vt:lpstr>MODERN TRUST</vt:lpstr>
      <vt:lpstr>Slide 61</vt:lpstr>
      <vt:lpstr>Slide 62</vt:lpstr>
      <vt:lpstr>  PAYS OUT INCOME AT LEAST ANNUALLY</vt:lpstr>
      <vt:lpstr>FIXING INEFFICIENT TRUSTS</vt:lpstr>
      <vt:lpstr>ASCERTAINABLE STANDARD  “HEMS”*</vt:lpstr>
      <vt:lpstr>LAPSING POWER TO WITHDRAW  “5% OR $5,000” ANNUALLY </vt:lpstr>
      <vt:lpstr>WHEN TO USE – LAPSING  “5 OR 5” POWERS</vt:lpstr>
      <vt:lpstr>DISTRIBUTES ASSETS AT  SPECIFIED AGES –  FORCE-OUT PROVISION</vt:lpstr>
      <vt:lpstr>Slide 69</vt:lpstr>
      <vt:lpstr>THE PERFECT TRUST</vt:lpstr>
      <vt:lpstr>DISTRIBUTIONS ARE FULLY DISCRETIONARY </vt:lpstr>
      <vt:lpstr>BENEFICIARY CONTROLLED TRUST (“BCTs”)</vt:lpstr>
      <vt:lpstr>EQUATION TO ACHIEVE MAXIMUM ENJOYMENT</vt:lpstr>
      <vt:lpstr>KEY CONCEPTS  BENEFICIARY CONTROLS</vt:lpstr>
      <vt:lpstr>TYPES OF CONTROLS</vt:lpstr>
      <vt:lpstr>CONTROLS MAY BE</vt:lpstr>
      <vt:lpstr>BCT – DUAL TRUSTEE FORMAT  - ADMINISTRATIVE/MANAGERIAL CONTROL</vt:lpstr>
      <vt:lpstr>INDEPENDENT TRUSTEE  (A/K/A DISTRIBUTION TRUSTEE)</vt:lpstr>
      <vt:lpstr>“USE” TRUST* </vt:lpstr>
      <vt:lpstr>RESULT</vt:lpstr>
      <vt:lpstr>“USE” TRUST EQUALS SIMPLICITY</vt:lpstr>
      <vt:lpstr>HOW SIMPLE IS THE “USE” TRUST?</vt:lpstr>
      <vt:lpstr>DISTRIBUTIONS ARE PERMISSIBLE, BUT DISCOURAGED</vt:lpstr>
      <vt:lpstr>MORE IS NOT ALWAYS BETTER</vt:lpstr>
      <vt:lpstr>FREQUENTLY USED TRUST PROVISIONS</vt:lpstr>
      <vt:lpstr>AMENDABLE/FLEXIBLE –  “RE-WRITE” POWERS  </vt:lpstr>
      <vt:lpstr>Slide 87</vt:lpstr>
      <vt:lpstr>LIFE INSURANCE</vt:lpstr>
      <vt:lpstr>SEPARATE BRANCHES GENERALLY PER STIRPITAL</vt:lpstr>
      <vt:lpstr>“CENTER-PIECE” OF THE FAMILY WEALTH PLAN – IMPACT ON ALTERNATIVE ESTATE PLANNING STRATEGIES</vt:lpstr>
      <vt:lpstr>DRAFTING APPROACHES  WHAT IS BETTER?</vt:lpstr>
      <vt:lpstr>Slide 92</vt:lpstr>
      <vt:lpstr>FACTS</vt:lpstr>
      <vt:lpstr>DESIGN AND DRAFTING</vt:lpstr>
      <vt:lpstr>Slide 95</vt:lpstr>
      <vt:lpstr>WEALTH RECEIPT PLANNING</vt:lpstr>
      <vt:lpstr>IN-TRUST PLANNING FROM THE ADVISOR’S PROSPECTIVE</vt:lpstr>
      <vt:lpstr>AND, OF COURSE, THE INHERITORS  WHICH WOULD YOUR CLIENT RATHER HAVE?</vt:lpstr>
      <vt:lpstr>CONCLUSION</vt:lpstr>
      <vt:lpstr>DECANTING THE “DO-OVER” TRUST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WRAP YOUR GIFTS CORRECTLY, THEY WILL KEEP ON GIVING  THE ART OF PROPERLY (AND EFFECTIVELY) PASSING AND RECEIVING PROPERTY</dc:title>
  <dc:creator>Kim</dc:creator>
  <cp:lastModifiedBy>fd_mayres</cp:lastModifiedBy>
  <cp:revision>137</cp:revision>
  <cp:lastPrinted>2015-01-08T22:41:27Z</cp:lastPrinted>
  <dcterms:created xsi:type="dcterms:W3CDTF">2014-08-06T16:49:59Z</dcterms:created>
  <dcterms:modified xsi:type="dcterms:W3CDTF">2015-01-15T13:29:40Z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TC102867769990</vt:lpwstr>
  </property>
</Properties>
</file>