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media/image2.jpeg" ContentType="image/jpeg"/>
  <Override PartName="/ppt/media/image3.jpeg" ContentType="image/jpeg"/>
  <Override PartName="/ppt/theme/theme2.xml" ContentType="application/vnd.openxmlformats-officedocument.theme+xml"/>
  <Override PartName="/ppt/media/image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546056"/>
        </a:solidFill>
        <a:effectLst/>
        <a:uFillTx/>
        <a:latin typeface="Palatino"/>
        <a:ea typeface="Palatino"/>
        <a:cs typeface="Palatino"/>
        <a:sym typeface="Palatino"/>
      </a:defRPr>
    </a:lvl1pPr>
    <a:lvl2pPr marL="0" marR="0" indent="0" algn="ctr" defTabSz="8255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546056"/>
        </a:solidFill>
        <a:effectLst/>
        <a:uFillTx/>
        <a:latin typeface="Palatino"/>
        <a:ea typeface="Palatino"/>
        <a:cs typeface="Palatino"/>
        <a:sym typeface="Palatino"/>
      </a:defRPr>
    </a:lvl2pPr>
    <a:lvl3pPr marL="0" marR="0" indent="0" algn="ctr" defTabSz="8255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546056"/>
        </a:solidFill>
        <a:effectLst/>
        <a:uFillTx/>
        <a:latin typeface="Palatino"/>
        <a:ea typeface="Palatino"/>
        <a:cs typeface="Palatino"/>
        <a:sym typeface="Palatino"/>
      </a:defRPr>
    </a:lvl3pPr>
    <a:lvl4pPr marL="0" marR="0" indent="0" algn="ctr" defTabSz="8255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546056"/>
        </a:solidFill>
        <a:effectLst/>
        <a:uFillTx/>
        <a:latin typeface="Palatino"/>
        <a:ea typeface="Palatino"/>
        <a:cs typeface="Palatino"/>
        <a:sym typeface="Palatino"/>
      </a:defRPr>
    </a:lvl4pPr>
    <a:lvl5pPr marL="0" marR="0" indent="0" algn="ctr" defTabSz="8255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546056"/>
        </a:solidFill>
        <a:effectLst/>
        <a:uFillTx/>
        <a:latin typeface="Palatino"/>
        <a:ea typeface="Palatino"/>
        <a:cs typeface="Palatino"/>
        <a:sym typeface="Palatino"/>
      </a:defRPr>
    </a:lvl5pPr>
    <a:lvl6pPr marL="0" marR="0" indent="0" algn="ctr" defTabSz="8255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546056"/>
        </a:solidFill>
        <a:effectLst/>
        <a:uFillTx/>
        <a:latin typeface="Palatino"/>
        <a:ea typeface="Palatino"/>
        <a:cs typeface="Palatino"/>
        <a:sym typeface="Palatino"/>
      </a:defRPr>
    </a:lvl6pPr>
    <a:lvl7pPr marL="0" marR="0" indent="0" algn="ctr" defTabSz="8255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546056"/>
        </a:solidFill>
        <a:effectLst/>
        <a:uFillTx/>
        <a:latin typeface="Palatino"/>
        <a:ea typeface="Palatino"/>
        <a:cs typeface="Palatino"/>
        <a:sym typeface="Palatino"/>
      </a:defRPr>
    </a:lvl7pPr>
    <a:lvl8pPr marL="0" marR="0" indent="0" algn="ctr" defTabSz="8255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546056"/>
        </a:solidFill>
        <a:effectLst/>
        <a:uFillTx/>
        <a:latin typeface="Palatino"/>
        <a:ea typeface="Palatino"/>
        <a:cs typeface="Palatino"/>
        <a:sym typeface="Palatino"/>
      </a:defRPr>
    </a:lvl8pPr>
    <a:lvl9pPr marL="0" marR="0" indent="0" algn="ctr" defTabSz="8255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546056"/>
        </a:solidFill>
        <a:effectLst/>
        <a:uFillTx/>
        <a:latin typeface="Palatino"/>
        <a:ea typeface="Palatino"/>
        <a:cs typeface="Palatino"/>
        <a:sym typeface="Palatino"/>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Palatino"/>
          <a:ea typeface="Palatino"/>
          <a:cs typeface="Palatino"/>
        </a:font>
        <a:srgbClr val="546056"/>
      </a:tcTxStyle>
      <a:tcStyle>
        <a:tcBdr>
          <a:left>
            <a:ln w="12700" cap="flat">
              <a:solidFill>
                <a:srgbClr val="600C52"/>
              </a:solidFill>
              <a:prstDash val="solid"/>
              <a:round/>
            </a:ln>
          </a:left>
          <a:right>
            <a:ln w="12700" cap="flat">
              <a:solidFill>
                <a:srgbClr val="600C52"/>
              </a:solidFill>
              <a:prstDash val="solid"/>
              <a:round/>
            </a:ln>
          </a:right>
          <a:top>
            <a:ln w="12700" cap="flat">
              <a:solidFill>
                <a:srgbClr val="600C52"/>
              </a:solidFill>
              <a:prstDash val="solid"/>
              <a:round/>
            </a:ln>
          </a:top>
          <a:bottom>
            <a:ln w="12700" cap="flat">
              <a:solidFill>
                <a:srgbClr val="600C52"/>
              </a:solidFill>
              <a:prstDash val="solid"/>
              <a:round/>
            </a:ln>
          </a:bottom>
          <a:insideH>
            <a:ln w="12700" cap="flat">
              <a:solidFill>
                <a:srgbClr val="600C52"/>
              </a:solidFill>
              <a:prstDash val="solid"/>
              <a:round/>
            </a:ln>
          </a:insideH>
          <a:insideV>
            <a:ln w="12700" cap="flat">
              <a:solidFill>
                <a:srgbClr val="600C52"/>
              </a:solidFill>
              <a:prstDash val="solid"/>
              <a:round/>
            </a:ln>
          </a:insideV>
        </a:tcBdr>
        <a:fill>
          <a:solidFill>
            <a:srgbClr val="D2DBEB"/>
          </a:solidFill>
        </a:fill>
      </a:tcStyle>
    </a:wholeTbl>
    <a:band2H>
      <a:tcTxStyle b="def" i="def"/>
      <a:tcStyle>
        <a:tcBdr/>
        <a:fill>
          <a:solidFill>
            <a:srgbClr val="EAEEF5"/>
          </a:solidFill>
        </a:fill>
      </a:tcStyle>
    </a:band2H>
    <a:firstCol>
      <a:tcTxStyle b="on" i="off">
        <a:font>
          <a:latin typeface="Palatino"/>
          <a:ea typeface="Palatino"/>
          <a:cs typeface="Palatino"/>
        </a:font>
        <a:srgbClr val="600C52"/>
      </a:tcTxStyle>
      <a:tcStyle>
        <a:tcBdr>
          <a:left>
            <a:ln w="12700" cap="flat">
              <a:solidFill>
                <a:srgbClr val="600C52"/>
              </a:solidFill>
              <a:prstDash val="solid"/>
              <a:round/>
            </a:ln>
          </a:left>
          <a:right>
            <a:ln w="12700" cap="flat">
              <a:solidFill>
                <a:srgbClr val="600C52"/>
              </a:solidFill>
              <a:prstDash val="solid"/>
              <a:round/>
            </a:ln>
          </a:right>
          <a:top>
            <a:ln w="12700" cap="flat">
              <a:solidFill>
                <a:srgbClr val="600C52"/>
              </a:solidFill>
              <a:prstDash val="solid"/>
              <a:round/>
            </a:ln>
          </a:top>
          <a:bottom>
            <a:ln w="12700" cap="flat">
              <a:solidFill>
                <a:srgbClr val="600C52"/>
              </a:solidFill>
              <a:prstDash val="solid"/>
              <a:round/>
            </a:ln>
          </a:bottom>
          <a:insideH>
            <a:ln w="12700" cap="flat">
              <a:solidFill>
                <a:srgbClr val="600C52"/>
              </a:solidFill>
              <a:prstDash val="solid"/>
              <a:round/>
            </a:ln>
          </a:insideH>
          <a:insideV>
            <a:ln w="12700" cap="flat">
              <a:solidFill>
                <a:srgbClr val="600C52"/>
              </a:solidFill>
              <a:prstDash val="solid"/>
              <a:round/>
            </a:ln>
          </a:insideV>
        </a:tcBdr>
        <a:fill>
          <a:solidFill>
            <a:schemeClr val="accent1"/>
          </a:solidFill>
        </a:fill>
      </a:tcStyle>
    </a:firstCol>
    <a:lastRow>
      <a:tcTxStyle b="on" i="off">
        <a:font>
          <a:latin typeface="Palatino"/>
          <a:ea typeface="Palatino"/>
          <a:cs typeface="Palatino"/>
        </a:font>
        <a:srgbClr val="600C52"/>
      </a:tcTxStyle>
      <a:tcStyle>
        <a:tcBdr>
          <a:left>
            <a:ln w="12700" cap="flat">
              <a:solidFill>
                <a:srgbClr val="600C52"/>
              </a:solidFill>
              <a:prstDash val="solid"/>
              <a:round/>
            </a:ln>
          </a:left>
          <a:right>
            <a:ln w="12700" cap="flat">
              <a:solidFill>
                <a:srgbClr val="600C52"/>
              </a:solidFill>
              <a:prstDash val="solid"/>
              <a:round/>
            </a:ln>
          </a:right>
          <a:top>
            <a:ln w="38100" cap="flat">
              <a:solidFill>
                <a:srgbClr val="600C52"/>
              </a:solidFill>
              <a:prstDash val="solid"/>
              <a:round/>
            </a:ln>
          </a:top>
          <a:bottom>
            <a:ln w="12700" cap="flat">
              <a:solidFill>
                <a:srgbClr val="600C52"/>
              </a:solidFill>
              <a:prstDash val="solid"/>
              <a:round/>
            </a:ln>
          </a:bottom>
          <a:insideH>
            <a:ln w="12700" cap="flat">
              <a:solidFill>
                <a:srgbClr val="600C52"/>
              </a:solidFill>
              <a:prstDash val="solid"/>
              <a:round/>
            </a:ln>
          </a:insideH>
          <a:insideV>
            <a:ln w="12700" cap="flat">
              <a:solidFill>
                <a:srgbClr val="600C52"/>
              </a:solidFill>
              <a:prstDash val="solid"/>
              <a:round/>
            </a:ln>
          </a:insideV>
        </a:tcBdr>
        <a:fill>
          <a:solidFill>
            <a:schemeClr val="accent1"/>
          </a:solidFill>
        </a:fill>
      </a:tcStyle>
    </a:lastRow>
    <a:firstRow>
      <a:tcTxStyle b="on" i="off">
        <a:font>
          <a:latin typeface="Palatino"/>
          <a:ea typeface="Palatino"/>
          <a:cs typeface="Palatino"/>
        </a:font>
        <a:srgbClr val="600C52"/>
      </a:tcTxStyle>
      <a:tcStyle>
        <a:tcBdr>
          <a:left>
            <a:ln w="12700" cap="flat">
              <a:solidFill>
                <a:srgbClr val="600C52"/>
              </a:solidFill>
              <a:prstDash val="solid"/>
              <a:round/>
            </a:ln>
          </a:left>
          <a:right>
            <a:ln w="12700" cap="flat">
              <a:solidFill>
                <a:srgbClr val="600C52"/>
              </a:solidFill>
              <a:prstDash val="solid"/>
              <a:round/>
            </a:ln>
          </a:right>
          <a:top>
            <a:ln w="12700" cap="flat">
              <a:solidFill>
                <a:srgbClr val="600C52"/>
              </a:solidFill>
              <a:prstDash val="solid"/>
              <a:round/>
            </a:ln>
          </a:top>
          <a:bottom>
            <a:ln w="38100" cap="flat">
              <a:solidFill>
                <a:srgbClr val="600C52"/>
              </a:solidFill>
              <a:prstDash val="solid"/>
              <a:round/>
            </a:ln>
          </a:bottom>
          <a:insideH>
            <a:ln w="12700" cap="flat">
              <a:solidFill>
                <a:srgbClr val="600C52"/>
              </a:solidFill>
              <a:prstDash val="solid"/>
              <a:round/>
            </a:ln>
          </a:insideH>
          <a:insideV>
            <a:ln w="12700" cap="flat">
              <a:solidFill>
                <a:srgbClr val="600C52"/>
              </a:solidFill>
              <a:prstDash val="solid"/>
              <a:round/>
            </a:ln>
          </a:insideV>
        </a:tcBdr>
        <a:fill>
          <a:solidFill>
            <a:schemeClr val="accent1"/>
          </a:solidFill>
        </a:fill>
      </a:tcStyle>
    </a:firstRow>
  </a:tblStyle>
  <a:tblStyle styleId="{C7B018BB-80A7-4F77-B60F-C8B233D01FF8}" styleName="">
    <a:tblBg/>
    <a:wholeTbl>
      <a:tcTxStyle b="off" i="off">
        <a:font>
          <a:latin typeface="Palatino"/>
          <a:ea typeface="Palatino"/>
          <a:cs typeface="Palatino"/>
        </a:font>
        <a:srgbClr val="546056"/>
      </a:tcTxStyle>
      <a:tcStyle>
        <a:tcBdr>
          <a:left>
            <a:ln w="12700" cap="flat">
              <a:solidFill>
                <a:srgbClr val="600C52"/>
              </a:solidFill>
              <a:prstDash val="solid"/>
              <a:round/>
            </a:ln>
          </a:left>
          <a:right>
            <a:ln w="12700" cap="flat">
              <a:solidFill>
                <a:srgbClr val="600C52"/>
              </a:solidFill>
              <a:prstDash val="solid"/>
              <a:round/>
            </a:ln>
          </a:right>
          <a:top>
            <a:ln w="12700" cap="flat">
              <a:solidFill>
                <a:srgbClr val="600C52"/>
              </a:solidFill>
              <a:prstDash val="solid"/>
              <a:round/>
            </a:ln>
          </a:top>
          <a:bottom>
            <a:ln w="12700" cap="flat">
              <a:solidFill>
                <a:srgbClr val="600C52"/>
              </a:solidFill>
              <a:prstDash val="solid"/>
              <a:round/>
            </a:ln>
          </a:bottom>
          <a:insideH>
            <a:ln w="12700" cap="flat">
              <a:solidFill>
                <a:srgbClr val="600C52"/>
              </a:solidFill>
              <a:prstDash val="solid"/>
              <a:round/>
            </a:ln>
          </a:insideH>
          <a:insideV>
            <a:ln w="12700" cap="flat">
              <a:solidFill>
                <a:srgbClr val="600C52"/>
              </a:solidFill>
              <a:prstDash val="solid"/>
              <a:round/>
            </a:ln>
          </a:insideV>
        </a:tcBdr>
        <a:fill>
          <a:solidFill>
            <a:srgbClr val="F3E7D0"/>
          </a:solidFill>
        </a:fill>
      </a:tcStyle>
    </a:wholeTbl>
    <a:band2H>
      <a:tcTxStyle b="def" i="def"/>
      <a:tcStyle>
        <a:tcBdr/>
        <a:fill>
          <a:solidFill>
            <a:srgbClr val="F9F3E9"/>
          </a:solidFill>
        </a:fill>
      </a:tcStyle>
    </a:band2H>
    <a:firstCol>
      <a:tcTxStyle b="on" i="off">
        <a:font>
          <a:latin typeface="Palatino"/>
          <a:ea typeface="Palatino"/>
          <a:cs typeface="Palatino"/>
        </a:font>
        <a:srgbClr val="600C52"/>
      </a:tcTxStyle>
      <a:tcStyle>
        <a:tcBdr>
          <a:left>
            <a:ln w="12700" cap="flat">
              <a:solidFill>
                <a:srgbClr val="600C52"/>
              </a:solidFill>
              <a:prstDash val="solid"/>
              <a:round/>
            </a:ln>
          </a:left>
          <a:right>
            <a:ln w="12700" cap="flat">
              <a:solidFill>
                <a:srgbClr val="600C52"/>
              </a:solidFill>
              <a:prstDash val="solid"/>
              <a:round/>
            </a:ln>
          </a:right>
          <a:top>
            <a:ln w="12700" cap="flat">
              <a:solidFill>
                <a:srgbClr val="600C52"/>
              </a:solidFill>
              <a:prstDash val="solid"/>
              <a:round/>
            </a:ln>
          </a:top>
          <a:bottom>
            <a:ln w="12700" cap="flat">
              <a:solidFill>
                <a:srgbClr val="600C52"/>
              </a:solidFill>
              <a:prstDash val="solid"/>
              <a:round/>
            </a:ln>
          </a:bottom>
          <a:insideH>
            <a:ln w="12700" cap="flat">
              <a:solidFill>
                <a:srgbClr val="600C52"/>
              </a:solidFill>
              <a:prstDash val="solid"/>
              <a:round/>
            </a:ln>
          </a:insideH>
          <a:insideV>
            <a:ln w="12700" cap="flat">
              <a:solidFill>
                <a:srgbClr val="600C52"/>
              </a:solidFill>
              <a:prstDash val="solid"/>
              <a:round/>
            </a:ln>
          </a:insideV>
        </a:tcBdr>
        <a:fill>
          <a:solidFill>
            <a:schemeClr val="accent3"/>
          </a:solidFill>
        </a:fill>
      </a:tcStyle>
    </a:firstCol>
    <a:lastRow>
      <a:tcTxStyle b="on" i="off">
        <a:font>
          <a:latin typeface="Palatino"/>
          <a:ea typeface="Palatino"/>
          <a:cs typeface="Palatino"/>
        </a:font>
        <a:srgbClr val="600C52"/>
      </a:tcTxStyle>
      <a:tcStyle>
        <a:tcBdr>
          <a:left>
            <a:ln w="12700" cap="flat">
              <a:solidFill>
                <a:srgbClr val="600C52"/>
              </a:solidFill>
              <a:prstDash val="solid"/>
              <a:round/>
            </a:ln>
          </a:left>
          <a:right>
            <a:ln w="12700" cap="flat">
              <a:solidFill>
                <a:srgbClr val="600C52"/>
              </a:solidFill>
              <a:prstDash val="solid"/>
              <a:round/>
            </a:ln>
          </a:right>
          <a:top>
            <a:ln w="38100" cap="flat">
              <a:solidFill>
                <a:srgbClr val="600C52"/>
              </a:solidFill>
              <a:prstDash val="solid"/>
              <a:round/>
            </a:ln>
          </a:top>
          <a:bottom>
            <a:ln w="12700" cap="flat">
              <a:solidFill>
                <a:srgbClr val="600C52"/>
              </a:solidFill>
              <a:prstDash val="solid"/>
              <a:round/>
            </a:ln>
          </a:bottom>
          <a:insideH>
            <a:ln w="12700" cap="flat">
              <a:solidFill>
                <a:srgbClr val="600C52"/>
              </a:solidFill>
              <a:prstDash val="solid"/>
              <a:round/>
            </a:ln>
          </a:insideH>
          <a:insideV>
            <a:ln w="12700" cap="flat">
              <a:solidFill>
                <a:srgbClr val="600C52"/>
              </a:solidFill>
              <a:prstDash val="solid"/>
              <a:round/>
            </a:ln>
          </a:insideV>
        </a:tcBdr>
        <a:fill>
          <a:solidFill>
            <a:schemeClr val="accent3"/>
          </a:solidFill>
        </a:fill>
      </a:tcStyle>
    </a:lastRow>
    <a:firstRow>
      <a:tcTxStyle b="on" i="off">
        <a:font>
          <a:latin typeface="Palatino"/>
          <a:ea typeface="Palatino"/>
          <a:cs typeface="Palatino"/>
        </a:font>
        <a:srgbClr val="600C52"/>
      </a:tcTxStyle>
      <a:tcStyle>
        <a:tcBdr>
          <a:left>
            <a:ln w="12700" cap="flat">
              <a:solidFill>
                <a:srgbClr val="600C52"/>
              </a:solidFill>
              <a:prstDash val="solid"/>
              <a:round/>
            </a:ln>
          </a:left>
          <a:right>
            <a:ln w="12700" cap="flat">
              <a:solidFill>
                <a:srgbClr val="600C52"/>
              </a:solidFill>
              <a:prstDash val="solid"/>
              <a:round/>
            </a:ln>
          </a:right>
          <a:top>
            <a:ln w="12700" cap="flat">
              <a:solidFill>
                <a:srgbClr val="600C52"/>
              </a:solidFill>
              <a:prstDash val="solid"/>
              <a:round/>
            </a:ln>
          </a:top>
          <a:bottom>
            <a:ln w="38100" cap="flat">
              <a:solidFill>
                <a:srgbClr val="600C52"/>
              </a:solidFill>
              <a:prstDash val="solid"/>
              <a:round/>
            </a:ln>
          </a:bottom>
          <a:insideH>
            <a:ln w="12700" cap="flat">
              <a:solidFill>
                <a:srgbClr val="600C52"/>
              </a:solidFill>
              <a:prstDash val="solid"/>
              <a:round/>
            </a:ln>
          </a:insideH>
          <a:insideV>
            <a:ln w="12700" cap="flat">
              <a:solidFill>
                <a:srgbClr val="600C52"/>
              </a:solidFill>
              <a:prstDash val="solid"/>
              <a:round/>
            </a:ln>
          </a:insideV>
        </a:tcBdr>
        <a:fill>
          <a:solidFill>
            <a:schemeClr val="accent3"/>
          </a:solidFill>
        </a:fill>
      </a:tcStyle>
    </a:firstRow>
  </a:tblStyle>
  <a:tblStyle styleId="{EEE7283C-3CF3-47DC-8721-378D4A62B228}" styleName="">
    <a:tblBg/>
    <a:wholeTbl>
      <a:tcTxStyle b="off" i="off">
        <a:font>
          <a:latin typeface="Palatino"/>
          <a:ea typeface="Palatino"/>
          <a:cs typeface="Palatino"/>
        </a:font>
        <a:srgbClr val="546056"/>
      </a:tcTxStyle>
      <a:tcStyle>
        <a:tcBdr>
          <a:left>
            <a:ln w="12700" cap="flat">
              <a:solidFill>
                <a:srgbClr val="600C52"/>
              </a:solidFill>
              <a:prstDash val="solid"/>
              <a:round/>
            </a:ln>
          </a:left>
          <a:right>
            <a:ln w="12700" cap="flat">
              <a:solidFill>
                <a:srgbClr val="600C52"/>
              </a:solidFill>
              <a:prstDash val="solid"/>
              <a:round/>
            </a:ln>
          </a:right>
          <a:top>
            <a:ln w="12700" cap="flat">
              <a:solidFill>
                <a:srgbClr val="600C52"/>
              </a:solidFill>
              <a:prstDash val="solid"/>
              <a:round/>
            </a:ln>
          </a:top>
          <a:bottom>
            <a:ln w="12700" cap="flat">
              <a:solidFill>
                <a:srgbClr val="600C52"/>
              </a:solidFill>
              <a:prstDash val="solid"/>
              <a:round/>
            </a:ln>
          </a:bottom>
          <a:insideH>
            <a:ln w="12700" cap="flat">
              <a:solidFill>
                <a:srgbClr val="600C52"/>
              </a:solidFill>
              <a:prstDash val="solid"/>
              <a:round/>
            </a:ln>
          </a:insideH>
          <a:insideV>
            <a:ln w="12700" cap="flat">
              <a:solidFill>
                <a:srgbClr val="600C52"/>
              </a:solidFill>
              <a:prstDash val="solid"/>
              <a:round/>
            </a:ln>
          </a:insideV>
        </a:tcBdr>
        <a:fill>
          <a:solidFill>
            <a:srgbClr val="DBD6E3"/>
          </a:solidFill>
        </a:fill>
      </a:tcStyle>
    </a:wholeTbl>
    <a:band2H>
      <a:tcTxStyle b="def" i="def"/>
      <a:tcStyle>
        <a:tcBdr/>
        <a:fill>
          <a:solidFill>
            <a:srgbClr val="EEECF2"/>
          </a:solidFill>
        </a:fill>
      </a:tcStyle>
    </a:band2H>
    <a:firstCol>
      <a:tcTxStyle b="on" i="off">
        <a:font>
          <a:latin typeface="Palatino"/>
          <a:ea typeface="Palatino"/>
          <a:cs typeface="Palatino"/>
        </a:font>
        <a:srgbClr val="600C52"/>
      </a:tcTxStyle>
      <a:tcStyle>
        <a:tcBdr>
          <a:left>
            <a:ln w="12700" cap="flat">
              <a:solidFill>
                <a:srgbClr val="600C52"/>
              </a:solidFill>
              <a:prstDash val="solid"/>
              <a:round/>
            </a:ln>
          </a:left>
          <a:right>
            <a:ln w="12700" cap="flat">
              <a:solidFill>
                <a:srgbClr val="600C52"/>
              </a:solidFill>
              <a:prstDash val="solid"/>
              <a:round/>
            </a:ln>
          </a:right>
          <a:top>
            <a:ln w="12700" cap="flat">
              <a:solidFill>
                <a:srgbClr val="600C52"/>
              </a:solidFill>
              <a:prstDash val="solid"/>
              <a:round/>
            </a:ln>
          </a:top>
          <a:bottom>
            <a:ln w="12700" cap="flat">
              <a:solidFill>
                <a:srgbClr val="600C52"/>
              </a:solidFill>
              <a:prstDash val="solid"/>
              <a:round/>
            </a:ln>
          </a:bottom>
          <a:insideH>
            <a:ln w="12700" cap="flat">
              <a:solidFill>
                <a:srgbClr val="600C52"/>
              </a:solidFill>
              <a:prstDash val="solid"/>
              <a:round/>
            </a:ln>
          </a:insideH>
          <a:insideV>
            <a:ln w="12700" cap="flat">
              <a:solidFill>
                <a:srgbClr val="600C52"/>
              </a:solidFill>
              <a:prstDash val="solid"/>
              <a:round/>
            </a:ln>
          </a:insideV>
        </a:tcBdr>
        <a:fill>
          <a:solidFill>
            <a:schemeClr val="accent6"/>
          </a:solidFill>
        </a:fill>
      </a:tcStyle>
    </a:firstCol>
    <a:lastRow>
      <a:tcTxStyle b="on" i="off">
        <a:font>
          <a:latin typeface="Palatino"/>
          <a:ea typeface="Palatino"/>
          <a:cs typeface="Palatino"/>
        </a:font>
        <a:srgbClr val="600C52"/>
      </a:tcTxStyle>
      <a:tcStyle>
        <a:tcBdr>
          <a:left>
            <a:ln w="12700" cap="flat">
              <a:solidFill>
                <a:srgbClr val="600C52"/>
              </a:solidFill>
              <a:prstDash val="solid"/>
              <a:round/>
            </a:ln>
          </a:left>
          <a:right>
            <a:ln w="12700" cap="flat">
              <a:solidFill>
                <a:srgbClr val="600C52"/>
              </a:solidFill>
              <a:prstDash val="solid"/>
              <a:round/>
            </a:ln>
          </a:right>
          <a:top>
            <a:ln w="38100" cap="flat">
              <a:solidFill>
                <a:srgbClr val="600C52"/>
              </a:solidFill>
              <a:prstDash val="solid"/>
              <a:round/>
            </a:ln>
          </a:top>
          <a:bottom>
            <a:ln w="12700" cap="flat">
              <a:solidFill>
                <a:srgbClr val="600C52"/>
              </a:solidFill>
              <a:prstDash val="solid"/>
              <a:round/>
            </a:ln>
          </a:bottom>
          <a:insideH>
            <a:ln w="12700" cap="flat">
              <a:solidFill>
                <a:srgbClr val="600C52"/>
              </a:solidFill>
              <a:prstDash val="solid"/>
              <a:round/>
            </a:ln>
          </a:insideH>
          <a:insideV>
            <a:ln w="12700" cap="flat">
              <a:solidFill>
                <a:srgbClr val="600C52"/>
              </a:solidFill>
              <a:prstDash val="solid"/>
              <a:round/>
            </a:ln>
          </a:insideV>
        </a:tcBdr>
        <a:fill>
          <a:solidFill>
            <a:schemeClr val="accent6"/>
          </a:solidFill>
        </a:fill>
      </a:tcStyle>
    </a:lastRow>
    <a:firstRow>
      <a:tcTxStyle b="on" i="off">
        <a:font>
          <a:latin typeface="Palatino"/>
          <a:ea typeface="Palatino"/>
          <a:cs typeface="Palatino"/>
        </a:font>
        <a:srgbClr val="600C52"/>
      </a:tcTxStyle>
      <a:tcStyle>
        <a:tcBdr>
          <a:left>
            <a:ln w="12700" cap="flat">
              <a:solidFill>
                <a:srgbClr val="600C52"/>
              </a:solidFill>
              <a:prstDash val="solid"/>
              <a:round/>
            </a:ln>
          </a:left>
          <a:right>
            <a:ln w="12700" cap="flat">
              <a:solidFill>
                <a:srgbClr val="600C52"/>
              </a:solidFill>
              <a:prstDash val="solid"/>
              <a:round/>
            </a:ln>
          </a:right>
          <a:top>
            <a:ln w="12700" cap="flat">
              <a:solidFill>
                <a:srgbClr val="600C52"/>
              </a:solidFill>
              <a:prstDash val="solid"/>
              <a:round/>
            </a:ln>
          </a:top>
          <a:bottom>
            <a:ln w="38100" cap="flat">
              <a:solidFill>
                <a:srgbClr val="600C52"/>
              </a:solidFill>
              <a:prstDash val="solid"/>
              <a:round/>
            </a:ln>
          </a:bottom>
          <a:insideH>
            <a:ln w="12700" cap="flat">
              <a:solidFill>
                <a:srgbClr val="600C52"/>
              </a:solidFill>
              <a:prstDash val="solid"/>
              <a:round/>
            </a:ln>
          </a:insideH>
          <a:insideV>
            <a:ln w="12700" cap="flat">
              <a:solidFill>
                <a:srgbClr val="600C52"/>
              </a:solidFill>
              <a:prstDash val="solid"/>
              <a:round/>
            </a:ln>
          </a:insideV>
        </a:tcBdr>
        <a:fill>
          <a:solidFill>
            <a:schemeClr val="accent6"/>
          </a:solidFill>
        </a:fill>
      </a:tcStyle>
    </a:firstRow>
  </a:tblStyle>
  <a:tblStyle styleId="{CF821DB8-F4EB-4A41-A1BA-3FCAFE7338EE}" styleName="">
    <a:tblBg/>
    <a:wholeTbl>
      <a:tcTxStyle b="off" i="off">
        <a:font>
          <a:latin typeface="Palatino"/>
          <a:ea typeface="Palatino"/>
          <a:cs typeface="Palatino"/>
        </a:font>
        <a:srgbClr val="546056"/>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b="def" i="def"/>
      <a:tcStyle>
        <a:tcBdr/>
        <a:fill>
          <a:solidFill>
            <a:srgbClr val="600C52"/>
          </a:solidFill>
        </a:fill>
      </a:tcStyle>
    </a:band2H>
    <a:firstCol>
      <a:tcTxStyle b="on" i="off">
        <a:font>
          <a:latin typeface="Palatino"/>
          <a:ea typeface="Palatino"/>
          <a:cs typeface="Palatino"/>
        </a:font>
        <a:srgbClr val="600C52"/>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Palatino"/>
          <a:ea typeface="Palatino"/>
          <a:cs typeface="Palatino"/>
        </a:font>
        <a:srgbClr val="546056"/>
      </a:tcTxStyle>
      <a:tcStyle>
        <a:tcBdr>
          <a:left>
            <a:ln w="12700" cap="flat">
              <a:noFill/>
              <a:miter lim="400000"/>
            </a:ln>
          </a:left>
          <a:right>
            <a:ln w="12700" cap="flat">
              <a:noFill/>
              <a:miter lim="400000"/>
            </a:ln>
          </a:right>
          <a:top>
            <a:ln w="50800" cap="flat">
              <a:solidFill>
                <a:srgbClr val="546056"/>
              </a:solidFill>
              <a:prstDash val="solid"/>
              <a:round/>
            </a:ln>
          </a:top>
          <a:bottom>
            <a:ln w="25400" cap="flat">
              <a:solidFill>
                <a:srgbClr val="546056"/>
              </a:solidFill>
              <a:prstDash val="solid"/>
              <a:round/>
            </a:ln>
          </a:bottom>
          <a:insideH>
            <a:ln w="12700" cap="flat">
              <a:noFill/>
              <a:miter lim="400000"/>
            </a:ln>
          </a:insideH>
          <a:insideV>
            <a:ln w="12700" cap="flat">
              <a:noFill/>
              <a:miter lim="400000"/>
            </a:ln>
          </a:insideV>
        </a:tcBdr>
        <a:fill>
          <a:solidFill>
            <a:srgbClr val="600C52"/>
          </a:solidFill>
        </a:fill>
      </a:tcStyle>
    </a:lastRow>
    <a:firstRow>
      <a:tcTxStyle b="on" i="off">
        <a:font>
          <a:latin typeface="Palatino"/>
          <a:ea typeface="Palatino"/>
          <a:cs typeface="Palatino"/>
        </a:font>
        <a:srgbClr val="600C52"/>
      </a:tcTxStyle>
      <a:tcStyle>
        <a:tcBdr>
          <a:left>
            <a:ln w="12700" cap="flat">
              <a:noFill/>
              <a:miter lim="400000"/>
            </a:ln>
          </a:left>
          <a:right>
            <a:ln w="12700" cap="flat">
              <a:noFill/>
              <a:miter lim="400000"/>
            </a:ln>
          </a:right>
          <a:top>
            <a:ln w="25400" cap="flat">
              <a:solidFill>
                <a:srgbClr val="546056"/>
              </a:solidFill>
              <a:prstDash val="solid"/>
              <a:round/>
            </a:ln>
          </a:top>
          <a:bottom>
            <a:ln w="25400" cap="flat">
              <a:solidFill>
                <a:srgbClr val="546056"/>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Palatino"/>
          <a:ea typeface="Palatino"/>
          <a:cs typeface="Palatino"/>
        </a:font>
        <a:srgbClr val="546056"/>
      </a:tcTxStyle>
      <a:tcStyle>
        <a:tcBdr>
          <a:left>
            <a:ln w="12700" cap="flat">
              <a:solidFill>
                <a:srgbClr val="600C52"/>
              </a:solidFill>
              <a:prstDash val="solid"/>
              <a:round/>
            </a:ln>
          </a:left>
          <a:right>
            <a:ln w="12700" cap="flat">
              <a:solidFill>
                <a:srgbClr val="600C52"/>
              </a:solidFill>
              <a:prstDash val="solid"/>
              <a:round/>
            </a:ln>
          </a:right>
          <a:top>
            <a:ln w="12700" cap="flat">
              <a:solidFill>
                <a:srgbClr val="600C52"/>
              </a:solidFill>
              <a:prstDash val="solid"/>
              <a:round/>
            </a:ln>
          </a:top>
          <a:bottom>
            <a:ln w="12700" cap="flat">
              <a:solidFill>
                <a:srgbClr val="600C52"/>
              </a:solidFill>
              <a:prstDash val="solid"/>
              <a:round/>
            </a:ln>
          </a:bottom>
          <a:insideH>
            <a:ln w="12700" cap="flat">
              <a:solidFill>
                <a:srgbClr val="600C52"/>
              </a:solidFill>
              <a:prstDash val="solid"/>
              <a:round/>
            </a:ln>
          </a:insideH>
          <a:insideV>
            <a:ln w="12700" cap="flat">
              <a:solidFill>
                <a:srgbClr val="600C52"/>
              </a:solidFill>
              <a:prstDash val="solid"/>
              <a:round/>
            </a:ln>
          </a:insideV>
        </a:tcBdr>
        <a:fill>
          <a:solidFill>
            <a:srgbClr val="CFD1D0"/>
          </a:solidFill>
        </a:fill>
      </a:tcStyle>
    </a:wholeTbl>
    <a:band2H>
      <a:tcTxStyle b="def" i="def"/>
      <a:tcStyle>
        <a:tcBdr/>
        <a:fill>
          <a:solidFill>
            <a:srgbClr val="E9E9E9"/>
          </a:solidFill>
        </a:fill>
      </a:tcStyle>
    </a:band2H>
    <a:firstCol>
      <a:tcTxStyle b="on" i="off">
        <a:font>
          <a:latin typeface="Palatino"/>
          <a:ea typeface="Palatino"/>
          <a:cs typeface="Palatino"/>
        </a:font>
        <a:srgbClr val="600C52"/>
      </a:tcTxStyle>
      <a:tcStyle>
        <a:tcBdr>
          <a:left>
            <a:ln w="12700" cap="flat">
              <a:solidFill>
                <a:srgbClr val="600C52"/>
              </a:solidFill>
              <a:prstDash val="solid"/>
              <a:round/>
            </a:ln>
          </a:left>
          <a:right>
            <a:ln w="12700" cap="flat">
              <a:solidFill>
                <a:srgbClr val="600C52"/>
              </a:solidFill>
              <a:prstDash val="solid"/>
              <a:round/>
            </a:ln>
          </a:right>
          <a:top>
            <a:ln w="12700" cap="flat">
              <a:solidFill>
                <a:srgbClr val="600C52"/>
              </a:solidFill>
              <a:prstDash val="solid"/>
              <a:round/>
            </a:ln>
          </a:top>
          <a:bottom>
            <a:ln w="12700" cap="flat">
              <a:solidFill>
                <a:srgbClr val="600C52"/>
              </a:solidFill>
              <a:prstDash val="solid"/>
              <a:round/>
            </a:ln>
          </a:bottom>
          <a:insideH>
            <a:ln w="12700" cap="flat">
              <a:solidFill>
                <a:srgbClr val="600C52"/>
              </a:solidFill>
              <a:prstDash val="solid"/>
              <a:round/>
            </a:ln>
          </a:insideH>
          <a:insideV>
            <a:ln w="12700" cap="flat">
              <a:solidFill>
                <a:srgbClr val="600C52"/>
              </a:solidFill>
              <a:prstDash val="solid"/>
              <a:round/>
            </a:ln>
          </a:insideV>
        </a:tcBdr>
        <a:fill>
          <a:solidFill>
            <a:srgbClr val="546056"/>
          </a:solidFill>
        </a:fill>
      </a:tcStyle>
    </a:firstCol>
    <a:lastRow>
      <a:tcTxStyle b="on" i="off">
        <a:font>
          <a:latin typeface="Palatino"/>
          <a:ea typeface="Palatino"/>
          <a:cs typeface="Palatino"/>
        </a:font>
        <a:srgbClr val="600C52"/>
      </a:tcTxStyle>
      <a:tcStyle>
        <a:tcBdr>
          <a:left>
            <a:ln w="12700" cap="flat">
              <a:solidFill>
                <a:srgbClr val="600C52"/>
              </a:solidFill>
              <a:prstDash val="solid"/>
              <a:round/>
            </a:ln>
          </a:left>
          <a:right>
            <a:ln w="12700" cap="flat">
              <a:solidFill>
                <a:srgbClr val="600C52"/>
              </a:solidFill>
              <a:prstDash val="solid"/>
              <a:round/>
            </a:ln>
          </a:right>
          <a:top>
            <a:ln w="38100" cap="flat">
              <a:solidFill>
                <a:srgbClr val="600C52"/>
              </a:solidFill>
              <a:prstDash val="solid"/>
              <a:round/>
            </a:ln>
          </a:top>
          <a:bottom>
            <a:ln w="12700" cap="flat">
              <a:solidFill>
                <a:srgbClr val="600C52"/>
              </a:solidFill>
              <a:prstDash val="solid"/>
              <a:round/>
            </a:ln>
          </a:bottom>
          <a:insideH>
            <a:ln w="12700" cap="flat">
              <a:solidFill>
                <a:srgbClr val="600C52"/>
              </a:solidFill>
              <a:prstDash val="solid"/>
              <a:round/>
            </a:ln>
          </a:insideH>
          <a:insideV>
            <a:ln w="12700" cap="flat">
              <a:solidFill>
                <a:srgbClr val="600C52"/>
              </a:solidFill>
              <a:prstDash val="solid"/>
              <a:round/>
            </a:ln>
          </a:insideV>
        </a:tcBdr>
        <a:fill>
          <a:solidFill>
            <a:srgbClr val="546056"/>
          </a:solidFill>
        </a:fill>
      </a:tcStyle>
    </a:lastRow>
    <a:firstRow>
      <a:tcTxStyle b="on" i="off">
        <a:font>
          <a:latin typeface="Palatino"/>
          <a:ea typeface="Palatino"/>
          <a:cs typeface="Palatino"/>
        </a:font>
        <a:srgbClr val="600C52"/>
      </a:tcTxStyle>
      <a:tcStyle>
        <a:tcBdr>
          <a:left>
            <a:ln w="12700" cap="flat">
              <a:solidFill>
                <a:srgbClr val="600C52"/>
              </a:solidFill>
              <a:prstDash val="solid"/>
              <a:round/>
            </a:ln>
          </a:left>
          <a:right>
            <a:ln w="12700" cap="flat">
              <a:solidFill>
                <a:srgbClr val="600C52"/>
              </a:solidFill>
              <a:prstDash val="solid"/>
              <a:round/>
            </a:ln>
          </a:right>
          <a:top>
            <a:ln w="12700" cap="flat">
              <a:solidFill>
                <a:srgbClr val="600C52"/>
              </a:solidFill>
              <a:prstDash val="solid"/>
              <a:round/>
            </a:ln>
          </a:top>
          <a:bottom>
            <a:ln w="38100" cap="flat">
              <a:solidFill>
                <a:srgbClr val="600C52"/>
              </a:solidFill>
              <a:prstDash val="solid"/>
              <a:round/>
            </a:ln>
          </a:bottom>
          <a:insideH>
            <a:ln w="12700" cap="flat">
              <a:solidFill>
                <a:srgbClr val="600C52"/>
              </a:solidFill>
              <a:prstDash val="solid"/>
              <a:round/>
            </a:ln>
          </a:insideH>
          <a:insideV>
            <a:ln w="12700" cap="flat">
              <a:solidFill>
                <a:srgbClr val="600C52"/>
              </a:solidFill>
              <a:prstDash val="solid"/>
              <a:round/>
            </a:ln>
          </a:insideV>
        </a:tcBdr>
        <a:fill>
          <a:solidFill>
            <a:srgbClr val="546056"/>
          </a:solidFill>
        </a:fill>
      </a:tcStyle>
    </a:firstRow>
  </a:tblStyle>
  <a:tblStyle styleId="{2708684C-4D16-4618-839F-0558EEFCDFE6}" styleName="">
    <a:tblBg/>
    <a:wholeTbl>
      <a:tcTxStyle b="off" i="off">
        <a:font>
          <a:latin typeface="Palatino"/>
          <a:ea typeface="Palatino"/>
          <a:cs typeface="Palatino"/>
        </a:font>
        <a:srgbClr val="546056"/>
      </a:tcTxStyle>
      <a:tcStyle>
        <a:tcBdr>
          <a:left>
            <a:ln w="12700" cap="flat">
              <a:solidFill>
                <a:srgbClr val="546056"/>
              </a:solidFill>
              <a:prstDash val="solid"/>
              <a:round/>
            </a:ln>
          </a:left>
          <a:right>
            <a:ln w="12700" cap="flat">
              <a:solidFill>
                <a:srgbClr val="546056"/>
              </a:solidFill>
              <a:prstDash val="solid"/>
              <a:round/>
            </a:ln>
          </a:right>
          <a:top>
            <a:ln w="12700" cap="flat">
              <a:solidFill>
                <a:srgbClr val="546056"/>
              </a:solidFill>
              <a:prstDash val="solid"/>
              <a:round/>
            </a:ln>
          </a:top>
          <a:bottom>
            <a:ln w="12700" cap="flat">
              <a:solidFill>
                <a:srgbClr val="546056"/>
              </a:solidFill>
              <a:prstDash val="solid"/>
              <a:round/>
            </a:ln>
          </a:bottom>
          <a:insideH>
            <a:ln w="12700" cap="flat">
              <a:solidFill>
                <a:srgbClr val="546056"/>
              </a:solidFill>
              <a:prstDash val="solid"/>
              <a:round/>
            </a:ln>
          </a:insideH>
          <a:insideV>
            <a:ln w="12700" cap="flat">
              <a:solidFill>
                <a:srgbClr val="546056"/>
              </a:solidFill>
              <a:prstDash val="solid"/>
              <a:round/>
            </a:ln>
          </a:insideV>
        </a:tcBdr>
        <a:fill>
          <a:solidFill>
            <a:srgbClr val="546056">
              <a:alpha val="20000"/>
            </a:srgbClr>
          </a:solidFill>
        </a:fill>
      </a:tcStyle>
    </a:wholeTbl>
    <a:band2H>
      <a:tcTxStyle b="def" i="def"/>
      <a:tcStyle>
        <a:tcBdr/>
        <a:fill>
          <a:solidFill>
            <a:srgbClr val="FFFFFF"/>
          </a:solidFill>
        </a:fill>
      </a:tcStyle>
    </a:band2H>
    <a:firstCol>
      <a:tcTxStyle b="on" i="off">
        <a:font>
          <a:latin typeface="Palatino"/>
          <a:ea typeface="Palatino"/>
          <a:cs typeface="Palatino"/>
        </a:font>
        <a:srgbClr val="546056"/>
      </a:tcTxStyle>
      <a:tcStyle>
        <a:tcBdr>
          <a:left>
            <a:ln w="12700" cap="flat">
              <a:solidFill>
                <a:srgbClr val="546056"/>
              </a:solidFill>
              <a:prstDash val="solid"/>
              <a:round/>
            </a:ln>
          </a:left>
          <a:right>
            <a:ln w="12700" cap="flat">
              <a:solidFill>
                <a:srgbClr val="546056"/>
              </a:solidFill>
              <a:prstDash val="solid"/>
              <a:round/>
            </a:ln>
          </a:right>
          <a:top>
            <a:ln w="12700" cap="flat">
              <a:solidFill>
                <a:srgbClr val="546056"/>
              </a:solidFill>
              <a:prstDash val="solid"/>
              <a:round/>
            </a:ln>
          </a:top>
          <a:bottom>
            <a:ln w="12700" cap="flat">
              <a:solidFill>
                <a:srgbClr val="546056"/>
              </a:solidFill>
              <a:prstDash val="solid"/>
              <a:round/>
            </a:ln>
          </a:bottom>
          <a:insideH>
            <a:ln w="12700" cap="flat">
              <a:solidFill>
                <a:srgbClr val="546056"/>
              </a:solidFill>
              <a:prstDash val="solid"/>
              <a:round/>
            </a:ln>
          </a:insideH>
          <a:insideV>
            <a:ln w="12700" cap="flat">
              <a:solidFill>
                <a:srgbClr val="546056"/>
              </a:solidFill>
              <a:prstDash val="solid"/>
              <a:round/>
            </a:ln>
          </a:insideV>
        </a:tcBdr>
        <a:fill>
          <a:solidFill>
            <a:srgbClr val="546056">
              <a:alpha val="20000"/>
            </a:srgbClr>
          </a:solidFill>
        </a:fill>
      </a:tcStyle>
    </a:firstCol>
    <a:lastRow>
      <a:tcTxStyle b="on" i="off">
        <a:font>
          <a:latin typeface="Palatino"/>
          <a:ea typeface="Palatino"/>
          <a:cs typeface="Palatino"/>
        </a:font>
        <a:srgbClr val="546056"/>
      </a:tcTxStyle>
      <a:tcStyle>
        <a:tcBdr>
          <a:left>
            <a:ln w="12700" cap="flat">
              <a:solidFill>
                <a:srgbClr val="546056"/>
              </a:solidFill>
              <a:prstDash val="solid"/>
              <a:round/>
            </a:ln>
          </a:left>
          <a:right>
            <a:ln w="12700" cap="flat">
              <a:solidFill>
                <a:srgbClr val="546056"/>
              </a:solidFill>
              <a:prstDash val="solid"/>
              <a:round/>
            </a:ln>
          </a:right>
          <a:top>
            <a:ln w="50800" cap="flat">
              <a:solidFill>
                <a:srgbClr val="546056"/>
              </a:solidFill>
              <a:prstDash val="solid"/>
              <a:round/>
            </a:ln>
          </a:top>
          <a:bottom>
            <a:ln w="12700" cap="flat">
              <a:solidFill>
                <a:srgbClr val="546056"/>
              </a:solidFill>
              <a:prstDash val="solid"/>
              <a:round/>
            </a:ln>
          </a:bottom>
          <a:insideH>
            <a:ln w="12700" cap="flat">
              <a:solidFill>
                <a:srgbClr val="546056"/>
              </a:solidFill>
              <a:prstDash val="solid"/>
              <a:round/>
            </a:ln>
          </a:insideH>
          <a:insideV>
            <a:ln w="12700" cap="flat">
              <a:solidFill>
                <a:srgbClr val="546056"/>
              </a:solidFill>
              <a:prstDash val="solid"/>
              <a:round/>
            </a:ln>
          </a:insideV>
        </a:tcBdr>
        <a:fill>
          <a:noFill/>
        </a:fill>
      </a:tcStyle>
    </a:lastRow>
    <a:firstRow>
      <a:tcTxStyle b="on" i="off">
        <a:font>
          <a:latin typeface="Palatino"/>
          <a:ea typeface="Palatino"/>
          <a:cs typeface="Palatino"/>
        </a:font>
        <a:srgbClr val="546056"/>
      </a:tcTxStyle>
      <a:tcStyle>
        <a:tcBdr>
          <a:left>
            <a:ln w="12700" cap="flat">
              <a:solidFill>
                <a:srgbClr val="546056"/>
              </a:solidFill>
              <a:prstDash val="solid"/>
              <a:round/>
            </a:ln>
          </a:left>
          <a:right>
            <a:ln w="12700" cap="flat">
              <a:solidFill>
                <a:srgbClr val="546056"/>
              </a:solidFill>
              <a:prstDash val="solid"/>
              <a:round/>
            </a:ln>
          </a:right>
          <a:top>
            <a:ln w="12700" cap="flat">
              <a:solidFill>
                <a:srgbClr val="546056"/>
              </a:solidFill>
              <a:prstDash val="solid"/>
              <a:round/>
            </a:ln>
          </a:top>
          <a:bottom>
            <a:ln w="25400" cap="flat">
              <a:solidFill>
                <a:srgbClr val="546056"/>
              </a:solidFill>
              <a:prstDash val="solid"/>
              <a:round/>
            </a:ln>
          </a:bottom>
          <a:insideH>
            <a:ln w="12700" cap="flat">
              <a:solidFill>
                <a:srgbClr val="546056"/>
              </a:solidFill>
              <a:prstDash val="solid"/>
              <a:round/>
            </a:ln>
          </a:insideH>
          <a:insideV>
            <a:ln w="12700" cap="flat">
              <a:solidFill>
                <a:srgbClr val="546056"/>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8" name="Shape 128"/>
          <p:cNvSpPr/>
          <p:nvPr>
            <p:ph type="sldImg"/>
          </p:nvPr>
        </p:nvSpPr>
        <p:spPr>
          <a:xfrm>
            <a:off x="1143000" y="685800"/>
            <a:ext cx="4572000" cy="3429000"/>
          </a:xfrm>
          <a:prstGeom prst="rect">
            <a:avLst/>
          </a:prstGeom>
        </p:spPr>
        <p:txBody>
          <a:bodyPr/>
          <a:lstStyle/>
          <a:p>
            <a:pPr/>
          </a:p>
        </p:txBody>
      </p:sp>
      <p:sp>
        <p:nvSpPr>
          <p:cNvPr id="129" name="Shape 12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pn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Title Text"/>
          <p:cNvSpPr txBox="1"/>
          <p:nvPr>
            <p:ph type="title"/>
          </p:nvPr>
        </p:nvSpPr>
        <p:spPr>
          <a:xfrm>
            <a:off x="1219200" y="2946400"/>
            <a:ext cx="21958300" cy="4089400"/>
          </a:xfrm>
          <a:prstGeom prst="rect">
            <a:avLst/>
          </a:prstGeom>
        </p:spPr>
        <p:txBody>
          <a:bodyPr anchor="b"/>
          <a:lstStyle>
            <a:lvl1pPr algn="ctr">
              <a:defRPr>
                <a:solidFill>
                  <a:srgbClr val="546056"/>
                </a:solidFill>
              </a:defRPr>
            </a:lvl1pPr>
          </a:lstStyle>
          <a:p>
            <a:pPr/>
            <a:r>
              <a:t>Title Text</a:t>
            </a:r>
          </a:p>
        </p:txBody>
      </p:sp>
      <p:sp>
        <p:nvSpPr>
          <p:cNvPr id="12" name="Body Level One…"/>
          <p:cNvSpPr txBox="1"/>
          <p:nvPr>
            <p:ph type="body" sz="quarter" idx="1"/>
          </p:nvPr>
        </p:nvSpPr>
        <p:spPr>
          <a:xfrm>
            <a:off x="1219200" y="7327900"/>
            <a:ext cx="21958300" cy="1968500"/>
          </a:xfrm>
          <a:prstGeom prst="rect">
            <a:avLst/>
          </a:prstGeom>
        </p:spPr>
        <p:txBody>
          <a:bodyPr anchor="t"/>
          <a:lstStyle>
            <a:lvl1pPr marL="0" indent="0" algn="ctr">
              <a:lnSpc>
                <a:spcPct val="110000"/>
              </a:lnSpc>
              <a:spcBef>
                <a:spcPts val="0"/>
              </a:spcBef>
              <a:buSzTx/>
              <a:buNone/>
              <a:defRPr i="1" sz="4400">
                <a:solidFill>
                  <a:srgbClr val="717D75"/>
                </a:solidFill>
                <a:latin typeface="Hoefler Text"/>
                <a:ea typeface="Hoefler Text"/>
                <a:cs typeface="Hoefler Text"/>
                <a:sym typeface="Hoefler Text"/>
              </a:defRPr>
            </a:lvl1pPr>
            <a:lvl2pPr marL="0" indent="0" algn="ctr">
              <a:lnSpc>
                <a:spcPct val="110000"/>
              </a:lnSpc>
              <a:spcBef>
                <a:spcPts val="0"/>
              </a:spcBef>
              <a:buSzTx/>
              <a:buNone/>
              <a:defRPr i="1" sz="4400">
                <a:solidFill>
                  <a:srgbClr val="717D75"/>
                </a:solidFill>
                <a:latin typeface="Hoefler Text"/>
                <a:ea typeface="Hoefler Text"/>
                <a:cs typeface="Hoefler Text"/>
                <a:sym typeface="Hoefler Text"/>
              </a:defRPr>
            </a:lvl2pPr>
            <a:lvl3pPr marL="0" indent="0" algn="ctr">
              <a:lnSpc>
                <a:spcPct val="110000"/>
              </a:lnSpc>
              <a:spcBef>
                <a:spcPts val="0"/>
              </a:spcBef>
              <a:buSzTx/>
              <a:buNone/>
              <a:defRPr i="1" sz="4400">
                <a:solidFill>
                  <a:srgbClr val="717D75"/>
                </a:solidFill>
                <a:latin typeface="Hoefler Text"/>
                <a:ea typeface="Hoefler Text"/>
                <a:cs typeface="Hoefler Text"/>
                <a:sym typeface="Hoefler Text"/>
              </a:defRPr>
            </a:lvl3pPr>
            <a:lvl4pPr marL="0" indent="0" algn="ctr">
              <a:lnSpc>
                <a:spcPct val="110000"/>
              </a:lnSpc>
              <a:spcBef>
                <a:spcPts val="0"/>
              </a:spcBef>
              <a:buSzTx/>
              <a:buNone/>
              <a:defRPr i="1" sz="4400">
                <a:solidFill>
                  <a:srgbClr val="717D75"/>
                </a:solidFill>
                <a:latin typeface="Hoefler Text"/>
                <a:ea typeface="Hoefler Text"/>
                <a:cs typeface="Hoefler Text"/>
                <a:sym typeface="Hoefler Text"/>
              </a:defRPr>
            </a:lvl4pPr>
            <a:lvl5pPr marL="0" indent="0" algn="ctr">
              <a:lnSpc>
                <a:spcPct val="110000"/>
              </a:lnSpc>
              <a:spcBef>
                <a:spcPts val="0"/>
              </a:spcBef>
              <a:buSzTx/>
              <a:buNone/>
              <a:defRPr i="1" sz="4400">
                <a:solidFill>
                  <a:srgbClr val="717D75"/>
                </a:solidFill>
                <a:latin typeface="Hoefler Text"/>
                <a:ea typeface="Hoefler Text"/>
                <a:cs typeface="Hoefler Text"/>
                <a:sym typeface="Hoefler Text"/>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5" name="Close-up of roasted coffee beans on white canvas"/>
          <p:cNvSpPr/>
          <p:nvPr>
            <p:ph type="pic" sz="half" idx="21"/>
          </p:nvPr>
        </p:nvSpPr>
        <p:spPr>
          <a:xfrm>
            <a:off x="11723140" y="6570950"/>
            <a:ext cx="11849102" cy="7845798"/>
          </a:xfrm>
          <a:prstGeom prst="rect">
            <a:avLst/>
          </a:prstGeom>
        </p:spPr>
        <p:txBody>
          <a:bodyPr lIns="91439" tIns="45719" rIns="91439" bIns="45719" anchor="t">
            <a:noAutofit/>
          </a:bodyPr>
          <a:lstStyle/>
          <a:p>
            <a:pPr/>
          </a:p>
        </p:txBody>
      </p:sp>
      <p:sp>
        <p:nvSpPr>
          <p:cNvPr id="96" name="Close-up of an artistic latte in a white mug"/>
          <p:cNvSpPr/>
          <p:nvPr>
            <p:ph type="pic" sz="half" idx="22"/>
          </p:nvPr>
        </p:nvSpPr>
        <p:spPr>
          <a:xfrm>
            <a:off x="12224066" y="-483730"/>
            <a:ext cx="11569702" cy="7727420"/>
          </a:xfrm>
          <a:prstGeom prst="rect">
            <a:avLst/>
          </a:prstGeom>
        </p:spPr>
        <p:txBody>
          <a:bodyPr lIns="91439" tIns="45719" rIns="91439" bIns="45719" anchor="t">
            <a:noAutofit/>
          </a:bodyPr>
          <a:lstStyle/>
          <a:p>
            <a:pPr/>
          </a:p>
        </p:txBody>
      </p:sp>
      <p:sp>
        <p:nvSpPr>
          <p:cNvPr id="97" name="Close-up of a double shot of espresso being poured from an espresso maker"/>
          <p:cNvSpPr/>
          <p:nvPr>
            <p:ph type="pic" idx="23"/>
          </p:nvPr>
        </p:nvSpPr>
        <p:spPr>
          <a:xfrm>
            <a:off x="660400" y="-3810000"/>
            <a:ext cx="12005734" cy="18008600"/>
          </a:xfrm>
          <a:prstGeom prst="rect">
            <a:avLst/>
          </a:prstGeom>
        </p:spPr>
        <p:txBody>
          <a:bodyPr lIns="91439" tIns="45719" rIns="91439" bIns="45719" anchor="t">
            <a:noAutofit/>
          </a:bodyPr>
          <a:lstStyle/>
          <a:p>
            <a:pPr/>
          </a:p>
        </p:txBody>
      </p:sp>
      <p:sp>
        <p:nvSpPr>
          <p:cNvPr id="9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5" name="Body Level One…"/>
          <p:cNvSpPr txBox="1"/>
          <p:nvPr>
            <p:ph type="body" sz="quarter" idx="1"/>
          </p:nvPr>
        </p:nvSpPr>
        <p:spPr>
          <a:xfrm>
            <a:off x="3835400" y="9334500"/>
            <a:ext cx="16687800" cy="838200"/>
          </a:xfrm>
          <a:prstGeom prst="rect">
            <a:avLst/>
          </a:prstGeom>
        </p:spPr>
        <p:txBody>
          <a:bodyPr anchor="t"/>
          <a:lstStyle>
            <a:lvl1pPr marL="0" indent="0" algn="ctr">
              <a:spcBef>
                <a:spcPts val="0"/>
              </a:spcBef>
              <a:buSzTx/>
              <a:buNone/>
              <a:defRPr i="1" sz="4400"/>
            </a:lvl1pPr>
            <a:lvl2pPr marL="1298786" indent="-549486" algn="ctr">
              <a:spcBef>
                <a:spcPts val="0"/>
              </a:spcBef>
              <a:buBlip>
                <a:blip r:embed="rId3"/>
              </a:buBlip>
              <a:defRPr i="1" sz="4400"/>
            </a:lvl2pPr>
            <a:lvl3pPr marL="2048086" indent="-549486" algn="ctr">
              <a:spcBef>
                <a:spcPts val="0"/>
              </a:spcBef>
              <a:buBlip>
                <a:blip r:embed="rId3"/>
              </a:buBlip>
              <a:defRPr i="1" sz="4400"/>
            </a:lvl3pPr>
            <a:lvl4pPr marL="2797386" indent="-549486" algn="ctr">
              <a:spcBef>
                <a:spcPts val="0"/>
              </a:spcBef>
              <a:buBlip>
                <a:blip r:embed="rId3"/>
              </a:buBlip>
              <a:defRPr i="1" sz="4400"/>
            </a:lvl4pPr>
            <a:lvl5pPr marL="3546686" indent="-549486" algn="ctr">
              <a:spcBef>
                <a:spcPts val="0"/>
              </a:spcBef>
              <a:buBlip>
                <a:blip r:embed="rId3"/>
              </a:buBlip>
              <a:defRPr i="1" sz="4400"/>
            </a:lvl5pPr>
          </a:lstStyle>
          <a:p>
            <a:pPr/>
            <a:r>
              <a:t>Body Level One</a:t>
            </a:r>
          </a:p>
          <a:p>
            <a:pPr lvl="1"/>
            <a:r>
              <a:t>Body Level Two</a:t>
            </a:r>
          </a:p>
          <a:p>
            <a:pPr lvl="2"/>
            <a:r>
              <a:t>Body Level Three</a:t>
            </a:r>
          </a:p>
          <a:p>
            <a:pPr lvl="3"/>
            <a:r>
              <a:t>Body Level Four</a:t>
            </a:r>
          </a:p>
          <a:p>
            <a:pPr lvl="4"/>
            <a:r>
              <a:t>Body Level Five</a:t>
            </a:r>
          </a:p>
        </p:txBody>
      </p:sp>
      <p:sp>
        <p:nvSpPr>
          <p:cNvPr id="106" name="“Type a quote here”"/>
          <p:cNvSpPr txBox="1"/>
          <p:nvPr>
            <p:ph type="body" sz="quarter" idx="21"/>
          </p:nvPr>
        </p:nvSpPr>
        <p:spPr>
          <a:xfrm>
            <a:off x="3835400" y="5924550"/>
            <a:ext cx="16687800" cy="1104900"/>
          </a:xfrm>
          <a:prstGeom prst="rect">
            <a:avLst/>
          </a:prstGeom>
        </p:spPr>
        <p:txBody>
          <a:bodyPr/>
          <a:lstStyle/>
          <a:p>
            <a:pPr marL="0" indent="0" algn="ctr">
              <a:spcBef>
                <a:spcPts val="3400"/>
              </a:spcBef>
              <a:buSzTx/>
              <a:buNone/>
            </a:pPr>
          </a:p>
        </p:txBody>
      </p:sp>
      <p:sp>
        <p:nvSpPr>
          <p:cNvPr id="10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4" name="Close-up of an artistic latte in a white mug"/>
          <p:cNvSpPr/>
          <p:nvPr>
            <p:ph type="pic" idx="21"/>
          </p:nvPr>
        </p:nvSpPr>
        <p:spPr>
          <a:xfrm>
            <a:off x="-2298700" y="-1143000"/>
            <a:ext cx="27432000" cy="16827500"/>
          </a:xfrm>
          <a:prstGeom prst="rect">
            <a:avLst/>
          </a:prstGeom>
        </p:spPr>
        <p:txBody>
          <a:bodyPr lIns="91439" tIns="45719" rIns="91439" bIns="45719" anchor="t">
            <a:noAutofit/>
          </a:bodyPr>
          <a:lstStyle/>
          <a:p>
            <a:pPr/>
          </a:p>
        </p:txBody>
      </p:sp>
      <p:sp>
        <p:nvSpPr>
          <p:cNvPr id="11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A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Close-up of a double shot of espresso being poured from an espresso maker"/>
          <p:cNvSpPr/>
          <p:nvPr>
            <p:ph type="pic" sz="half" idx="21"/>
          </p:nvPr>
        </p:nvSpPr>
        <p:spPr>
          <a:xfrm>
            <a:off x="8331200" y="-647700"/>
            <a:ext cx="7797800" cy="11696700"/>
          </a:xfrm>
          <a:prstGeom prst="rect">
            <a:avLst/>
          </a:prstGeom>
        </p:spPr>
        <p:txBody>
          <a:bodyPr lIns="91439" tIns="45719" rIns="91439" bIns="45719" anchor="t">
            <a:noAutofit/>
          </a:bodyPr>
          <a:lstStyle/>
          <a:p>
            <a:pPr/>
          </a:p>
        </p:txBody>
      </p:sp>
      <p:sp>
        <p:nvSpPr>
          <p:cNvPr id="21" name="Close-up of an artistic latte in a white mug"/>
          <p:cNvSpPr/>
          <p:nvPr>
            <p:ph type="pic" idx="22"/>
          </p:nvPr>
        </p:nvSpPr>
        <p:spPr>
          <a:xfrm>
            <a:off x="10388141" y="-774700"/>
            <a:ext cx="15839322" cy="10579103"/>
          </a:xfrm>
          <a:prstGeom prst="rect">
            <a:avLst/>
          </a:prstGeom>
        </p:spPr>
        <p:txBody>
          <a:bodyPr lIns="91439" tIns="45719" rIns="91439" bIns="45719" anchor="t">
            <a:noAutofit/>
          </a:bodyPr>
          <a:lstStyle/>
          <a:p>
            <a:pPr/>
          </a:p>
        </p:txBody>
      </p:sp>
      <p:sp>
        <p:nvSpPr>
          <p:cNvPr id="22" name="Close-up of roasted coffee beans"/>
          <p:cNvSpPr/>
          <p:nvPr>
            <p:ph type="pic" sz="half" idx="23"/>
          </p:nvPr>
        </p:nvSpPr>
        <p:spPr>
          <a:xfrm>
            <a:off x="533400" y="-889000"/>
            <a:ext cx="7797800" cy="11650134"/>
          </a:xfrm>
          <a:prstGeom prst="rect">
            <a:avLst/>
          </a:prstGeom>
        </p:spPr>
        <p:txBody>
          <a:bodyPr lIns="91439" tIns="45719" rIns="91439" bIns="45719" anchor="t">
            <a:noAutofit/>
          </a:bodyPr>
          <a:lstStyle/>
          <a:p>
            <a:pPr/>
          </a:p>
        </p:txBody>
      </p:sp>
      <p:sp>
        <p:nvSpPr>
          <p:cNvPr id="23" name="Title Text"/>
          <p:cNvSpPr txBox="1"/>
          <p:nvPr>
            <p:ph type="title"/>
          </p:nvPr>
        </p:nvSpPr>
        <p:spPr>
          <a:xfrm>
            <a:off x="1219200" y="9550400"/>
            <a:ext cx="21958300" cy="2006600"/>
          </a:xfrm>
          <a:prstGeom prst="rect">
            <a:avLst/>
          </a:prstGeom>
        </p:spPr>
        <p:txBody>
          <a:bodyPr anchor="b"/>
          <a:lstStyle>
            <a:lvl1pPr algn="ctr">
              <a:defRPr>
                <a:solidFill>
                  <a:srgbClr val="546056"/>
                </a:solidFill>
              </a:defRPr>
            </a:lvl1pPr>
          </a:lstStyle>
          <a:p>
            <a:pPr/>
            <a:r>
              <a:t>Title Text</a:t>
            </a:r>
          </a:p>
        </p:txBody>
      </p:sp>
      <p:sp>
        <p:nvSpPr>
          <p:cNvPr id="24" name="Body Level One…"/>
          <p:cNvSpPr txBox="1"/>
          <p:nvPr>
            <p:ph type="body" sz="quarter" idx="1"/>
          </p:nvPr>
        </p:nvSpPr>
        <p:spPr>
          <a:xfrm>
            <a:off x="1219200" y="11531600"/>
            <a:ext cx="21958300" cy="1803400"/>
          </a:xfrm>
          <a:prstGeom prst="rect">
            <a:avLst/>
          </a:prstGeom>
        </p:spPr>
        <p:txBody>
          <a:bodyPr anchor="t"/>
          <a:lstStyle>
            <a:lvl1pPr marL="0" indent="0" algn="ctr">
              <a:lnSpc>
                <a:spcPct val="110000"/>
              </a:lnSpc>
              <a:spcBef>
                <a:spcPts val="0"/>
              </a:spcBef>
              <a:buSzTx/>
              <a:buNone/>
              <a:defRPr i="1" sz="4400">
                <a:solidFill>
                  <a:srgbClr val="717D75"/>
                </a:solidFill>
                <a:latin typeface="Hoefler Text"/>
                <a:ea typeface="Hoefler Text"/>
                <a:cs typeface="Hoefler Text"/>
                <a:sym typeface="Hoefler Text"/>
              </a:defRPr>
            </a:lvl1pPr>
            <a:lvl2pPr marL="0" indent="0" algn="ctr">
              <a:lnSpc>
                <a:spcPct val="110000"/>
              </a:lnSpc>
              <a:spcBef>
                <a:spcPts val="0"/>
              </a:spcBef>
              <a:buSzTx/>
              <a:buNone/>
              <a:defRPr i="1" sz="4400">
                <a:solidFill>
                  <a:srgbClr val="717D75"/>
                </a:solidFill>
                <a:latin typeface="Hoefler Text"/>
                <a:ea typeface="Hoefler Text"/>
                <a:cs typeface="Hoefler Text"/>
                <a:sym typeface="Hoefler Text"/>
              </a:defRPr>
            </a:lvl2pPr>
            <a:lvl3pPr marL="0" indent="0" algn="ctr">
              <a:lnSpc>
                <a:spcPct val="110000"/>
              </a:lnSpc>
              <a:spcBef>
                <a:spcPts val="0"/>
              </a:spcBef>
              <a:buSzTx/>
              <a:buNone/>
              <a:defRPr i="1" sz="4400">
                <a:solidFill>
                  <a:srgbClr val="717D75"/>
                </a:solidFill>
                <a:latin typeface="Hoefler Text"/>
                <a:ea typeface="Hoefler Text"/>
                <a:cs typeface="Hoefler Text"/>
                <a:sym typeface="Hoefler Text"/>
              </a:defRPr>
            </a:lvl3pPr>
            <a:lvl4pPr marL="0" indent="0" algn="ctr">
              <a:lnSpc>
                <a:spcPct val="110000"/>
              </a:lnSpc>
              <a:spcBef>
                <a:spcPts val="0"/>
              </a:spcBef>
              <a:buSzTx/>
              <a:buNone/>
              <a:defRPr i="1" sz="4400">
                <a:solidFill>
                  <a:srgbClr val="717D75"/>
                </a:solidFill>
                <a:latin typeface="Hoefler Text"/>
                <a:ea typeface="Hoefler Text"/>
                <a:cs typeface="Hoefler Text"/>
                <a:sym typeface="Hoefler Text"/>
              </a:defRPr>
            </a:lvl4pPr>
            <a:lvl5pPr marL="0" indent="0" algn="ctr">
              <a:lnSpc>
                <a:spcPct val="110000"/>
              </a:lnSpc>
              <a:spcBef>
                <a:spcPts val="0"/>
              </a:spcBef>
              <a:buSzTx/>
              <a:buNone/>
              <a:defRPr i="1" sz="4400">
                <a:solidFill>
                  <a:srgbClr val="717D75"/>
                </a:solidFill>
                <a:latin typeface="Hoefler Text"/>
                <a:ea typeface="Hoefler Text"/>
                <a:cs typeface="Hoefler Text"/>
                <a:sym typeface="Hoefler Text"/>
              </a:defRPr>
            </a:lvl5pPr>
          </a:lstStyle>
          <a:p>
            <a:pPr/>
            <a:r>
              <a:t>Body Level One</a:t>
            </a:r>
          </a:p>
          <a:p>
            <a:pPr lvl="1"/>
            <a:r>
              <a:t>Body Level Two</a:t>
            </a:r>
          </a:p>
          <a:p>
            <a:pPr lvl="2"/>
            <a:r>
              <a:t>Body Level Three</a:t>
            </a:r>
          </a:p>
          <a:p>
            <a:pPr lvl="3"/>
            <a:r>
              <a:t>Body Level Four</a:t>
            </a:r>
          </a:p>
          <a:p>
            <a:pPr lvl="4"/>
            <a:r>
              <a:t>Body Level Five</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2" name="Close-up of a metal scoop scooping roasted coffee beans from a container"/>
          <p:cNvSpPr/>
          <p:nvPr>
            <p:ph type="pic" idx="21"/>
          </p:nvPr>
        </p:nvSpPr>
        <p:spPr>
          <a:xfrm>
            <a:off x="508000" y="-1244600"/>
            <a:ext cx="23368472" cy="11430000"/>
          </a:xfrm>
          <a:prstGeom prst="rect">
            <a:avLst/>
          </a:prstGeom>
        </p:spPr>
        <p:txBody>
          <a:bodyPr lIns="91439" tIns="45719" rIns="91439" bIns="45719" anchor="t">
            <a:noAutofit/>
          </a:bodyPr>
          <a:lstStyle/>
          <a:p>
            <a:pPr/>
          </a:p>
        </p:txBody>
      </p:sp>
      <p:sp>
        <p:nvSpPr>
          <p:cNvPr id="33" name="Title Text"/>
          <p:cNvSpPr txBox="1"/>
          <p:nvPr>
            <p:ph type="title"/>
          </p:nvPr>
        </p:nvSpPr>
        <p:spPr>
          <a:xfrm>
            <a:off x="1219200" y="9550400"/>
            <a:ext cx="21958300" cy="2006600"/>
          </a:xfrm>
          <a:prstGeom prst="rect">
            <a:avLst/>
          </a:prstGeom>
        </p:spPr>
        <p:txBody>
          <a:bodyPr anchor="b"/>
          <a:lstStyle>
            <a:lvl1pPr algn="ctr">
              <a:defRPr>
                <a:solidFill>
                  <a:srgbClr val="546056"/>
                </a:solidFill>
              </a:defRPr>
            </a:lvl1pPr>
          </a:lstStyle>
          <a:p>
            <a:pPr/>
            <a:r>
              <a:t>Title Text</a:t>
            </a:r>
          </a:p>
        </p:txBody>
      </p:sp>
      <p:sp>
        <p:nvSpPr>
          <p:cNvPr id="34" name="Body Level One…"/>
          <p:cNvSpPr txBox="1"/>
          <p:nvPr>
            <p:ph type="body" sz="quarter" idx="1"/>
          </p:nvPr>
        </p:nvSpPr>
        <p:spPr>
          <a:xfrm>
            <a:off x="1219200" y="11531600"/>
            <a:ext cx="21958300" cy="1803400"/>
          </a:xfrm>
          <a:prstGeom prst="rect">
            <a:avLst/>
          </a:prstGeom>
        </p:spPr>
        <p:txBody>
          <a:bodyPr anchor="t"/>
          <a:lstStyle>
            <a:lvl1pPr marL="0" indent="0" algn="ctr">
              <a:lnSpc>
                <a:spcPct val="110000"/>
              </a:lnSpc>
              <a:spcBef>
                <a:spcPts val="0"/>
              </a:spcBef>
              <a:buSzTx/>
              <a:buNone/>
              <a:defRPr i="1" sz="4400">
                <a:solidFill>
                  <a:srgbClr val="717D75"/>
                </a:solidFill>
                <a:latin typeface="Hoefler Text"/>
                <a:ea typeface="Hoefler Text"/>
                <a:cs typeface="Hoefler Text"/>
                <a:sym typeface="Hoefler Text"/>
              </a:defRPr>
            </a:lvl1pPr>
            <a:lvl2pPr marL="0" indent="0" algn="ctr">
              <a:lnSpc>
                <a:spcPct val="110000"/>
              </a:lnSpc>
              <a:spcBef>
                <a:spcPts val="0"/>
              </a:spcBef>
              <a:buSzTx/>
              <a:buNone/>
              <a:defRPr i="1" sz="4400">
                <a:solidFill>
                  <a:srgbClr val="717D75"/>
                </a:solidFill>
                <a:latin typeface="Hoefler Text"/>
                <a:ea typeface="Hoefler Text"/>
                <a:cs typeface="Hoefler Text"/>
                <a:sym typeface="Hoefler Text"/>
              </a:defRPr>
            </a:lvl2pPr>
            <a:lvl3pPr marL="0" indent="0" algn="ctr">
              <a:lnSpc>
                <a:spcPct val="110000"/>
              </a:lnSpc>
              <a:spcBef>
                <a:spcPts val="0"/>
              </a:spcBef>
              <a:buSzTx/>
              <a:buNone/>
              <a:defRPr i="1" sz="4400">
                <a:solidFill>
                  <a:srgbClr val="717D75"/>
                </a:solidFill>
                <a:latin typeface="Hoefler Text"/>
                <a:ea typeface="Hoefler Text"/>
                <a:cs typeface="Hoefler Text"/>
                <a:sym typeface="Hoefler Text"/>
              </a:defRPr>
            </a:lvl3pPr>
            <a:lvl4pPr marL="0" indent="0" algn="ctr">
              <a:lnSpc>
                <a:spcPct val="110000"/>
              </a:lnSpc>
              <a:spcBef>
                <a:spcPts val="0"/>
              </a:spcBef>
              <a:buSzTx/>
              <a:buNone/>
              <a:defRPr i="1" sz="4400">
                <a:solidFill>
                  <a:srgbClr val="717D75"/>
                </a:solidFill>
                <a:latin typeface="Hoefler Text"/>
                <a:ea typeface="Hoefler Text"/>
                <a:cs typeface="Hoefler Text"/>
                <a:sym typeface="Hoefler Text"/>
              </a:defRPr>
            </a:lvl4pPr>
            <a:lvl5pPr marL="0" indent="0" algn="ctr">
              <a:lnSpc>
                <a:spcPct val="110000"/>
              </a:lnSpc>
              <a:spcBef>
                <a:spcPts val="0"/>
              </a:spcBef>
              <a:buSzTx/>
              <a:buNone/>
              <a:defRPr i="1" sz="4400">
                <a:solidFill>
                  <a:srgbClr val="717D75"/>
                </a:solidFill>
                <a:latin typeface="Hoefler Text"/>
                <a:ea typeface="Hoefler Text"/>
                <a:cs typeface="Hoefler Text"/>
                <a:sym typeface="Hoefler Text"/>
              </a:defRPr>
            </a:lvl5pPr>
          </a:lstStyle>
          <a:p>
            <a:pPr/>
            <a:r>
              <a:t>Body Level One</a:t>
            </a:r>
          </a:p>
          <a:p>
            <a:pPr lvl="1"/>
            <a:r>
              <a:t>Body Level Two</a:t>
            </a:r>
          </a:p>
          <a:p>
            <a:pPr lvl="2"/>
            <a:r>
              <a:t>Body Level Three</a:t>
            </a:r>
          </a:p>
          <a:p>
            <a:pPr lvl="3"/>
            <a:r>
              <a:t>Body Level Four</a:t>
            </a:r>
          </a:p>
          <a:p>
            <a:pPr lvl="4"/>
            <a:r>
              <a:t>Body Level Five</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2" name="Title Text"/>
          <p:cNvSpPr txBox="1"/>
          <p:nvPr>
            <p:ph type="title"/>
          </p:nvPr>
        </p:nvSpPr>
        <p:spPr>
          <a:xfrm>
            <a:off x="1219200" y="4762500"/>
            <a:ext cx="21958300" cy="4165600"/>
          </a:xfrm>
          <a:prstGeom prst="rect">
            <a:avLst/>
          </a:prstGeom>
        </p:spPr>
        <p:txBody>
          <a:bodyPr/>
          <a:lstStyle>
            <a:lvl1pPr algn="ctr">
              <a:defRPr>
                <a:solidFill>
                  <a:srgbClr val="546056"/>
                </a:solidFill>
              </a:defRPr>
            </a:lvl1pPr>
          </a:lstStyle>
          <a:p>
            <a:pPr/>
            <a:r>
              <a:t>Title Text</a:t>
            </a:r>
          </a:p>
        </p:txBody>
      </p:sp>
      <p:sp>
        <p:nvSpPr>
          <p:cNvPr id="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0" name="Close-up of a double shot of espresso being poured from an espresso maker"/>
          <p:cNvSpPr/>
          <p:nvPr>
            <p:ph type="pic" sz="half" idx="21"/>
          </p:nvPr>
        </p:nvSpPr>
        <p:spPr>
          <a:xfrm>
            <a:off x="14871700" y="209550"/>
            <a:ext cx="8585200" cy="12877800"/>
          </a:xfrm>
          <a:prstGeom prst="rect">
            <a:avLst/>
          </a:prstGeom>
        </p:spPr>
        <p:txBody>
          <a:bodyPr lIns="91439" tIns="45719" rIns="91439" bIns="45719" anchor="t">
            <a:noAutofit/>
          </a:bodyPr>
          <a:lstStyle/>
          <a:p>
            <a:pPr/>
          </a:p>
        </p:txBody>
      </p:sp>
      <p:sp>
        <p:nvSpPr>
          <p:cNvPr id="51" name="Title Text"/>
          <p:cNvSpPr txBox="1"/>
          <p:nvPr>
            <p:ph type="title"/>
          </p:nvPr>
        </p:nvSpPr>
        <p:spPr>
          <a:xfrm>
            <a:off x="1219200" y="2336800"/>
            <a:ext cx="13487400" cy="4914900"/>
          </a:xfrm>
          <a:prstGeom prst="rect">
            <a:avLst/>
          </a:prstGeom>
        </p:spPr>
        <p:txBody>
          <a:bodyPr anchor="b"/>
          <a:lstStyle>
            <a:lvl1pPr algn="ctr">
              <a:defRPr>
                <a:solidFill>
                  <a:srgbClr val="546056"/>
                </a:solidFill>
              </a:defRPr>
            </a:lvl1pPr>
          </a:lstStyle>
          <a:p>
            <a:pPr/>
            <a:r>
              <a:t>Title Text</a:t>
            </a:r>
          </a:p>
        </p:txBody>
      </p:sp>
      <p:sp>
        <p:nvSpPr>
          <p:cNvPr id="52" name="Body Level One…"/>
          <p:cNvSpPr txBox="1"/>
          <p:nvPr>
            <p:ph type="body" sz="half" idx="1"/>
          </p:nvPr>
        </p:nvSpPr>
        <p:spPr>
          <a:xfrm>
            <a:off x="1219200" y="7607300"/>
            <a:ext cx="13487400" cy="5054600"/>
          </a:xfrm>
          <a:prstGeom prst="rect">
            <a:avLst/>
          </a:prstGeom>
        </p:spPr>
        <p:txBody>
          <a:bodyPr anchor="t"/>
          <a:lstStyle>
            <a:lvl1pPr marL="0" indent="0" algn="ctr">
              <a:lnSpc>
                <a:spcPct val="110000"/>
              </a:lnSpc>
              <a:spcBef>
                <a:spcPts val="0"/>
              </a:spcBef>
              <a:buSzTx/>
              <a:buNone/>
              <a:defRPr i="1" sz="4400">
                <a:solidFill>
                  <a:srgbClr val="717D75"/>
                </a:solidFill>
                <a:latin typeface="Hoefler Text"/>
                <a:ea typeface="Hoefler Text"/>
                <a:cs typeface="Hoefler Text"/>
                <a:sym typeface="Hoefler Text"/>
              </a:defRPr>
            </a:lvl1pPr>
            <a:lvl2pPr marL="0" indent="0" algn="ctr">
              <a:lnSpc>
                <a:spcPct val="110000"/>
              </a:lnSpc>
              <a:spcBef>
                <a:spcPts val="0"/>
              </a:spcBef>
              <a:buSzTx/>
              <a:buNone/>
              <a:defRPr i="1" sz="4400">
                <a:solidFill>
                  <a:srgbClr val="717D75"/>
                </a:solidFill>
                <a:latin typeface="Hoefler Text"/>
                <a:ea typeface="Hoefler Text"/>
                <a:cs typeface="Hoefler Text"/>
                <a:sym typeface="Hoefler Text"/>
              </a:defRPr>
            </a:lvl2pPr>
            <a:lvl3pPr marL="0" indent="0" algn="ctr">
              <a:lnSpc>
                <a:spcPct val="110000"/>
              </a:lnSpc>
              <a:spcBef>
                <a:spcPts val="0"/>
              </a:spcBef>
              <a:buSzTx/>
              <a:buNone/>
              <a:defRPr i="1" sz="4400">
                <a:solidFill>
                  <a:srgbClr val="717D75"/>
                </a:solidFill>
                <a:latin typeface="Hoefler Text"/>
                <a:ea typeface="Hoefler Text"/>
                <a:cs typeface="Hoefler Text"/>
                <a:sym typeface="Hoefler Text"/>
              </a:defRPr>
            </a:lvl3pPr>
            <a:lvl4pPr marL="0" indent="0" algn="ctr">
              <a:lnSpc>
                <a:spcPct val="110000"/>
              </a:lnSpc>
              <a:spcBef>
                <a:spcPts val="0"/>
              </a:spcBef>
              <a:buSzTx/>
              <a:buNone/>
              <a:defRPr i="1" sz="4400">
                <a:solidFill>
                  <a:srgbClr val="717D75"/>
                </a:solidFill>
                <a:latin typeface="Hoefler Text"/>
                <a:ea typeface="Hoefler Text"/>
                <a:cs typeface="Hoefler Text"/>
                <a:sym typeface="Hoefler Text"/>
              </a:defRPr>
            </a:lvl4pPr>
            <a:lvl5pPr marL="0" indent="0" algn="ctr">
              <a:lnSpc>
                <a:spcPct val="110000"/>
              </a:lnSpc>
              <a:spcBef>
                <a:spcPts val="0"/>
              </a:spcBef>
              <a:buSzTx/>
              <a:buNone/>
              <a:defRPr i="1" sz="4400">
                <a:solidFill>
                  <a:srgbClr val="717D75"/>
                </a:solidFill>
                <a:latin typeface="Hoefler Text"/>
                <a:ea typeface="Hoefler Text"/>
                <a:cs typeface="Hoefler Text"/>
                <a:sym typeface="Hoefler Text"/>
              </a:defRPr>
            </a:lvl5pPr>
          </a:lstStyle>
          <a:p>
            <a:pPr/>
            <a:r>
              <a:t>Body Level One</a:t>
            </a:r>
          </a:p>
          <a:p>
            <a:pPr lvl="1"/>
            <a:r>
              <a:t>Body Level Two</a:t>
            </a:r>
          </a:p>
          <a:p>
            <a:pPr lvl="2"/>
            <a:r>
              <a:t>Body Level Three</a:t>
            </a:r>
          </a:p>
          <a:p>
            <a:pPr lvl="3"/>
            <a:r>
              <a:t>Body Level Four</a:t>
            </a:r>
          </a:p>
          <a:p>
            <a:pPr lvl="4"/>
            <a:r>
              <a:t>Body Level Five</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60" name="Title Text"/>
          <p:cNvSpPr txBox="1"/>
          <p:nvPr>
            <p:ph type="title"/>
          </p:nvPr>
        </p:nvSpPr>
        <p:spPr>
          <a:prstGeom prst="rect">
            <a:avLst/>
          </a:prstGeom>
        </p:spPr>
        <p:txBody>
          <a:bodyPr/>
          <a:lstStyle/>
          <a:p>
            <a:pPr/>
            <a:r>
              <a:t>Title Text</a:t>
            </a:r>
          </a:p>
        </p:txBody>
      </p:sp>
      <p:sp>
        <p:nvSpPr>
          <p:cNvPr id="6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68" name="Title Text"/>
          <p:cNvSpPr txBox="1"/>
          <p:nvPr>
            <p:ph type="title"/>
          </p:nvPr>
        </p:nvSpPr>
        <p:spPr>
          <a:prstGeom prst="rect">
            <a:avLst/>
          </a:prstGeom>
        </p:spPr>
        <p:txBody>
          <a:bodyPr/>
          <a:lstStyle/>
          <a:p>
            <a:pPr/>
            <a:r>
              <a:t>Title Text</a:t>
            </a:r>
          </a:p>
        </p:txBody>
      </p:sp>
      <p:sp>
        <p:nvSpPr>
          <p:cNvPr id="69"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77" name="Close-up of a double shot of espresso being poured from an espresso maker"/>
          <p:cNvSpPr/>
          <p:nvPr>
            <p:ph type="pic" sz="half" idx="21"/>
          </p:nvPr>
        </p:nvSpPr>
        <p:spPr>
          <a:xfrm>
            <a:off x="15506700" y="2260600"/>
            <a:ext cx="7988300" cy="11982450"/>
          </a:xfrm>
          <a:prstGeom prst="rect">
            <a:avLst/>
          </a:prstGeom>
        </p:spPr>
        <p:txBody>
          <a:bodyPr lIns="91439" tIns="45719" rIns="91439" bIns="45719" anchor="t">
            <a:noAutofit/>
          </a:bodyPr>
          <a:lstStyle/>
          <a:p>
            <a:pPr/>
          </a:p>
        </p:txBody>
      </p:sp>
      <p:sp>
        <p:nvSpPr>
          <p:cNvPr id="78" name="Title Text"/>
          <p:cNvSpPr txBox="1"/>
          <p:nvPr>
            <p:ph type="title"/>
          </p:nvPr>
        </p:nvSpPr>
        <p:spPr>
          <a:prstGeom prst="rect">
            <a:avLst/>
          </a:prstGeom>
        </p:spPr>
        <p:txBody>
          <a:bodyPr/>
          <a:lstStyle/>
          <a:p>
            <a:pPr/>
            <a:r>
              <a:t>Title Text</a:t>
            </a:r>
          </a:p>
        </p:txBody>
      </p:sp>
      <p:sp>
        <p:nvSpPr>
          <p:cNvPr id="79" name="Body Level One…"/>
          <p:cNvSpPr txBox="1"/>
          <p:nvPr>
            <p:ph type="body" sz="half" idx="1"/>
          </p:nvPr>
        </p:nvSpPr>
        <p:spPr>
          <a:xfrm>
            <a:off x="1219200" y="3695700"/>
            <a:ext cx="13512800" cy="9105900"/>
          </a:xfrm>
          <a:prstGeom prst="rect">
            <a:avLst/>
          </a:prstGeom>
        </p:spPr>
        <p:txBody>
          <a:bodyPr/>
          <a:lstStyle>
            <a:lvl1pPr marL="571500" indent="-571500">
              <a:lnSpc>
                <a:spcPct val="120000"/>
              </a:lnSpc>
              <a:spcBef>
                <a:spcPts val="3400"/>
              </a:spcBef>
              <a:buBlip>
                <a:blip r:embed="rId2"/>
              </a:buBlip>
              <a:defRPr sz="4400"/>
            </a:lvl1pPr>
            <a:lvl2pPr marL="1143000" indent="-571500">
              <a:lnSpc>
                <a:spcPct val="120000"/>
              </a:lnSpc>
              <a:spcBef>
                <a:spcPts val="3400"/>
              </a:spcBef>
              <a:buBlip>
                <a:blip r:embed="rId2"/>
              </a:buBlip>
              <a:defRPr sz="4400"/>
            </a:lvl2pPr>
            <a:lvl3pPr marL="1714500" indent="-571500">
              <a:lnSpc>
                <a:spcPct val="120000"/>
              </a:lnSpc>
              <a:spcBef>
                <a:spcPts val="3400"/>
              </a:spcBef>
              <a:buBlip>
                <a:blip r:embed="rId2"/>
              </a:buBlip>
              <a:defRPr sz="4400"/>
            </a:lvl3pPr>
            <a:lvl4pPr marL="2286000" indent="-571500">
              <a:lnSpc>
                <a:spcPct val="120000"/>
              </a:lnSpc>
              <a:spcBef>
                <a:spcPts val="3400"/>
              </a:spcBef>
              <a:buBlip>
                <a:blip r:embed="rId2"/>
              </a:buBlip>
              <a:defRPr sz="4400"/>
            </a:lvl4pPr>
            <a:lvl5pPr marL="2857500" indent="-571500">
              <a:lnSpc>
                <a:spcPct val="120000"/>
              </a:lnSpc>
              <a:spcBef>
                <a:spcPts val="3400"/>
              </a:spcBef>
              <a:buBlip>
                <a:blip r:embed="rId2"/>
              </a:buBlip>
              <a:defRPr sz="4400"/>
            </a:lvl5pPr>
          </a:lstStyle>
          <a:p>
            <a:pPr/>
            <a:r>
              <a:t>Body Level One</a:t>
            </a:r>
          </a:p>
          <a:p>
            <a:pPr lvl="1"/>
            <a:r>
              <a:t>Body Level Two</a:t>
            </a:r>
          </a:p>
          <a:p>
            <a:pPr lvl="2"/>
            <a:r>
              <a:t>Body Level Three</a:t>
            </a:r>
          </a:p>
          <a:p>
            <a:pPr lvl="3"/>
            <a:r>
              <a:t>Body Level Four</a:t>
            </a:r>
          </a:p>
          <a:p>
            <a:pPr lvl="4"/>
            <a:r>
              <a:t>Body Level Five</a:t>
            </a:r>
          </a:p>
        </p:txBody>
      </p:sp>
      <p:sp>
        <p:nvSpPr>
          <p:cNvPr id="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7" name="Body Level One…"/>
          <p:cNvSpPr txBox="1"/>
          <p:nvPr>
            <p:ph type="body" idx="1"/>
          </p:nvPr>
        </p:nvSpPr>
        <p:spPr>
          <a:xfrm>
            <a:off x="1219200" y="914400"/>
            <a:ext cx="21958300" cy="11899900"/>
          </a:xfrm>
          <a:prstGeom prst="rect">
            <a:avLst/>
          </a:prstGeom>
        </p:spPr>
        <p:txBody>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1219200" y="215900"/>
            <a:ext cx="21958300" cy="2768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1219200" y="3695700"/>
            <a:ext cx="21958300" cy="9105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76099" y="13220699"/>
            <a:ext cx="419101" cy="508001"/>
          </a:xfrm>
          <a:prstGeom prst="rect">
            <a:avLst/>
          </a:prstGeom>
          <a:ln w="12700">
            <a:miter lim="400000"/>
          </a:ln>
        </p:spPr>
        <p:txBody>
          <a:bodyPr wrap="none" lIns="50800" tIns="50800" rIns="50800" bIns="50800" anchor="b">
            <a:spAutoFit/>
          </a:bodyPr>
          <a:lstStyle>
            <a:lvl1pPr>
              <a:defRPr sz="2400">
                <a:solidFill>
                  <a:srgbClr val="FFFFFF">
                    <a:alpha val="95000"/>
                  </a:srgbClr>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Lst>
  <p:transition xmlns:p14="http://schemas.microsoft.com/office/powerpoint/2010/main" spd="med" advClick="1"/>
  <p:txStyles>
    <p:titleStyle>
      <a:lvl1pPr marL="0" marR="0" indent="0" algn="l" defTabSz="825500" rtl="0" latinLnBrk="0">
        <a:lnSpc>
          <a:spcPct val="100000"/>
        </a:lnSpc>
        <a:spcBef>
          <a:spcPts val="0"/>
        </a:spcBef>
        <a:spcAft>
          <a:spcPts val="0"/>
        </a:spcAft>
        <a:buClrTx/>
        <a:buSzTx/>
        <a:buFontTx/>
        <a:buNone/>
        <a:tabLst/>
        <a:defRPr b="0" baseline="0" cap="none" i="0" spc="0" strike="noStrike" sz="9800" u="none">
          <a:solidFill>
            <a:srgbClr val="FFFFFF">
              <a:alpha val="95000"/>
            </a:srgbClr>
          </a:solidFill>
          <a:uFillTx/>
          <a:latin typeface="Palatino"/>
          <a:ea typeface="Palatino"/>
          <a:cs typeface="Palatino"/>
          <a:sym typeface="Palatino"/>
        </a:defRPr>
      </a:lvl1pPr>
      <a:lvl2pPr marL="0" marR="0" indent="0" algn="l" defTabSz="825500" rtl="0" latinLnBrk="0">
        <a:lnSpc>
          <a:spcPct val="100000"/>
        </a:lnSpc>
        <a:spcBef>
          <a:spcPts val="0"/>
        </a:spcBef>
        <a:spcAft>
          <a:spcPts val="0"/>
        </a:spcAft>
        <a:buClrTx/>
        <a:buSzTx/>
        <a:buFontTx/>
        <a:buNone/>
        <a:tabLst/>
        <a:defRPr b="0" baseline="0" cap="none" i="0" spc="0" strike="noStrike" sz="9800" u="none">
          <a:solidFill>
            <a:srgbClr val="FFFFFF">
              <a:alpha val="95000"/>
            </a:srgbClr>
          </a:solidFill>
          <a:uFillTx/>
          <a:latin typeface="Palatino"/>
          <a:ea typeface="Palatino"/>
          <a:cs typeface="Palatino"/>
          <a:sym typeface="Palatino"/>
        </a:defRPr>
      </a:lvl2pPr>
      <a:lvl3pPr marL="0" marR="0" indent="0" algn="l" defTabSz="825500" rtl="0" latinLnBrk="0">
        <a:lnSpc>
          <a:spcPct val="100000"/>
        </a:lnSpc>
        <a:spcBef>
          <a:spcPts val="0"/>
        </a:spcBef>
        <a:spcAft>
          <a:spcPts val="0"/>
        </a:spcAft>
        <a:buClrTx/>
        <a:buSzTx/>
        <a:buFontTx/>
        <a:buNone/>
        <a:tabLst/>
        <a:defRPr b="0" baseline="0" cap="none" i="0" spc="0" strike="noStrike" sz="9800" u="none">
          <a:solidFill>
            <a:srgbClr val="FFFFFF">
              <a:alpha val="95000"/>
            </a:srgbClr>
          </a:solidFill>
          <a:uFillTx/>
          <a:latin typeface="Palatino"/>
          <a:ea typeface="Palatino"/>
          <a:cs typeface="Palatino"/>
          <a:sym typeface="Palatino"/>
        </a:defRPr>
      </a:lvl3pPr>
      <a:lvl4pPr marL="0" marR="0" indent="0" algn="l" defTabSz="825500" rtl="0" latinLnBrk="0">
        <a:lnSpc>
          <a:spcPct val="100000"/>
        </a:lnSpc>
        <a:spcBef>
          <a:spcPts val="0"/>
        </a:spcBef>
        <a:spcAft>
          <a:spcPts val="0"/>
        </a:spcAft>
        <a:buClrTx/>
        <a:buSzTx/>
        <a:buFontTx/>
        <a:buNone/>
        <a:tabLst/>
        <a:defRPr b="0" baseline="0" cap="none" i="0" spc="0" strike="noStrike" sz="9800" u="none">
          <a:solidFill>
            <a:srgbClr val="FFFFFF">
              <a:alpha val="95000"/>
            </a:srgbClr>
          </a:solidFill>
          <a:uFillTx/>
          <a:latin typeface="Palatino"/>
          <a:ea typeface="Palatino"/>
          <a:cs typeface="Palatino"/>
          <a:sym typeface="Palatino"/>
        </a:defRPr>
      </a:lvl4pPr>
      <a:lvl5pPr marL="0" marR="0" indent="0" algn="l" defTabSz="825500" rtl="0" latinLnBrk="0">
        <a:lnSpc>
          <a:spcPct val="100000"/>
        </a:lnSpc>
        <a:spcBef>
          <a:spcPts val="0"/>
        </a:spcBef>
        <a:spcAft>
          <a:spcPts val="0"/>
        </a:spcAft>
        <a:buClrTx/>
        <a:buSzTx/>
        <a:buFontTx/>
        <a:buNone/>
        <a:tabLst/>
        <a:defRPr b="0" baseline="0" cap="none" i="0" spc="0" strike="noStrike" sz="9800" u="none">
          <a:solidFill>
            <a:srgbClr val="FFFFFF">
              <a:alpha val="95000"/>
            </a:srgbClr>
          </a:solidFill>
          <a:uFillTx/>
          <a:latin typeface="Palatino"/>
          <a:ea typeface="Palatino"/>
          <a:cs typeface="Palatino"/>
          <a:sym typeface="Palatino"/>
        </a:defRPr>
      </a:lvl5pPr>
      <a:lvl6pPr marL="0" marR="0" indent="0" algn="l" defTabSz="825500" rtl="0" latinLnBrk="0">
        <a:lnSpc>
          <a:spcPct val="100000"/>
        </a:lnSpc>
        <a:spcBef>
          <a:spcPts val="0"/>
        </a:spcBef>
        <a:spcAft>
          <a:spcPts val="0"/>
        </a:spcAft>
        <a:buClrTx/>
        <a:buSzTx/>
        <a:buFontTx/>
        <a:buNone/>
        <a:tabLst/>
        <a:defRPr b="0" baseline="0" cap="none" i="0" spc="0" strike="noStrike" sz="9800" u="none">
          <a:solidFill>
            <a:srgbClr val="FFFFFF">
              <a:alpha val="95000"/>
            </a:srgbClr>
          </a:solidFill>
          <a:uFillTx/>
          <a:latin typeface="Palatino"/>
          <a:ea typeface="Palatino"/>
          <a:cs typeface="Palatino"/>
          <a:sym typeface="Palatino"/>
        </a:defRPr>
      </a:lvl6pPr>
      <a:lvl7pPr marL="0" marR="0" indent="0" algn="l" defTabSz="825500" rtl="0" latinLnBrk="0">
        <a:lnSpc>
          <a:spcPct val="100000"/>
        </a:lnSpc>
        <a:spcBef>
          <a:spcPts val="0"/>
        </a:spcBef>
        <a:spcAft>
          <a:spcPts val="0"/>
        </a:spcAft>
        <a:buClrTx/>
        <a:buSzTx/>
        <a:buFontTx/>
        <a:buNone/>
        <a:tabLst/>
        <a:defRPr b="0" baseline="0" cap="none" i="0" spc="0" strike="noStrike" sz="9800" u="none">
          <a:solidFill>
            <a:srgbClr val="FFFFFF">
              <a:alpha val="95000"/>
            </a:srgbClr>
          </a:solidFill>
          <a:uFillTx/>
          <a:latin typeface="Palatino"/>
          <a:ea typeface="Palatino"/>
          <a:cs typeface="Palatino"/>
          <a:sym typeface="Palatino"/>
        </a:defRPr>
      </a:lvl7pPr>
      <a:lvl8pPr marL="0" marR="0" indent="0" algn="l" defTabSz="825500" rtl="0" latinLnBrk="0">
        <a:lnSpc>
          <a:spcPct val="100000"/>
        </a:lnSpc>
        <a:spcBef>
          <a:spcPts val="0"/>
        </a:spcBef>
        <a:spcAft>
          <a:spcPts val="0"/>
        </a:spcAft>
        <a:buClrTx/>
        <a:buSzTx/>
        <a:buFontTx/>
        <a:buNone/>
        <a:tabLst/>
        <a:defRPr b="0" baseline="0" cap="none" i="0" spc="0" strike="noStrike" sz="9800" u="none">
          <a:solidFill>
            <a:srgbClr val="FFFFFF">
              <a:alpha val="95000"/>
            </a:srgbClr>
          </a:solidFill>
          <a:uFillTx/>
          <a:latin typeface="Palatino"/>
          <a:ea typeface="Palatino"/>
          <a:cs typeface="Palatino"/>
          <a:sym typeface="Palatino"/>
        </a:defRPr>
      </a:lvl8pPr>
      <a:lvl9pPr marL="0" marR="0" indent="0" algn="l" defTabSz="825500" rtl="0" latinLnBrk="0">
        <a:lnSpc>
          <a:spcPct val="100000"/>
        </a:lnSpc>
        <a:spcBef>
          <a:spcPts val="0"/>
        </a:spcBef>
        <a:spcAft>
          <a:spcPts val="0"/>
        </a:spcAft>
        <a:buClrTx/>
        <a:buSzTx/>
        <a:buFontTx/>
        <a:buNone/>
        <a:tabLst/>
        <a:defRPr b="0" baseline="0" cap="none" i="0" spc="0" strike="noStrike" sz="9800" u="none">
          <a:solidFill>
            <a:srgbClr val="FFFFFF">
              <a:alpha val="95000"/>
            </a:srgbClr>
          </a:solidFill>
          <a:uFillTx/>
          <a:latin typeface="Palatino"/>
          <a:ea typeface="Palatino"/>
          <a:cs typeface="Palatino"/>
          <a:sym typeface="Palatino"/>
        </a:defRPr>
      </a:lvl9pPr>
    </p:titleStyle>
    <p:bodyStyle>
      <a:lvl1pPr marL="749300" marR="0" indent="-749300" algn="l" defTabSz="825500" rtl="0" latinLnBrk="0">
        <a:lnSpc>
          <a:spcPct val="100000"/>
        </a:lnSpc>
        <a:spcBef>
          <a:spcPts val="5900"/>
        </a:spcBef>
        <a:spcAft>
          <a:spcPts val="0"/>
        </a:spcAft>
        <a:buClrTx/>
        <a:buSzPct val="40000"/>
        <a:buFontTx/>
        <a:buBlip>
          <a:blip r:embed="rId3"/>
        </a:buBlip>
        <a:tabLst/>
        <a:defRPr b="0" baseline="0" cap="none" i="0" spc="0" strike="noStrike" sz="6000" u="none">
          <a:solidFill>
            <a:srgbClr val="546056"/>
          </a:solidFill>
          <a:uFillTx/>
          <a:latin typeface="Palatino"/>
          <a:ea typeface="Palatino"/>
          <a:cs typeface="Palatino"/>
          <a:sym typeface="Palatino"/>
        </a:defRPr>
      </a:lvl1pPr>
      <a:lvl2pPr marL="1498600" marR="0" indent="-749300" algn="l" defTabSz="825500" rtl="0" latinLnBrk="0">
        <a:lnSpc>
          <a:spcPct val="100000"/>
        </a:lnSpc>
        <a:spcBef>
          <a:spcPts val="5900"/>
        </a:spcBef>
        <a:spcAft>
          <a:spcPts val="0"/>
        </a:spcAft>
        <a:buClrTx/>
        <a:buSzPct val="40000"/>
        <a:buFontTx/>
        <a:buBlip>
          <a:blip r:embed="rId3"/>
        </a:buBlip>
        <a:tabLst/>
        <a:defRPr b="0" baseline="0" cap="none" i="0" spc="0" strike="noStrike" sz="6000" u="none">
          <a:solidFill>
            <a:srgbClr val="546056"/>
          </a:solidFill>
          <a:uFillTx/>
          <a:latin typeface="Palatino"/>
          <a:ea typeface="Palatino"/>
          <a:cs typeface="Palatino"/>
          <a:sym typeface="Palatino"/>
        </a:defRPr>
      </a:lvl2pPr>
      <a:lvl3pPr marL="2247900" marR="0" indent="-749300" algn="l" defTabSz="825500" rtl="0" latinLnBrk="0">
        <a:lnSpc>
          <a:spcPct val="100000"/>
        </a:lnSpc>
        <a:spcBef>
          <a:spcPts val="5900"/>
        </a:spcBef>
        <a:spcAft>
          <a:spcPts val="0"/>
        </a:spcAft>
        <a:buClrTx/>
        <a:buSzPct val="40000"/>
        <a:buFontTx/>
        <a:buBlip>
          <a:blip r:embed="rId3"/>
        </a:buBlip>
        <a:tabLst/>
        <a:defRPr b="0" baseline="0" cap="none" i="0" spc="0" strike="noStrike" sz="6000" u="none">
          <a:solidFill>
            <a:srgbClr val="546056"/>
          </a:solidFill>
          <a:uFillTx/>
          <a:latin typeface="Palatino"/>
          <a:ea typeface="Palatino"/>
          <a:cs typeface="Palatino"/>
          <a:sym typeface="Palatino"/>
        </a:defRPr>
      </a:lvl3pPr>
      <a:lvl4pPr marL="2997200" marR="0" indent="-749300" algn="l" defTabSz="825500" rtl="0" latinLnBrk="0">
        <a:lnSpc>
          <a:spcPct val="100000"/>
        </a:lnSpc>
        <a:spcBef>
          <a:spcPts val="5900"/>
        </a:spcBef>
        <a:spcAft>
          <a:spcPts val="0"/>
        </a:spcAft>
        <a:buClrTx/>
        <a:buSzPct val="40000"/>
        <a:buFontTx/>
        <a:buBlip>
          <a:blip r:embed="rId3"/>
        </a:buBlip>
        <a:tabLst/>
        <a:defRPr b="0" baseline="0" cap="none" i="0" spc="0" strike="noStrike" sz="6000" u="none">
          <a:solidFill>
            <a:srgbClr val="546056"/>
          </a:solidFill>
          <a:uFillTx/>
          <a:latin typeface="Palatino"/>
          <a:ea typeface="Palatino"/>
          <a:cs typeface="Palatino"/>
          <a:sym typeface="Palatino"/>
        </a:defRPr>
      </a:lvl4pPr>
      <a:lvl5pPr marL="3746500" marR="0" indent="-749300" algn="l" defTabSz="825500" rtl="0" latinLnBrk="0">
        <a:lnSpc>
          <a:spcPct val="100000"/>
        </a:lnSpc>
        <a:spcBef>
          <a:spcPts val="5900"/>
        </a:spcBef>
        <a:spcAft>
          <a:spcPts val="0"/>
        </a:spcAft>
        <a:buClrTx/>
        <a:buSzPct val="40000"/>
        <a:buFontTx/>
        <a:buBlip>
          <a:blip r:embed="rId3"/>
        </a:buBlip>
        <a:tabLst/>
        <a:defRPr b="0" baseline="0" cap="none" i="0" spc="0" strike="noStrike" sz="6000" u="none">
          <a:solidFill>
            <a:srgbClr val="546056"/>
          </a:solidFill>
          <a:uFillTx/>
          <a:latin typeface="Palatino"/>
          <a:ea typeface="Palatino"/>
          <a:cs typeface="Palatino"/>
          <a:sym typeface="Palatino"/>
        </a:defRPr>
      </a:lvl5pPr>
      <a:lvl6pPr marL="4495800" marR="0" indent="-749300" algn="l" defTabSz="825500" rtl="0" latinLnBrk="0">
        <a:lnSpc>
          <a:spcPct val="100000"/>
        </a:lnSpc>
        <a:spcBef>
          <a:spcPts val="5900"/>
        </a:spcBef>
        <a:spcAft>
          <a:spcPts val="0"/>
        </a:spcAft>
        <a:buClrTx/>
        <a:buSzPct val="40000"/>
        <a:buFontTx/>
        <a:buBlip>
          <a:blip r:embed="rId3"/>
        </a:buBlip>
        <a:tabLst/>
        <a:defRPr b="0" baseline="0" cap="none" i="0" spc="0" strike="noStrike" sz="6000" u="none">
          <a:solidFill>
            <a:srgbClr val="546056"/>
          </a:solidFill>
          <a:uFillTx/>
          <a:latin typeface="Palatino"/>
          <a:ea typeface="Palatino"/>
          <a:cs typeface="Palatino"/>
          <a:sym typeface="Palatino"/>
        </a:defRPr>
      </a:lvl6pPr>
      <a:lvl7pPr marL="5245100" marR="0" indent="-749300" algn="l" defTabSz="825500" rtl="0" latinLnBrk="0">
        <a:lnSpc>
          <a:spcPct val="100000"/>
        </a:lnSpc>
        <a:spcBef>
          <a:spcPts val="5900"/>
        </a:spcBef>
        <a:spcAft>
          <a:spcPts val="0"/>
        </a:spcAft>
        <a:buClrTx/>
        <a:buSzPct val="40000"/>
        <a:buFontTx/>
        <a:buBlip>
          <a:blip r:embed="rId3"/>
        </a:buBlip>
        <a:tabLst/>
        <a:defRPr b="0" baseline="0" cap="none" i="0" spc="0" strike="noStrike" sz="6000" u="none">
          <a:solidFill>
            <a:srgbClr val="546056"/>
          </a:solidFill>
          <a:uFillTx/>
          <a:latin typeface="Palatino"/>
          <a:ea typeface="Palatino"/>
          <a:cs typeface="Palatino"/>
          <a:sym typeface="Palatino"/>
        </a:defRPr>
      </a:lvl7pPr>
      <a:lvl8pPr marL="5994400" marR="0" indent="-749300" algn="l" defTabSz="825500" rtl="0" latinLnBrk="0">
        <a:lnSpc>
          <a:spcPct val="100000"/>
        </a:lnSpc>
        <a:spcBef>
          <a:spcPts val="5900"/>
        </a:spcBef>
        <a:spcAft>
          <a:spcPts val="0"/>
        </a:spcAft>
        <a:buClrTx/>
        <a:buSzPct val="40000"/>
        <a:buFontTx/>
        <a:buBlip>
          <a:blip r:embed="rId3"/>
        </a:buBlip>
        <a:tabLst/>
        <a:defRPr b="0" baseline="0" cap="none" i="0" spc="0" strike="noStrike" sz="6000" u="none">
          <a:solidFill>
            <a:srgbClr val="546056"/>
          </a:solidFill>
          <a:uFillTx/>
          <a:latin typeface="Palatino"/>
          <a:ea typeface="Palatino"/>
          <a:cs typeface="Palatino"/>
          <a:sym typeface="Palatino"/>
        </a:defRPr>
      </a:lvl8pPr>
      <a:lvl9pPr marL="6743700" marR="0" indent="-749300" algn="l" defTabSz="825500" rtl="0" latinLnBrk="0">
        <a:lnSpc>
          <a:spcPct val="100000"/>
        </a:lnSpc>
        <a:spcBef>
          <a:spcPts val="5900"/>
        </a:spcBef>
        <a:spcAft>
          <a:spcPts val="0"/>
        </a:spcAft>
        <a:buClrTx/>
        <a:buSzPct val="40000"/>
        <a:buFontTx/>
        <a:buBlip>
          <a:blip r:embed="rId3"/>
        </a:buBlip>
        <a:tabLst/>
        <a:defRPr b="0" baseline="0" cap="none" i="0" spc="0" strike="noStrike" sz="6000" u="none">
          <a:solidFill>
            <a:srgbClr val="546056"/>
          </a:solidFill>
          <a:uFillTx/>
          <a:latin typeface="Palatino"/>
          <a:ea typeface="Palatino"/>
          <a:cs typeface="Palatino"/>
          <a:sym typeface="Palatino"/>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1pPr>
      <a:lvl2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2pPr>
      <a:lvl3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3pPr>
      <a:lvl4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4pPr>
      <a:lvl5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5pPr>
      <a:lvl6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6pPr>
      <a:lvl7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7pPr>
      <a:lvl8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8pPr>
      <a:lvl9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 Id="rId3" Type="http://schemas.openxmlformats.org/officeDocument/2006/relationships/image" Target="../media/image4.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tif"/></Relationships>

</file>

<file path=ppt/slides/_rels/slide15.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tif"/></Relationships>

</file>

<file path=ppt/slides/_rels/slide1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tif"/></Relationships>

</file>

<file path=ppt/slides/_rels/slide20.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tif"/></Relationships>

</file>

<file path=ppt/slides/_rels/slide3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tif"/></Relationships>

</file>

<file path=ppt/slides/_rels/slide4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tif"/></Relationships>

</file>

<file path=ppt/slides/_rels/slide4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5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5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5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5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tif"/></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tif"/></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Seven Options in Family Philanthropy"/>
          <p:cNvSpPr txBox="1"/>
          <p:nvPr>
            <p:ph type="ctrTitle"/>
          </p:nvPr>
        </p:nvSpPr>
        <p:spPr>
          <a:prstGeom prst="rect">
            <a:avLst/>
          </a:prstGeom>
        </p:spPr>
        <p:txBody>
          <a:bodyPr/>
          <a:lstStyle/>
          <a:p>
            <a:pPr/>
            <a:r>
              <a:t>Seven Options in Family Philanthropy</a:t>
            </a:r>
          </a:p>
        </p:txBody>
      </p:sp>
      <p:sp>
        <p:nvSpPr>
          <p:cNvPr id="132" name="Estate Planning Council of Naples"/>
          <p:cNvSpPr txBox="1"/>
          <p:nvPr>
            <p:ph type="subTitle" sz="quarter" idx="1"/>
          </p:nvPr>
        </p:nvSpPr>
        <p:spPr>
          <a:xfrm>
            <a:off x="4100026" y="1736502"/>
            <a:ext cx="10462025" cy="1968502"/>
          </a:xfrm>
          <a:prstGeom prst="rect">
            <a:avLst/>
          </a:prstGeom>
        </p:spPr>
        <p:txBody>
          <a:bodyPr/>
          <a:lstStyle>
            <a:lvl1pPr>
              <a:defRPr b="1" sz="5000">
                <a:latin typeface="Palatino"/>
                <a:ea typeface="Palatino"/>
                <a:cs typeface="Palatino"/>
                <a:sym typeface="Palatino"/>
              </a:defRPr>
            </a:lvl1pPr>
          </a:lstStyle>
          <a:p>
            <a:pPr/>
            <a:r>
              <a:t>Estate Planning Council of Naples</a:t>
            </a:r>
          </a:p>
        </p:txBody>
      </p:sp>
      <p:pic>
        <p:nvPicPr>
          <p:cNvPr id="133" name="Image" descr="Image"/>
          <p:cNvPicPr>
            <a:picLocks noChangeAspect="1"/>
          </p:cNvPicPr>
          <p:nvPr/>
        </p:nvPicPr>
        <p:blipFill>
          <a:blip r:embed="rId2">
            <a:extLst/>
          </a:blip>
          <a:stretch>
            <a:fillRect/>
          </a:stretch>
        </p:blipFill>
        <p:spPr>
          <a:xfrm>
            <a:off x="2926316" y="762461"/>
            <a:ext cx="1262755" cy="2593155"/>
          </a:xfrm>
          <a:prstGeom prst="rect">
            <a:avLst/>
          </a:prstGeom>
          <a:ln w="12700">
            <a:miter lim="400000"/>
          </a:ln>
        </p:spPr>
      </p:pic>
      <p:sp>
        <p:nvSpPr>
          <p:cNvPr id="134" name="Kathryn W. Miree &amp; Associates, Inc."/>
          <p:cNvSpPr txBox="1"/>
          <p:nvPr/>
        </p:nvSpPr>
        <p:spPr>
          <a:xfrm>
            <a:off x="8315046" y="9365212"/>
            <a:ext cx="7766608" cy="19685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nSpc>
                <a:spcPct val="110000"/>
              </a:lnSpc>
              <a:defRPr i="1">
                <a:solidFill>
                  <a:srgbClr val="717D75"/>
                </a:solidFill>
                <a:latin typeface="Hoefler Text"/>
                <a:ea typeface="Hoefler Text"/>
                <a:cs typeface="Hoefler Text"/>
                <a:sym typeface="Hoefler Text"/>
              </a:defRPr>
            </a:lvl1pPr>
          </a:lstStyle>
          <a:p>
            <a:pPr/>
            <a:r>
              <a:t>Kathryn W. Miree &amp; Associates, Inc.</a:t>
            </a:r>
          </a:p>
        </p:txBody>
      </p:sp>
      <p:pic>
        <p:nvPicPr>
          <p:cNvPr id="135" name="unknown.jpg" descr="unknown.jpg"/>
          <p:cNvPicPr>
            <a:picLocks noChangeAspect="1"/>
          </p:cNvPicPr>
          <p:nvPr/>
        </p:nvPicPr>
        <p:blipFill>
          <a:blip r:embed="rId3">
            <a:extLst/>
          </a:blip>
          <a:stretch>
            <a:fillRect/>
          </a:stretch>
        </p:blipFill>
        <p:spPr>
          <a:xfrm>
            <a:off x="15837436" y="1118220"/>
            <a:ext cx="4378167" cy="1881637"/>
          </a:xfrm>
          <a:prstGeom prst="rect">
            <a:avLst/>
          </a:prstGeom>
          <a:ln w="12700">
            <a:miter lim="400000"/>
          </a:ln>
        </p:spPr>
      </p:pic>
      <p:sp>
        <p:nvSpPr>
          <p:cNvPr id="136" name="Text"/>
          <p:cNvSpPr txBox="1"/>
          <p:nvPr/>
        </p:nvSpPr>
        <p:spPr>
          <a:xfrm>
            <a:off x="15292410" y="960710"/>
            <a:ext cx="127001"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sz="1200">
                <a:solidFill>
                  <a:srgbClr val="000000"/>
                </a:solidFill>
                <a:latin typeface="+mj-lt"/>
                <a:ea typeface="+mj-ea"/>
                <a:cs typeface="+mj-cs"/>
                <a:sym typeface="Helvetica"/>
              </a:defRPr>
            </a:p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Consider This"/>
          <p:cNvSpPr txBox="1"/>
          <p:nvPr>
            <p:ph type="title"/>
          </p:nvPr>
        </p:nvSpPr>
        <p:spPr>
          <a:prstGeom prst="rect">
            <a:avLst/>
          </a:prstGeom>
        </p:spPr>
        <p:txBody>
          <a:bodyPr/>
          <a:lstStyle/>
          <a:p>
            <a:pPr/>
            <a:r>
              <a:t>Consider This</a:t>
            </a:r>
          </a:p>
        </p:txBody>
      </p:sp>
      <p:sp>
        <p:nvSpPr>
          <p:cNvPr id="163" name="Dodging Penalties…"/>
          <p:cNvSpPr txBox="1"/>
          <p:nvPr>
            <p:ph type="body" idx="1"/>
          </p:nvPr>
        </p:nvSpPr>
        <p:spPr>
          <a:xfrm>
            <a:off x="762000" y="3390900"/>
            <a:ext cx="21958300" cy="9105900"/>
          </a:xfrm>
          <a:prstGeom prst="rect">
            <a:avLst/>
          </a:prstGeom>
        </p:spPr>
        <p:txBody>
          <a:bodyPr/>
          <a:lstStyle/>
          <a:p>
            <a:pPr marL="651891" indent="-651891" defTabSz="718184">
              <a:spcBef>
                <a:spcPts val="5100"/>
              </a:spcBef>
              <a:buBlip>
                <a:blip r:embed="rId2"/>
              </a:buBlip>
              <a:defRPr b="1" sz="5200">
                <a:solidFill>
                  <a:srgbClr val="2F5992"/>
                </a:solidFill>
              </a:defRPr>
            </a:pPr>
            <a:r>
              <a:t>Dodging Penalties</a:t>
            </a:r>
          </a:p>
          <a:p>
            <a:pPr lvl="1" marL="1303782" indent="-651891" defTabSz="718184">
              <a:spcBef>
                <a:spcPts val="5100"/>
              </a:spcBef>
              <a:buBlip>
                <a:blip r:embed="rId2"/>
              </a:buBlip>
              <a:defRPr sz="5200"/>
            </a:pPr>
            <a:r>
              <a:t>Tier 1, and Tier II - on the entity and the foundation manager</a:t>
            </a:r>
          </a:p>
          <a:p>
            <a:pPr lvl="1" marL="1303782" indent="-651891" defTabSz="718184">
              <a:spcBef>
                <a:spcPts val="5100"/>
              </a:spcBef>
              <a:buBlip>
                <a:blip r:embed="rId2"/>
              </a:buBlip>
              <a:defRPr sz="5200"/>
            </a:pPr>
            <a:r>
              <a:t>The Pension Protection Act doubled almost all penalties on private foundations for self dealing, failure to distribute income, excess business holdings, jeopardizing investments, taxable expenditures, and political expenditures</a:t>
            </a:r>
          </a:p>
          <a:p>
            <a:pPr lvl="1" marL="1303782" indent="-651891" defTabSz="718184">
              <a:spcBef>
                <a:spcPts val="5100"/>
              </a:spcBef>
              <a:buBlip>
                <a:blip r:embed="rId2"/>
              </a:buBlip>
              <a:defRPr sz="5200"/>
            </a:pPr>
            <a:r>
              <a:t>Penalties for transactions in Type III Supporting Orgs, and Donor Advised Funds in addition to Private Foundations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Consider This"/>
          <p:cNvSpPr txBox="1"/>
          <p:nvPr>
            <p:ph type="title"/>
          </p:nvPr>
        </p:nvSpPr>
        <p:spPr>
          <a:prstGeom prst="rect">
            <a:avLst/>
          </a:prstGeom>
        </p:spPr>
        <p:txBody>
          <a:bodyPr/>
          <a:lstStyle/>
          <a:p>
            <a:pPr/>
            <a:r>
              <a:t>Consider This</a:t>
            </a:r>
          </a:p>
        </p:txBody>
      </p:sp>
      <p:sp>
        <p:nvSpPr>
          <p:cNvPr id="166" name="Creating results:…"/>
          <p:cNvSpPr txBox="1"/>
          <p:nvPr>
            <p:ph type="body" idx="1"/>
          </p:nvPr>
        </p:nvSpPr>
        <p:spPr>
          <a:prstGeom prst="rect">
            <a:avLst/>
          </a:prstGeom>
        </p:spPr>
        <p:txBody>
          <a:bodyPr/>
          <a:lstStyle/>
          <a:p>
            <a:pPr marL="546987" indent="-546987" defTabSz="602615">
              <a:spcBef>
                <a:spcPts val="4300"/>
              </a:spcBef>
              <a:buBlip>
                <a:blip r:embed="rId2"/>
              </a:buBlip>
              <a:defRPr b="1" sz="4300">
                <a:solidFill>
                  <a:srgbClr val="2F5992"/>
                </a:solidFill>
              </a:defRPr>
            </a:pPr>
            <a:r>
              <a:t>Creating results:</a:t>
            </a:r>
          </a:p>
          <a:p>
            <a:pPr lvl="1" marL="1093977" indent="-546987" defTabSz="602615">
              <a:spcBef>
                <a:spcPts val="4300"/>
              </a:spcBef>
              <a:buBlip>
                <a:blip r:embed="rId2"/>
              </a:buBlip>
              <a:defRPr sz="4300"/>
            </a:pPr>
            <a:r>
              <a:t>You’ve got to be able to translate the philanthropic goals into reality</a:t>
            </a:r>
          </a:p>
          <a:p>
            <a:pPr lvl="1" marL="1093977" indent="-546987" defTabSz="602615">
              <a:spcBef>
                <a:spcPts val="4300"/>
              </a:spcBef>
              <a:buBlip>
                <a:blip r:embed="rId2"/>
              </a:buBlip>
              <a:defRPr sz="4300"/>
            </a:pPr>
            <a:r>
              <a:t>This is specific to each donor but may involve:</a:t>
            </a:r>
          </a:p>
          <a:p>
            <a:pPr lvl="2" marL="1640967" indent="-546987" defTabSz="602615">
              <a:spcBef>
                <a:spcPts val="4300"/>
              </a:spcBef>
              <a:buSzPct val="80000"/>
              <a:buChar char="•"/>
              <a:defRPr sz="4300"/>
            </a:pPr>
            <a:r>
              <a:t>Engaging family members</a:t>
            </a:r>
          </a:p>
          <a:p>
            <a:pPr lvl="2" marL="1640967" indent="-546987" defTabSz="602615">
              <a:spcBef>
                <a:spcPts val="4300"/>
              </a:spcBef>
              <a:buSzPct val="80000"/>
              <a:buChar char="•"/>
              <a:defRPr sz="4300"/>
            </a:pPr>
            <a:r>
              <a:t>Creating a specific community impact.</a:t>
            </a:r>
          </a:p>
          <a:p>
            <a:pPr lvl="2" marL="1640967" indent="-546987" defTabSz="602615">
              <a:spcBef>
                <a:spcPts val="4300"/>
              </a:spcBef>
              <a:buSzPct val="80000"/>
              <a:buChar char="•"/>
              <a:defRPr sz="4300"/>
            </a:pPr>
            <a:r>
              <a:t>Connecting the family’s name with the outcome.</a:t>
            </a:r>
          </a:p>
          <a:p>
            <a:pPr lvl="1" marL="1093977" indent="-546987" defTabSz="602615">
              <a:spcBef>
                <a:spcPts val="4300"/>
              </a:spcBef>
              <a:buBlip>
                <a:blip r:embed="rId2"/>
              </a:buBlip>
              <a:defRPr sz="4300"/>
            </a:pPr>
            <a:r>
              <a:t>You need more than an entity - you need planning, benchmarks, goals, and guides.</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Overcoming Confident Possessiveness"/>
          <p:cNvSpPr txBox="1"/>
          <p:nvPr>
            <p:ph type="title"/>
          </p:nvPr>
        </p:nvSpPr>
        <p:spPr>
          <a:prstGeom prst="rect">
            <a:avLst/>
          </a:prstGeom>
        </p:spPr>
        <p:txBody>
          <a:bodyPr/>
          <a:lstStyle/>
          <a:p>
            <a:pPr/>
            <a:r>
              <a:t>Overcoming Confident Possessiveness</a:t>
            </a:r>
          </a:p>
        </p:txBody>
      </p:sp>
      <p:sp>
        <p:nvSpPr>
          <p:cNvPr id="169" name="Donors with wealth are accustomed to taking control and making decisions.…"/>
          <p:cNvSpPr txBox="1"/>
          <p:nvPr>
            <p:ph type="body" idx="1"/>
          </p:nvPr>
        </p:nvSpPr>
        <p:spPr>
          <a:prstGeom prst="rect">
            <a:avLst/>
          </a:prstGeom>
        </p:spPr>
        <p:txBody>
          <a:bodyPr/>
          <a:lstStyle/>
          <a:p>
            <a:pPr marL="711834" indent="-711834" defTabSz="784225">
              <a:spcBef>
                <a:spcPts val="5600"/>
              </a:spcBef>
              <a:buBlip>
                <a:blip r:embed="rId2"/>
              </a:buBlip>
              <a:defRPr sz="5700"/>
            </a:pPr>
            <a:r>
              <a:t>Donors with wealth are accustomed to taking control and making decisions.</a:t>
            </a:r>
          </a:p>
          <a:p>
            <a:pPr marL="711834" indent="-711834" defTabSz="784225">
              <a:spcBef>
                <a:spcPts val="5600"/>
              </a:spcBef>
              <a:buBlip>
                <a:blip r:embed="rId2"/>
              </a:buBlip>
              <a:defRPr sz="5700"/>
            </a:pPr>
            <a:r>
              <a:t>They treat foundations just as they would a personal business - making decisions based on personal preferences and perspectives.</a:t>
            </a:r>
          </a:p>
          <a:p>
            <a:pPr marL="711834" indent="-711834" defTabSz="784225">
              <a:spcBef>
                <a:spcPts val="5600"/>
              </a:spcBef>
              <a:buBlip>
                <a:blip r:embed="rId2"/>
              </a:buBlip>
              <a:defRPr sz="5700"/>
            </a:pPr>
            <a:r>
              <a:t>However, basic, underlying truth: once you give the money away, it’s not the client’s money any more; it is the public’s money.</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Avoiding Legislative Backwash"/>
          <p:cNvSpPr txBox="1"/>
          <p:nvPr>
            <p:ph type="title"/>
          </p:nvPr>
        </p:nvSpPr>
        <p:spPr>
          <a:prstGeom prst="rect">
            <a:avLst/>
          </a:prstGeom>
        </p:spPr>
        <p:txBody>
          <a:bodyPr/>
          <a:lstStyle/>
          <a:p>
            <a:pPr/>
            <a:r>
              <a:t>Avoiding Legislative Backwash</a:t>
            </a:r>
          </a:p>
        </p:txBody>
      </p:sp>
      <p:sp>
        <p:nvSpPr>
          <p:cNvPr id="172" name="Clients must have ongoing professional advice to navigate the legislative shoals.…"/>
          <p:cNvSpPr txBox="1"/>
          <p:nvPr>
            <p:ph type="body" idx="1"/>
          </p:nvPr>
        </p:nvSpPr>
        <p:spPr>
          <a:prstGeom prst="rect">
            <a:avLst/>
          </a:prstGeom>
        </p:spPr>
        <p:txBody>
          <a:bodyPr/>
          <a:lstStyle/>
          <a:p>
            <a:pPr marL="651891" indent="-651891" defTabSz="718184">
              <a:spcBef>
                <a:spcPts val="5100"/>
              </a:spcBef>
              <a:buBlip>
                <a:blip r:embed="rId2"/>
              </a:buBlip>
              <a:defRPr sz="5200"/>
            </a:pPr>
            <a:r>
              <a:t>Clients must have ongoing professional advice to navigate the legislative shoals.</a:t>
            </a:r>
          </a:p>
          <a:p>
            <a:pPr marL="651891" indent="-651891" defTabSz="718184">
              <a:spcBef>
                <a:spcPts val="5100"/>
              </a:spcBef>
              <a:buBlip>
                <a:blip r:embed="rId2"/>
              </a:buBlip>
              <a:defRPr sz="5200"/>
            </a:pPr>
            <a:r>
              <a:t>What a new day it must have been in 1969 with the dramatic changes that were made to the tax code impacting charitable entities.</a:t>
            </a:r>
          </a:p>
          <a:p>
            <a:pPr marL="651891" indent="-651891" defTabSz="718184">
              <a:spcBef>
                <a:spcPts val="5100"/>
              </a:spcBef>
              <a:buBlip>
                <a:blip r:embed="rId2"/>
              </a:buBlip>
              <a:defRPr sz="5200"/>
            </a:pPr>
            <a:r>
              <a:t>That change is ongoing.  Nonprofits are more closely scrutinized, and Congress acts periodically to change the benefits and requirements for tax exempt entities. </a:t>
            </a:r>
          </a:p>
          <a:p>
            <a:pPr marL="651891" indent="-651891" defTabSz="718184">
              <a:spcBef>
                <a:spcPts val="5100"/>
              </a:spcBef>
              <a:buBlip>
                <a:blip r:embed="rId2"/>
              </a:buBlip>
              <a:defRPr sz="5200"/>
            </a:pPr>
            <a:r>
              <a:t>You need an entity, and a backup plan in the event things change.</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The Seven Options for Family Philanthropy"/>
          <p:cNvSpPr txBox="1"/>
          <p:nvPr>
            <p:ph type="title"/>
          </p:nvPr>
        </p:nvSpPr>
        <p:spPr>
          <a:xfrm>
            <a:off x="5448300" y="6051550"/>
            <a:ext cx="13487400" cy="4914900"/>
          </a:xfrm>
          <a:prstGeom prst="rect">
            <a:avLst/>
          </a:prstGeom>
        </p:spPr>
        <p:txBody>
          <a:bodyPr/>
          <a:lstStyle/>
          <a:p>
            <a:pPr/>
            <a:r>
              <a:t>The Seven Options for Family Philanthropy</a:t>
            </a:r>
          </a:p>
        </p:txBody>
      </p:sp>
      <p:pic>
        <p:nvPicPr>
          <p:cNvPr id="175" name="Image" descr="Image"/>
          <p:cNvPicPr>
            <a:picLocks noChangeAspect="1"/>
          </p:cNvPicPr>
          <p:nvPr/>
        </p:nvPicPr>
        <p:blipFill>
          <a:blip r:embed="rId2">
            <a:extLst/>
          </a:blip>
          <a:stretch>
            <a:fillRect/>
          </a:stretch>
        </p:blipFill>
        <p:spPr>
          <a:xfrm>
            <a:off x="9398843" y="2431465"/>
            <a:ext cx="5586315" cy="3099385"/>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The Seven Options"/>
          <p:cNvSpPr txBox="1"/>
          <p:nvPr>
            <p:ph type="title"/>
          </p:nvPr>
        </p:nvSpPr>
        <p:spPr>
          <a:prstGeom prst="rect">
            <a:avLst/>
          </a:prstGeom>
        </p:spPr>
        <p:txBody>
          <a:bodyPr/>
          <a:lstStyle/>
          <a:p>
            <a:pPr/>
            <a:r>
              <a:t>The Seven Options</a:t>
            </a:r>
          </a:p>
        </p:txBody>
      </p:sp>
      <p:sp>
        <p:nvSpPr>
          <p:cNvPr id="178" name="Private foundation…"/>
          <p:cNvSpPr txBox="1"/>
          <p:nvPr>
            <p:ph type="body" sz="half" idx="1"/>
          </p:nvPr>
        </p:nvSpPr>
        <p:spPr>
          <a:xfrm>
            <a:off x="1219199" y="3695700"/>
            <a:ext cx="10740432" cy="9105900"/>
          </a:xfrm>
          <a:prstGeom prst="rect">
            <a:avLst/>
          </a:prstGeom>
        </p:spPr>
        <p:txBody>
          <a:bodyPr/>
          <a:lstStyle/>
          <a:p>
            <a:pPr marL="745066" indent="-745066">
              <a:buSzPct val="100000"/>
              <a:buAutoNum type="arabicPeriod" startAt="1"/>
              <a:defRPr sz="5500"/>
            </a:pPr>
            <a:r>
              <a:t>Private foundation</a:t>
            </a:r>
          </a:p>
          <a:p>
            <a:pPr marL="745066" indent="-745066">
              <a:buSzPct val="100000"/>
              <a:buAutoNum type="arabicPeriod" startAt="1"/>
              <a:defRPr sz="5500"/>
            </a:pPr>
            <a:r>
              <a:t>Supporting Organization</a:t>
            </a:r>
          </a:p>
          <a:p>
            <a:pPr marL="745066" indent="-745066">
              <a:buSzPct val="100000"/>
              <a:buAutoNum type="arabicPeriod" startAt="1"/>
              <a:defRPr sz="5500"/>
            </a:pPr>
            <a:r>
              <a:t>Donor Advised Fund</a:t>
            </a:r>
          </a:p>
          <a:p>
            <a:pPr marL="745066" indent="-745066">
              <a:buSzPct val="100000"/>
              <a:buAutoNum type="arabicPeriod" startAt="1"/>
              <a:defRPr sz="5500"/>
            </a:pPr>
            <a:r>
              <a:t>Charitable Lead Trust</a:t>
            </a:r>
          </a:p>
        </p:txBody>
      </p:sp>
      <p:sp>
        <p:nvSpPr>
          <p:cNvPr id="179" name="Charitable Revocable Trust…"/>
          <p:cNvSpPr txBox="1"/>
          <p:nvPr/>
        </p:nvSpPr>
        <p:spPr>
          <a:xfrm>
            <a:off x="12318999" y="3695700"/>
            <a:ext cx="10740432" cy="9105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745066" indent="-745066" algn="l">
              <a:lnSpc>
                <a:spcPct val="120000"/>
              </a:lnSpc>
              <a:spcBef>
                <a:spcPts val="3400"/>
              </a:spcBef>
              <a:buSzPct val="100000"/>
              <a:buAutoNum type="arabicPeriod" startAt="5"/>
              <a:defRPr sz="5500"/>
            </a:pPr>
            <a:r>
              <a:t>Charitable Revocable Trust</a:t>
            </a:r>
          </a:p>
          <a:p>
            <a:pPr marL="745066" indent="-745066" algn="l">
              <a:lnSpc>
                <a:spcPct val="120000"/>
              </a:lnSpc>
              <a:spcBef>
                <a:spcPts val="3400"/>
              </a:spcBef>
              <a:buSzPct val="100000"/>
              <a:buAutoNum type="arabicPeriod" startAt="5"/>
              <a:defRPr sz="5500"/>
            </a:pPr>
            <a:r>
              <a:t>Partnership with Charity (Endowment)</a:t>
            </a:r>
          </a:p>
          <a:p>
            <a:pPr marL="745066" indent="-745066" algn="l">
              <a:lnSpc>
                <a:spcPct val="120000"/>
              </a:lnSpc>
              <a:spcBef>
                <a:spcPts val="3400"/>
              </a:spcBef>
              <a:buSzPct val="100000"/>
              <a:buAutoNum type="arabicPeriod" startAt="5"/>
              <a:defRPr sz="5500"/>
            </a:pPr>
            <a:r>
              <a:t>Kitchen Table Philanthropy</a:t>
            </a:r>
          </a:p>
          <a:p>
            <a:pPr marL="745066" indent="-745066" algn="l">
              <a:lnSpc>
                <a:spcPct val="120000"/>
              </a:lnSpc>
              <a:spcBef>
                <a:spcPts val="3400"/>
              </a:spcBef>
              <a:buSzPct val="100000"/>
              <a:buAutoNum type="arabicPeriod" startAt="5"/>
              <a:defRPr sz="5500"/>
            </a:pPr>
            <a:r>
              <a:t>Others?</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Private Foundation"/>
          <p:cNvSpPr txBox="1"/>
          <p:nvPr>
            <p:ph type="title"/>
          </p:nvPr>
        </p:nvSpPr>
        <p:spPr>
          <a:prstGeom prst="rect">
            <a:avLst/>
          </a:prstGeom>
        </p:spPr>
        <p:txBody>
          <a:bodyPr/>
          <a:lstStyle/>
          <a:p>
            <a:pPr/>
            <a:r>
              <a:t>Private Foundation</a:t>
            </a:r>
          </a:p>
        </p:txBody>
      </p:sp>
      <p:sp>
        <p:nvSpPr>
          <p:cNvPr id="182" name="Most frequently-requested donor option.…"/>
          <p:cNvSpPr txBox="1"/>
          <p:nvPr>
            <p:ph type="body" idx="1"/>
          </p:nvPr>
        </p:nvSpPr>
        <p:spPr>
          <a:prstGeom prst="rect">
            <a:avLst/>
          </a:prstGeom>
        </p:spPr>
        <p:txBody>
          <a:bodyPr/>
          <a:lstStyle/>
          <a:p>
            <a:pPr marL="719327" indent="-719327" defTabSz="792479">
              <a:spcBef>
                <a:spcPts val="5600"/>
              </a:spcBef>
              <a:buBlip>
                <a:blip r:embed="rId2"/>
              </a:buBlip>
              <a:defRPr sz="5700"/>
            </a:pPr>
            <a:r>
              <a:t>Most frequently-requested donor option.</a:t>
            </a:r>
          </a:p>
          <a:p>
            <a:pPr marL="719327" indent="-719327" defTabSz="792479">
              <a:spcBef>
                <a:spcPts val="5600"/>
              </a:spcBef>
              <a:buBlip>
                <a:blip r:embed="rId2"/>
              </a:buBlip>
              <a:defRPr sz="5700"/>
            </a:pPr>
            <a:r>
              <a:t>Private foundation is a 501(c)(3) entity.  It is the default form of charitable life.  To receive public charity status you must meet an exception.</a:t>
            </a:r>
          </a:p>
          <a:p>
            <a:pPr marL="719327" indent="-719327" defTabSz="792479">
              <a:spcBef>
                <a:spcPts val="5600"/>
              </a:spcBef>
              <a:buBlip>
                <a:blip r:embed="rId2"/>
              </a:buBlip>
              <a:defRPr sz="5700"/>
            </a:pPr>
            <a:r>
              <a:t>Funding comes from one or a few sources (not broad public support)</a:t>
            </a:r>
          </a:p>
          <a:p>
            <a:pPr marL="719327" indent="-719327" defTabSz="792479">
              <a:spcBef>
                <a:spcPts val="5600"/>
              </a:spcBef>
              <a:buBlip>
                <a:blip r:embed="rId2"/>
              </a:buBlip>
              <a:defRPr sz="5700"/>
            </a:pPr>
            <a:r>
              <a:t>Board is controlled by the funder (not broad public group)</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Private Foundation"/>
          <p:cNvSpPr txBox="1"/>
          <p:nvPr>
            <p:ph type="title"/>
          </p:nvPr>
        </p:nvSpPr>
        <p:spPr>
          <a:prstGeom prst="rect">
            <a:avLst/>
          </a:prstGeom>
        </p:spPr>
        <p:txBody>
          <a:bodyPr/>
          <a:lstStyle/>
          <a:p>
            <a:pPr/>
            <a:r>
              <a:t>Private Foundation</a:t>
            </a:r>
          </a:p>
        </p:txBody>
      </p:sp>
      <p:sp>
        <p:nvSpPr>
          <p:cNvPr id="185" name="In the past, private foundations have been one of the most beleaguered forms of charitable life:…"/>
          <p:cNvSpPr txBox="1"/>
          <p:nvPr>
            <p:ph type="body" sz="half" idx="1"/>
          </p:nvPr>
        </p:nvSpPr>
        <p:spPr>
          <a:xfrm>
            <a:off x="1219199" y="3695700"/>
            <a:ext cx="10740432" cy="9105900"/>
          </a:xfrm>
          <a:prstGeom prst="rect">
            <a:avLst/>
          </a:prstGeom>
        </p:spPr>
        <p:txBody>
          <a:bodyPr/>
          <a:lstStyle/>
          <a:p>
            <a:pPr marL="0" indent="0" defTabSz="676909">
              <a:spcBef>
                <a:spcPts val="2700"/>
              </a:spcBef>
              <a:buSzTx/>
              <a:buNone/>
              <a:defRPr sz="4500"/>
            </a:pPr>
            <a:r>
              <a:t>In the past, private foundations have been one of the most beleaguered forms of charitable life:</a:t>
            </a:r>
          </a:p>
          <a:p>
            <a:pPr lvl="1" marL="1444073" indent="-610953" defTabSz="676909">
              <a:spcBef>
                <a:spcPts val="2700"/>
              </a:spcBef>
              <a:buSzPct val="100000"/>
              <a:buAutoNum type="arabicPeriod" startAt="1"/>
              <a:defRPr sz="4500"/>
            </a:pPr>
            <a:r>
              <a:t>Limitations on deductions</a:t>
            </a:r>
          </a:p>
          <a:p>
            <a:pPr lvl="1" marL="1444073" indent="-610953" defTabSz="676909">
              <a:spcBef>
                <a:spcPts val="2700"/>
              </a:spcBef>
              <a:buSzPct val="100000"/>
              <a:buAutoNum type="arabicPeriod" startAt="1"/>
              <a:defRPr sz="4500"/>
            </a:pPr>
            <a:r>
              <a:t>Excise taxes</a:t>
            </a:r>
          </a:p>
          <a:p>
            <a:pPr lvl="1" marL="1444073" indent="-610953" defTabSz="676909">
              <a:spcBef>
                <a:spcPts val="2700"/>
              </a:spcBef>
              <a:buSzPct val="100000"/>
              <a:buAutoNum type="arabicPeriod" startAt="1"/>
              <a:defRPr sz="4500"/>
            </a:pPr>
            <a:r>
              <a:t>Mandatory distributions</a:t>
            </a:r>
          </a:p>
          <a:p>
            <a:pPr lvl="1" marL="1444073" indent="-610953" defTabSz="676909">
              <a:spcBef>
                <a:spcPts val="2700"/>
              </a:spcBef>
              <a:buSzPct val="100000"/>
              <a:buAutoNum type="arabicPeriod" startAt="1"/>
              <a:defRPr sz="4500"/>
            </a:pPr>
            <a:r>
              <a:t>Investment restrictions</a:t>
            </a:r>
          </a:p>
          <a:p>
            <a:pPr lvl="1" marL="1444073" indent="-610953" defTabSz="676909">
              <a:spcBef>
                <a:spcPts val="2700"/>
              </a:spcBef>
              <a:buSzPct val="100000"/>
              <a:buAutoNum type="arabicPeriod" startAt="1"/>
              <a:defRPr sz="4500"/>
            </a:pPr>
            <a:r>
              <a:t>Self dealing rules</a:t>
            </a:r>
          </a:p>
        </p:txBody>
      </p:sp>
      <p:sp>
        <p:nvSpPr>
          <p:cNvPr id="186" name="Now there are some advantages:…"/>
          <p:cNvSpPr txBox="1"/>
          <p:nvPr/>
        </p:nvSpPr>
        <p:spPr>
          <a:xfrm>
            <a:off x="12318999" y="3695700"/>
            <a:ext cx="10740432" cy="764718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l" defTabSz="701675">
              <a:lnSpc>
                <a:spcPct val="120000"/>
              </a:lnSpc>
              <a:spcBef>
                <a:spcPts val="2800"/>
              </a:spcBef>
              <a:defRPr sz="4600"/>
            </a:pPr>
            <a:r>
              <a:t>Now there are some advantages:</a:t>
            </a:r>
          </a:p>
          <a:p>
            <a:pPr marL="633306" indent="-633306" algn="l" defTabSz="701675">
              <a:lnSpc>
                <a:spcPct val="120000"/>
              </a:lnSpc>
              <a:spcBef>
                <a:spcPts val="2800"/>
              </a:spcBef>
              <a:buSzPct val="100000"/>
              <a:buAutoNum type="arabicPeriod" startAt="1"/>
              <a:defRPr sz="4600"/>
            </a:pPr>
            <a:r>
              <a:t>Family members can be paid from a private foundation, but not a DAF or Type III SO</a:t>
            </a:r>
          </a:p>
          <a:p>
            <a:pPr marL="633306" indent="-633306" algn="l" defTabSz="701675">
              <a:lnSpc>
                <a:spcPct val="120000"/>
              </a:lnSpc>
              <a:spcBef>
                <a:spcPts val="2800"/>
              </a:spcBef>
              <a:buSzPct val="100000"/>
              <a:buAutoNum type="arabicPeriod" startAt="1"/>
              <a:defRPr sz="4600"/>
            </a:pPr>
            <a:r>
              <a:t>And of course, control of decision-making</a:t>
            </a:r>
          </a:p>
        </p:txBody>
      </p:sp>
      <p:pic>
        <p:nvPicPr>
          <p:cNvPr id="187" name="Image" descr="Image"/>
          <p:cNvPicPr>
            <a:picLocks noChangeAspect="1"/>
          </p:cNvPicPr>
          <p:nvPr/>
        </p:nvPicPr>
        <p:blipFill>
          <a:blip r:embed="rId2">
            <a:extLst/>
          </a:blip>
          <a:stretch>
            <a:fillRect/>
          </a:stretch>
        </p:blipFill>
        <p:spPr>
          <a:xfrm>
            <a:off x="16002000" y="9791700"/>
            <a:ext cx="5332120" cy="2768600"/>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Private Foundations - How Many"/>
          <p:cNvSpPr txBox="1"/>
          <p:nvPr>
            <p:ph type="title"/>
          </p:nvPr>
        </p:nvSpPr>
        <p:spPr>
          <a:xfrm>
            <a:off x="755650" y="12700"/>
            <a:ext cx="21958300" cy="2768600"/>
          </a:xfrm>
          <a:prstGeom prst="rect">
            <a:avLst/>
          </a:prstGeom>
        </p:spPr>
        <p:txBody>
          <a:bodyPr/>
          <a:lstStyle/>
          <a:p>
            <a:pPr/>
            <a:r>
              <a:t>Private Foundations - How Many</a:t>
            </a:r>
          </a:p>
        </p:txBody>
      </p:sp>
      <p:sp>
        <p:nvSpPr>
          <p:cNvPr id="190" name="1,729,101 nonprofits registered with the IRS…"/>
          <p:cNvSpPr txBox="1"/>
          <p:nvPr>
            <p:ph type="body" sz="half" idx="1"/>
          </p:nvPr>
        </p:nvSpPr>
        <p:spPr>
          <a:xfrm>
            <a:off x="755650" y="3187700"/>
            <a:ext cx="12081868" cy="9105900"/>
          </a:xfrm>
          <a:prstGeom prst="rect">
            <a:avLst/>
          </a:prstGeom>
        </p:spPr>
        <p:txBody>
          <a:bodyPr/>
          <a:lstStyle/>
          <a:p>
            <a:pPr marL="621917" indent="-621917" defTabSz="685165">
              <a:spcBef>
                <a:spcPts val="4800"/>
              </a:spcBef>
              <a:buBlip>
                <a:blip r:embed="rId2"/>
              </a:buBlip>
              <a:defRPr sz="4900"/>
            </a:pPr>
            <a:r>
              <a:t>1,729,101 nonprofits registered with the IRS</a:t>
            </a:r>
          </a:p>
          <a:p>
            <a:pPr marL="621917" indent="-621917" defTabSz="685165">
              <a:spcBef>
                <a:spcPts val="4800"/>
              </a:spcBef>
              <a:buBlip>
                <a:blip r:embed="rId2"/>
              </a:buBlip>
              <a:defRPr sz="4900"/>
            </a:pPr>
            <a:r>
              <a:t>119,791 (2019 figures) are private</a:t>
            </a:r>
          </a:p>
          <a:p>
            <a:pPr lvl="1" marL="1243836" indent="-621917" defTabSz="685165">
              <a:spcBef>
                <a:spcPts val="4800"/>
              </a:spcBef>
              <a:buBlip>
                <a:blip r:embed="rId2"/>
              </a:buBlip>
              <a:defRPr sz="4900"/>
            </a:pPr>
            <a:r>
              <a:t>Independent (107,889)</a:t>
            </a:r>
          </a:p>
          <a:p>
            <a:pPr lvl="1" marL="1243836" indent="-621917" defTabSz="685165">
              <a:spcBef>
                <a:spcPts val="4800"/>
              </a:spcBef>
              <a:buBlip>
                <a:blip r:embed="rId2"/>
              </a:buBlip>
              <a:defRPr sz="4900"/>
            </a:pPr>
            <a:r>
              <a:t>Operating (7,947)</a:t>
            </a:r>
          </a:p>
          <a:p>
            <a:pPr lvl="1" marL="1243836" indent="-621917" defTabSz="685165">
              <a:spcBef>
                <a:spcPts val="4800"/>
              </a:spcBef>
              <a:buBlip>
                <a:blip r:embed="rId2"/>
              </a:buBlip>
              <a:defRPr sz="4900"/>
            </a:pPr>
            <a:r>
              <a:t>Corporate (2,888)</a:t>
            </a:r>
          </a:p>
          <a:p>
            <a:pPr lvl="1" marL="1243836" indent="-621917" defTabSz="685165">
              <a:spcBef>
                <a:spcPts val="4800"/>
              </a:spcBef>
              <a:buBlip>
                <a:blip r:embed="rId2"/>
              </a:buBlip>
              <a:defRPr sz="4900"/>
            </a:pPr>
            <a:r>
              <a:t>Other (1,067)</a:t>
            </a:r>
          </a:p>
        </p:txBody>
      </p:sp>
      <p:sp>
        <p:nvSpPr>
          <p:cNvPr id="191" name="$1.2 trillion in assets…"/>
          <p:cNvSpPr txBox="1"/>
          <p:nvPr/>
        </p:nvSpPr>
        <p:spPr>
          <a:xfrm>
            <a:off x="12922249" y="3187700"/>
            <a:ext cx="9968907" cy="9105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651891" indent="-651891" algn="l" defTabSz="718184">
              <a:spcBef>
                <a:spcPts val="5100"/>
              </a:spcBef>
              <a:buSzPct val="40000"/>
              <a:buBlip>
                <a:blip r:embed="rId2"/>
              </a:buBlip>
              <a:defRPr sz="5200"/>
            </a:pPr>
            <a:r>
              <a:t>$1.2 trillion in assets</a:t>
            </a:r>
          </a:p>
          <a:p>
            <a:pPr marL="651891" indent="-651891" algn="l" defTabSz="718184">
              <a:spcBef>
                <a:spcPts val="5100"/>
              </a:spcBef>
              <a:buSzPct val="40000"/>
              <a:buBlip>
                <a:blip r:embed="rId2"/>
              </a:buBlip>
              <a:defRPr sz="5200"/>
            </a:pPr>
            <a:r>
              <a:t>Made distributions of $82 billion</a:t>
            </a:r>
          </a:p>
          <a:p>
            <a:pPr marL="651891" indent="-651891" algn="l" defTabSz="718184">
              <a:spcBef>
                <a:spcPts val="5100"/>
              </a:spcBef>
              <a:buSzPct val="40000"/>
              <a:buBlip>
                <a:blip r:embed="rId2"/>
              </a:buBlip>
              <a:defRPr sz="5200"/>
            </a:pPr>
            <a:r>
              <a:t>Some like the Bill and Melinda Gates Foundation are large.</a:t>
            </a:r>
          </a:p>
          <a:p>
            <a:pPr marL="651891" indent="-651891" algn="l" defTabSz="718184">
              <a:spcBef>
                <a:spcPts val="5100"/>
              </a:spcBef>
              <a:buSzPct val="40000"/>
              <a:buBlip>
                <a:blip r:embed="rId2"/>
              </a:buBlip>
              <a:defRPr sz="5200"/>
            </a:pPr>
            <a:r>
              <a:t>Most are smaller and make distributions of $50,000 or less a year.</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Private Foundations"/>
          <p:cNvSpPr txBox="1"/>
          <p:nvPr>
            <p:ph type="title"/>
          </p:nvPr>
        </p:nvSpPr>
        <p:spPr>
          <a:prstGeom prst="rect">
            <a:avLst/>
          </a:prstGeom>
        </p:spPr>
        <p:txBody>
          <a:bodyPr/>
          <a:lstStyle/>
          <a:p>
            <a:pPr/>
            <a:r>
              <a:t>Private Foundations</a:t>
            </a:r>
          </a:p>
        </p:txBody>
      </p:sp>
      <p:sp>
        <p:nvSpPr>
          <p:cNvPr id="194" name="Tax advantages…"/>
          <p:cNvSpPr txBox="1"/>
          <p:nvPr>
            <p:ph type="body" sz="half" idx="1"/>
          </p:nvPr>
        </p:nvSpPr>
        <p:spPr>
          <a:xfrm>
            <a:off x="1219199" y="3695700"/>
            <a:ext cx="10740432" cy="9105900"/>
          </a:xfrm>
          <a:prstGeom prst="rect">
            <a:avLst/>
          </a:prstGeom>
        </p:spPr>
        <p:txBody>
          <a:bodyPr/>
          <a:lstStyle/>
          <a:p>
            <a:pPr lvl="1" marL="1436157" indent="-686857">
              <a:buBlip>
                <a:blip r:embed="rId2"/>
              </a:buBlip>
              <a:defRPr sz="5500"/>
            </a:pPr>
            <a:r>
              <a:t>Tax advantages</a:t>
            </a:r>
          </a:p>
          <a:p>
            <a:pPr lvl="1" marL="1436157" indent="-686857">
              <a:buBlip>
                <a:blip r:embed="rId2"/>
              </a:buBlip>
              <a:defRPr sz="5500"/>
            </a:pPr>
            <a:r>
              <a:t>Charitable deduction for the gifts</a:t>
            </a:r>
          </a:p>
          <a:p>
            <a:pPr lvl="1" marL="1436157" indent="-686857">
              <a:buBlip>
                <a:blip r:embed="rId2"/>
              </a:buBlip>
              <a:defRPr sz="5500"/>
            </a:pPr>
            <a:r>
              <a:t>Can make distributions to individuals and foreign charities</a:t>
            </a:r>
          </a:p>
        </p:txBody>
      </p:sp>
      <p:sp>
        <p:nvSpPr>
          <p:cNvPr id="195" name="Non-tax advantages…"/>
          <p:cNvSpPr txBox="1"/>
          <p:nvPr/>
        </p:nvSpPr>
        <p:spPr>
          <a:xfrm>
            <a:off x="12318999" y="3695700"/>
            <a:ext cx="10740432" cy="9105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576961" indent="-576961" algn="l" defTabSz="693419">
              <a:lnSpc>
                <a:spcPct val="120000"/>
              </a:lnSpc>
              <a:spcBef>
                <a:spcPts val="2800"/>
              </a:spcBef>
              <a:buSzPct val="40000"/>
              <a:buBlip>
                <a:blip r:embed="rId2"/>
              </a:buBlip>
              <a:defRPr sz="4600"/>
            </a:pPr>
            <a:r>
              <a:t>Non-tax advantages</a:t>
            </a:r>
          </a:p>
          <a:p>
            <a:pPr marL="576961" indent="-576961" algn="l" defTabSz="693419">
              <a:lnSpc>
                <a:spcPct val="120000"/>
              </a:lnSpc>
              <a:spcBef>
                <a:spcPts val="2800"/>
              </a:spcBef>
              <a:buSzPct val="40000"/>
              <a:buBlip>
                <a:blip r:embed="rId2"/>
              </a:buBlip>
              <a:defRPr sz="4600"/>
            </a:pPr>
            <a:r>
              <a:t>Control of distributions</a:t>
            </a:r>
          </a:p>
          <a:p>
            <a:pPr marL="576961" indent="-576961" algn="l" defTabSz="693419">
              <a:lnSpc>
                <a:spcPct val="120000"/>
              </a:lnSpc>
              <a:spcBef>
                <a:spcPts val="2800"/>
              </a:spcBef>
              <a:buSzPct val="40000"/>
              <a:buBlip>
                <a:blip r:embed="rId2"/>
              </a:buBlip>
              <a:defRPr sz="4600"/>
            </a:pPr>
            <a:r>
              <a:t>Control of administration and investment management</a:t>
            </a:r>
          </a:p>
          <a:p>
            <a:pPr marL="576961" indent="-576961" algn="l" defTabSz="693419">
              <a:lnSpc>
                <a:spcPct val="120000"/>
              </a:lnSpc>
              <a:spcBef>
                <a:spcPts val="2800"/>
              </a:spcBef>
              <a:buSzPct val="40000"/>
              <a:buBlip>
                <a:blip r:embed="rId2"/>
              </a:buBlip>
              <a:defRPr sz="4600"/>
            </a:pPr>
            <a:r>
              <a:t>Memorializes the family</a:t>
            </a:r>
          </a:p>
          <a:p>
            <a:pPr marL="576961" indent="-576961" algn="l" defTabSz="693419">
              <a:lnSpc>
                <a:spcPct val="120000"/>
              </a:lnSpc>
              <a:spcBef>
                <a:spcPts val="2800"/>
              </a:spcBef>
              <a:buSzPct val="40000"/>
              <a:buBlip>
                <a:blip r:embed="rId2"/>
              </a:buBlip>
              <a:defRPr sz="4600"/>
            </a:pPr>
            <a:r>
              <a:t>Can endowment the family’s priorities</a:t>
            </a:r>
          </a:p>
          <a:p>
            <a:pPr marL="576961" indent="-576961" algn="l" defTabSz="693419">
              <a:lnSpc>
                <a:spcPct val="120000"/>
              </a:lnSpc>
              <a:spcBef>
                <a:spcPts val="2800"/>
              </a:spcBef>
              <a:buSzPct val="40000"/>
              <a:buBlip>
                <a:blip r:embed="rId2"/>
              </a:buBlip>
              <a:defRPr sz="4600"/>
            </a:pPr>
            <a:r>
              <a:t>Platform for family philanthropy</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The U.S. Culture of Philanthropy"/>
          <p:cNvSpPr txBox="1"/>
          <p:nvPr>
            <p:ph type="title"/>
          </p:nvPr>
        </p:nvSpPr>
        <p:spPr>
          <a:xfrm>
            <a:off x="5448300" y="6051550"/>
            <a:ext cx="13487400" cy="4914900"/>
          </a:xfrm>
          <a:prstGeom prst="rect">
            <a:avLst/>
          </a:prstGeom>
        </p:spPr>
        <p:txBody>
          <a:bodyPr/>
          <a:lstStyle/>
          <a:p>
            <a:pPr/>
            <a:r>
              <a:t>The U.S. Culture of Philanthropy</a:t>
            </a:r>
          </a:p>
        </p:txBody>
      </p:sp>
      <p:pic>
        <p:nvPicPr>
          <p:cNvPr id="139" name="Image" descr="Image"/>
          <p:cNvPicPr>
            <a:picLocks noChangeAspect="1"/>
          </p:cNvPicPr>
          <p:nvPr/>
        </p:nvPicPr>
        <p:blipFill>
          <a:blip r:embed="rId2">
            <a:extLst/>
          </a:blip>
          <a:stretch>
            <a:fillRect/>
          </a:stretch>
        </p:blipFill>
        <p:spPr>
          <a:xfrm>
            <a:off x="9398843" y="2431465"/>
            <a:ext cx="5586315" cy="3099386"/>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Private Foundations"/>
          <p:cNvSpPr txBox="1"/>
          <p:nvPr>
            <p:ph type="title"/>
          </p:nvPr>
        </p:nvSpPr>
        <p:spPr>
          <a:prstGeom prst="rect">
            <a:avLst/>
          </a:prstGeom>
        </p:spPr>
        <p:txBody>
          <a:bodyPr/>
          <a:lstStyle/>
          <a:p>
            <a:pPr/>
            <a:r>
              <a:t>Private Foundations</a:t>
            </a:r>
          </a:p>
        </p:txBody>
      </p:sp>
      <p:sp>
        <p:nvSpPr>
          <p:cNvPr id="198" name="Tax disadvantages…"/>
          <p:cNvSpPr txBox="1"/>
          <p:nvPr>
            <p:ph type="body" sz="half" idx="1"/>
          </p:nvPr>
        </p:nvSpPr>
        <p:spPr>
          <a:xfrm>
            <a:off x="1219199" y="3695700"/>
            <a:ext cx="10740432" cy="9105900"/>
          </a:xfrm>
          <a:prstGeom prst="rect">
            <a:avLst/>
          </a:prstGeom>
        </p:spPr>
        <p:txBody>
          <a:bodyPr/>
          <a:lstStyle/>
          <a:p>
            <a:pPr lvl="2" marL="1966911" indent="-618171" defTabSz="742950">
              <a:spcBef>
                <a:spcPts val="3000"/>
              </a:spcBef>
              <a:buBlip>
                <a:blip r:embed="rId2"/>
              </a:buBlip>
              <a:defRPr sz="4900"/>
            </a:pPr>
            <a:r>
              <a:t>Tax disadvantages</a:t>
            </a:r>
          </a:p>
          <a:p>
            <a:pPr lvl="3" marL="2641281" indent="-618171" defTabSz="742950">
              <a:spcBef>
                <a:spcPts val="3000"/>
              </a:spcBef>
              <a:buBlip>
                <a:blip r:embed="rId2"/>
              </a:buBlip>
              <a:defRPr sz="4900"/>
            </a:pPr>
            <a:r>
              <a:t>Lower annual gift deduction</a:t>
            </a:r>
          </a:p>
          <a:p>
            <a:pPr lvl="3" marL="2641281" indent="-618171" defTabSz="742950">
              <a:spcBef>
                <a:spcPts val="3000"/>
              </a:spcBef>
              <a:buBlip>
                <a:blip r:embed="rId2"/>
              </a:buBlip>
              <a:defRPr sz="4900"/>
            </a:pPr>
            <a:r>
              <a:t>Limitations on value of some contributed assets</a:t>
            </a:r>
          </a:p>
          <a:p>
            <a:pPr lvl="3" marL="2641281" indent="-618171" defTabSz="742950">
              <a:spcBef>
                <a:spcPts val="3000"/>
              </a:spcBef>
              <a:buBlip>
                <a:blip r:embed="rId2"/>
              </a:buBlip>
              <a:defRPr sz="4900"/>
            </a:pPr>
            <a:r>
              <a:t>Excise taxes on income</a:t>
            </a:r>
          </a:p>
          <a:p>
            <a:pPr lvl="3" marL="2641281" indent="-618171" defTabSz="742950">
              <a:spcBef>
                <a:spcPts val="3000"/>
              </a:spcBef>
              <a:buBlip>
                <a:blip r:embed="rId2"/>
              </a:buBlip>
              <a:defRPr sz="4900"/>
            </a:pPr>
            <a:r>
              <a:t>Prohibited transaction rules</a:t>
            </a:r>
          </a:p>
        </p:txBody>
      </p:sp>
      <p:sp>
        <p:nvSpPr>
          <p:cNvPr id="199" name="Non-tax disadvantages…"/>
          <p:cNvSpPr txBox="1"/>
          <p:nvPr/>
        </p:nvSpPr>
        <p:spPr>
          <a:xfrm>
            <a:off x="12318999" y="3695700"/>
            <a:ext cx="10740432" cy="9105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686857" indent="-686857" algn="l">
              <a:lnSpc>
                <a:spcPct val="120000"/>
              </a:lnSpc>
              <a:spcBef>
                <a:spcPts val="3400"/>
              </a:spcBef>
              <a:buSzPct val="40000"/>
              <a:buBlip>
                <a:blip r:embed="rId2"/>
              </a:buBlip>
              <a:defRPr sz="5500"/>
            </a:pPr>
            <a:r>
              <a:t>Non-tax disadvantages</a:t>
            </a:r>
          </a:p>
          <a:p>
            <a:pPr lvl="1" marL="1436157" indent="-686857" algn="l">
              <a:lnSpc>
                <a:spcPct val="120000"/>
              </a:lnSpc>
              <a:spcBef>
                <a:spcPts val="3400"/>
              </a:spcBef>
              <a:buSzPct val="40000"/>
              <a:buBlip>
                <a:blip r:embed="rId2"/>
              </a:buBlip>
              <a:defRPr sz="5500"/>
            </a:pPr>
            <a:r>
              <a:t>Costs of creation and ongoing management</a:t>
            </a:r>
          </a:p>
          <a:p>
            <a:pPr lvl="1" marL="1436157" indent="-686857" algn="l">
              <a:lnSpc>
                <a:spcPct val="120000"/>
              </a:lnSpc>
              <a:spcBef>
                <a:spcPts val="3400"/>
              </a:spcBef>
              <a:buSzPct val="40000"/>
              <a:buBlip>
                <a:blip r:embed="rId2"/>
              </a:buBlip>
              <a:defRPr sz="5500"/>
            </a:pPr>
            <a:r>
              <a:t>Potential for personal liability</a:t>
            </a:r>
          </a:p>
          <a:p>
            <a:pPr lvl="1" marL="1436157" indent="-686857" algn="l">
              <a:lnSpc>
                <a:spcPct val="120000"/>
              </a:lnSpc>
              <a:spcBef>
                <a:spcPts val="3400"/>
              </a:spcBef>
              <a:buSzPct val="40000"/>
              <a:buBlip>
                <a:blip r:embed="rId2"/>
              </a:buBlip>
              <a:defRPr sz="5500"/>
            </a:pPr>
            <a:r>
              <a:t>Complicated rules</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Supporting Organization"/>
          <p:cNvSpPr txBox="1"/>
          <p:nvPr>
            <p:ph type="title"/>
          </p:nvPr>
        </p:nvSpPr>
        <p:spPr>
          <a:prstGeom prst="rect">
            <a:avLst/>
          </a:prstGeom>
        </p:spPr>
        <p:txBody>
          <a:bodyPr/>
          <a:lstStyle/>
          <a:p>
            <a:pPr/>
            <a:r>
              <a:t>Supporting Organization</a:t>
            </a:r>
          </a:p>
        </p:txBody>
      </p:sp>
      <p:sp>
        <p:nvSpPr>
          <p:cNvPr id="202" name="Separately established public charity…"/>
          <p:cNvSpPr txBox="1"/>
          <p:nvPr>
            <p:ph type="body" idx="1"/>
          </p:nvPr>
        </p:nvSpPr>
        <p:spPr>
          <a:prstGeom prst="rect">
            <a:avLst/>
          </a:prstGeom>
        </p:spPr>
        <p:txBody>
          <a:bodyPr/>
          <a:lstStyle/>
          <a:p>
            <a:pPr>
              <a:buBlip>
                <a:blip r:embed="rId2"/>
              </a:buBlip>
            </a:pPr>
            <a:r>
              <a:t>Separately established public charity</a:t>
            </a:r>
          </a:p>
          <a:p>
            <a:pPr>
              <a:buBlip>
                <a:blip r:embed="rId2"/>
              </a:buBlip>
            </a:pPr>
            <a:r>
              <a:t>Makes distributions to one or more public charities</a:t>
            </a:r>
          </a:p>
          <a:p>
            <a:pPr>
              <a:buBlip>
                <a:blip r:embed="rId2"/>
              </a:buBlip>
            </a:pPr>
            <a:r>
              <a:t>Exists solely to support one or more public charities (no more than 5)</a:t>
            </a:r>
          </a:p>
          <a:p>
            <a:pPr>
              <a:buBlip>
                <a:blip r:embed="rId2"/>
              </a:buBlip>
            </a:pPr>
            <a:r>
              <a:t>The way the supporting organization is controlled determines whether it is a Type I, II, and III</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Double-click to edit"/>
          <p:cNvSpPr txBox="1"/>
          <p:nvPr>
            <p:ph type="title"/>
          </p:nvPr>
        </p:nvSpPr>
        <p:spPr>
          <a:prstGeom prst="rect">
            <a:avLst/>
          </a:prstGeom>
        </p:spPr>
        <p:txBody>
          <a:bodyPr/>
          <a:lstStyle/>
          <a:p>
            <a:pPr/>
          </a:p>
        </p:txBody>
      </p:sp>
      <p:sp>
        <p:nvSpPr>
          <p:cNvPr id="205" name="Type I:  Operated, supervised or controlled by…"/>
          <p:cNvSpPr txBox="1"/>
          <p:nvPr>
            <p:ph type="body" idx="1"/>
          </p:nvPr>
        </p:nvSpPr>
        <p:spPr>
          <a:prstGeom prst="rect">
            <a:avLst/>
          </a:prstGeom>
        </p:spPr>
        <p:txBody>
          <a:bodyPr/>
          <a:lstStyle/>
          <a:p>
            <a:pPr marL="629411" indent="-629411" defTabSz="693419">
              <a:spcBef>
                <a:spcPts val="4900"/>
              </a:spcBef>
              <a:buBlip>
                <a:blip r:embed="rId2"/>
              </a:buBlip>
              <a:defRPr sz="5000"/>
            </a:pPr>
            <a:r>
              <a:t>Type I:  Operated, supervised or controlled by</a:t>
            </a:r>
          </a:p>
          <a:p>
            <a:pPr marL="629411" indent="-629411" defTabSz="693419">
              <a:spcBef>
                <a:spcPts val="4900"/>
              </a:spcBef>
              <a:buBlip>
                <a:blip r:embed="rId2"/>
              </a:buBlip>
              <a:defRPr sz="5000"/>
            </a:pPr>
            <a:r>
              <a:t>Type II: Supervised or controlled in connection with</a:t>
            </a:r>
          </a:p>
          <a:p>
            <a:pPr marL="629411" indent="-629411" defTabSz="693419">
              <a:spcBef>
                <a:spcPts val="4900"/>
              </a:spcBef>
              <a:buBlip>
                <a:blip r:embed="rId2"/>
              </a:buBlip>
              <a:defRPr sz="5000"/>
            </a:pPr>
            <a:r>
              <a:t>Type III: </a:t>
            </a:r>
          </a:p>
          <a:p>
            <a:pPr lvl="1" marL="1258822" indent="-629411" defTabSz="693419">
              <a:spcBef>
                <a:spcPts val="4900"/>
              </a:spcBef>
              <a:buBlip>
                <a:blip r:embed="rId2"/>
              </a:buBlip>
              <a:defRPr sz="5000"/>
            </a:pPr>
            <a:r>
              <a:t>Functionally integrated - one that engages or carries out essential element of supported org (that the org would otherwise perform) - i.e. Blood Bank/Red Cross</a:t>
            </a:r>
          </a:p>
          <a:p>
            <a:pPr lvl="1" marL="1258822" indent="-629411" defTabSz="693419">
              <a:spcBef>
                <a:spcPts val="4900"/>
              </a:spcBef>
              <a:buBlip>
                <a:blip r:embed="rId2"/>
              </a:buBlip>
              <a:defRPr sz="5000"/>
            </a:pPr>
            <a:r>
              <a:t>Non-functionally integrated - all the others - now more highly regulated</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Supporting Organizations"/>
          <p:cNvSpPr txBox="1"/>
          <p:nvPr>
            <p:ph type="title"/>
          </p:nvPr>
        </p:nvSpPr>
        <p:spPr>
          <a:prstGeom prst="rect">
            <a:avLst/>
          </a:prstGeom>
        </p:spPr>
        <p:txBody>
          <a:bodyPr/>
          <a:lstStyle/>
          <a:p>
            <a:pPr/>
            <a:r>
              <a:t>Supporting Organizations</a:t>
            </a:r>
          </a:p>
        </p:txBody>
      </p:sp>
      <p:sp>
        <p:nvSpPr>
          <p:cNvPr id="208" name="Tax advantages…"/>
          <p:cNvSpPr txBox="1"/>
          <p:nvPr>
            <p:ph type="body" sz="half" idx="1"/>
          </p:nvPr>
        </p:nvSpPr>
        <p:spPr>
          <a:xfrm>
            <a:off x="1219199" y="3695700"/>
            <a:ext cx="10740432" cy="9105900"/>
          </a:xfrm>
          <a:prstGeom prst="rect">
            <a:avLst/>
          </a:prstGeom>
        </p:spPr>
        <p:txBody>
          <a:bodyPr/>
          <a:lstStyle/>
          <a:p>
            <a:pPr lvl="1" marL="1436157" indent="-686857">
              <a:buBlip>
                <a:blip r:embed="rId2"/>
              </a:buBlip>
              <a:defRPr sz="5500"/>
            </a:pPr>
            <a:r>
              <a:t>Tax advantages</a:t>
            </a:r>
          </a:p>
          <a:p>
            <a:pPr lvl="2" marL="2185458" indent="-686857">
              <a:buBlip>
                <a:blip r:embed="rId2"/>
              </a:buBlip>
              <a:defRPr sz="5500"/>
            </a:pPr>
            <a:r>
              <a:t>Full benefit of public charity deduction rules</a:t>
            </a:r>
          </a:p>
        </p:txBody>
      </p:sp>
      <p:sp>
        <p:nvSpPr>
          <p:cNvPr id="209" name="Non-tax advantages…"/>
          <p:cNvSpPr txBox="1"/>
          <p:nvPr/>
        </p:nvSpPr>
        <p:spPr>
          <a:xfrm>
            <a:off x="12318999" y="3695700"/>
            <a:ext cx="10740432" cy="9105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686857" indent="-686857" algn="l">
              <a:lnSpc>
                <a:spcPct val="120000"/>
              </a:lnSpc>
              <a:spcBef>
                <a:spcPts val="3400"/>
              </a:spcBef>
              <a:buSzPct val="40000"/>
              <a:buBlip>
                <a:blip r:embed="rId2"/>
              </a:buBlip>
              <a:defRPr sz="5500"/>
            </a:pPr>
            <a:r>
              <a:t>Non-tax advantages</a:t>
            </a:r>
          </a:p>
          <a:p>
            <a:pPr lvl="1" marL="1436157" indent="-686857" algn="l">
              <a:lnSpc>
                <a:spcPct val="120000"/>
              </a:lnSpc>
              <a:spcBef>
                <a:spcPts val="3400"/>
              </a:spcBef>
              <a:buSzPct val="40000"/>
              <a:buBlip>
                <a:blip r:embed="rId2"/>
              </a:buBlip>
              <a:defRPr sz="5500"/>
            </a:pPr>
            <a:r>
              <a:t>Supported organization’s administrative role</a:t>
            </a:r>
          </a:p>
          <a:p>
            <a:pPr lvl="1" marL="1436157" indent="-686857" algn="l">
              <a:lnSpc>
                <a:spcPct val="120000"/>
              </a:lnSpc>
              <a:spcBef>
                <a:spcPts val="3400"/>
              </a:spcBef>
              <a:buSzPct val="40000"/>
              <a:buBlip>
                <a:blip r:embed="rId2"/>
              </a:buBlip>
              <a:defRPr sz="5500"/>
            </a:pPr>
            <a:r>
              <a:t>Support organization’s grant making role</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Supporting Organizations"/>
          <p:cNvSpPr txBox="1"/>
          <p:nvPr>
            <p:ph type="title"/>
          </p:nvPr>
        </p:nvSpPr>
        <p:spPr>
          <a:prstGeom prst="rect">
            <a:avLst/>
          </a:prstGeom>
        </p:spPr>
        <p:txBody>
          <a:bodyPr/>
          <a:lstStyle/>
          <a:p>
            <a:pPr/>
            <a:r>
              <a:t>Supporting Organizations</a:t>
            </a:r>
          </a:p>
        </p:txBody>
      </p:sp>
      <p:sp>
        <p:nvSpPr>
          <p:cNvPr id="212" name="Tax disadvantages…"/>
          <p:cNvSpPr txBox="1"/>
          <p:nvPr>
            <p:ph type="body" sz="half" idx="1"/>
          </p:nvPr>
        </p:nvSpPr>
        <p:spPr>
          <a:xfrm>
            <a:off x="1219199" y="3695700"/>
            <a:ext cx="10740432" cy="9105900"/>
          </a:xfrm>
          <a:prstGeom prst="rect">
            <a:avLst/>
          </a:prstGeom>
        </p:spPr>
        <p:txBody>
          <a:bodyPr/>
          <a:lstStyle/>
          <a:p>
            <a:pPr marL="686857" indent="-686857">
              <a:buBlip>
                <a:blip r:embed="rId2"/>
              </a:buBlip>
              <a:defRPr sz="5500"/>
            </a:pPr>
            <a:r>
              <a:t>Tax disadvantages</a:t>
            </a:r>
          </a:p>
          <a:p>
            <a:pPr lvl="1" marL="1436157" indent="-686857">
              <a:buBlip>
                <a:blip r:embed="rId2"/>
              </a:buBlip>
              <a:defRPr sz="5500"/>
            </a:pPr>
            <a:r>
              <a:t>Congressional scrutiny</a:t>
            </a:r>
          </a:p>
          <a:p>
            <a:pPr lvl="1" marL="1436157" indent="-686857">
              <a:buBlip>
                <a:blip r:embed="rId2"/>
              </a:buBlip>
              <a:defRPr sz="5500"/>
            </a:pPr>
            <a:r>
              <a:t>Public status at risk with certain transactions (may default to private foundation status)</a:t>
            </a:r>
          </a:p>
          <a:p>
            <a:pPr lvl="1" marL="1436157" indent="-686857">
              <a:buBlip>
                <a:blip r:embed="rId2"/>
              </a:buBlip>
              <a:defRPr sz="5500"/>
            </a:pPr>
            <a:r>
              <a:t>Burden to establish status</a:t>
            </a:r>
          </a:p>
        </p:txBody>
      </p:sp>
      <p:sp>
        <p:nvSpPr>
          <p:cNvPr id="213" name="Non-tax disadvantages…"/>
          <p:cNvSpPr txBox="1"/>
          <p:nvPr/>
        </p:nvSpPr>
        <p:spPr>
          <a:xfrm>
            <a:off x="12318999" y="3695700"/>
            <a:ext cx="10740432" cy="9105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590698" indent="-590698" algn="l" defTabSz="709930">
              <a:lnSpc>
                <a:spcPct val="120000"/>
              </a:lnSpc>
              <a:spcBef>
                <a:spcPts val="2900"/>
              </a:spcBef>
              <a:buSzPct val="40000"/>
              <a:buBlip>
                <a:blip r:embed="rId2"/>
              </a:buBlip>
              <a:defRPr sz="4700"/>
            </a:pPr>
            <a:r>
              <a:t>Non-tax disadvantages</a:t>
            </a:r>
          </a:p>
          <a:p>
            <a:pPr lvl="1" marL="1235096" indent="-590698" algn="l" defTabSz="709930">
              <a:lnSpc>
                <a:spcPct val="120000"/>
              </a:lnSpc>
              <a:spcBef>
                <a:spcPts val="2900"/>
              </a:spcBef>
              <a:buSzPct val="40000"/>
              <a:buBlip>
                <a:blip r:embed="rId2"/>
              </a:buBlip>
              <a:defRPr sz="4700"/>
            </a:pPr>
            <a:r>
              <a:t>Less control than private foundation</a:t>
            </a:r>
          </a:p>
          <a:p>
            <a:pPr lvl="1" marL="1235096" indent="-590698" algn="l" defTabSz="709930">
              <a:lnSpc>
                <a:spcPct val="120000"/>
              </a:lnSpc>
              <a:spcBef>
                <a:spcPts val="2900"/>
              </a:spcBef>
              <a:buSzPct val="40000"/>
              <a:buBlip>
                <a:blip r:embed="rId2"/>
              </a:buBlip>
              <a:defRPr sz="4700"/>
            </a:pPr>
            <a:r>
              <a:t>Ongoing Congressional involvement</a:t>
            </a:r>
          </a:p>
          <a:p>
            <a:pPr lvl="1" marL="1235096" indent="-590698" algn="l" defTabSz="709930">
              <a:lnSpc>
                <a:spcPct val="120000"/>
              </a:lnSpc>
              <a:spcBef>
                <a:spcPts val="2900"/>
              </a:spcBef>
              <a:buSzPct val="40000"/>
              <a:buBlip>
                <a:blip r:embed="rId2"/>
              </a:buBlip>
              <a:defRPr sz="4700"/>
            </a:pPr>
            <a:r>
              <a:t>Restrictions on family payments for Type III</a:t>
            </a:r>
          </a:p>
          <a:p>
            <a:pPr lvl="1" marL="1235096" indent="-590698" algn="l" defTabSz="709930">
              <a:lnSpc>
                <a:spcPct val="120000"/>
              </a:lnSpc>
              <a:spcBef>
                <a:spcPts val="2900"/>
              </a:spcBef>
              <a:buSzPct val="40000"/>
              <a:buBlip>
                <a:blip r:embed="rId2"/>
              </a:buBlip>
              <a:defRPr sz="4700"/>
            </a:pPr>
            <a:r>
              <a:t>Limits on family business holdings</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Donor Advised Funds"/>
          <p:cNvSpPr txBox="1"/>
          <p:nvPr>
            <p:ph type="title"/>
          </p:nvPr>
        </p:nvSpPr>
        <p:spPr>
          <a:prstGeom prst="rect">
            <a:avLst/>
          </a:prstGeom>
        </p:spPr>
        <p:txBody>
          <a:bodyPr/>
          <a:lstStyle/>
          <a:p>
            <a:pPr/>
            <a:r>
              <a:t>Donor Advised Funds</a:t>
            </a:r>
          </a:p>
        </p:txBody>
      </p:sp>
      <p:sp>
        <p:nvSpPr>
          <p:cNvPr id="216" name="Defined by the PPA:…"/>
          <p:cNvSpPr txBox="1"/>
          <p:nvPr>
            <p:ph type="body" idx="1"/>
          </p:nvPr>
        </p:nvSpPr>
        <p:spPr>
          <a:prstGeom prst="rect">
            <a:avLst/>
          </a:prstGeom>
        </p:spPr>
        <p:txBody>
          <a:bodyPr/>
          <a:lstStyle/>
          <a:p>
            <a:pPr>
              <a:buBlip>
                <a:blip r:embed="rId2"/>
              </a:buBlip>
            </a:pPr>
            <a:r>
              <a:t>Defined by the PPA:</a:t>
            </a:r>
          </a:p>
          <a:p>
            <a:pPr lvl="1">
              <a:buBlip>
                <a:blip r:embed="rId2"/>
              </a:buBlip>
            </a:pPr>
            <a:r>
              <a:t>A fund identified by reference to one or more donor contributions</a:t>
            </a:r>
          </a:p>
          <a:p>
            <a:pPr lvl="1">
              <a:buBlip>
                <a:blip r:embed="rId2"/>
              </a:buBlip>
            </a:pPr>
            <a:r>
              <a:t>Owned and controlled by the sponsoring entity</a:t>
            </a:r>
          </a:p>
          <a:p>
            <a:pPr lvl="1">
              <a:buBlip>
                <a:blip r:embed="rId2"/>
              </a:buBlip>
            </a:pPr>
            <a:r>
              <a:t>Over which the donor or donors have a reasonable expectation to advise on distributions or investment</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Donor Advised Funds"/>
          <p:cNvSpPr txBox="1"/>
          <p:nvPr>
            <p:ph type="title"/>
          </p:nvPr>
        </p:nvSpPr>
        <p:spPr>
          <a:prstGeom prst="rect">
            <a:avLst/>
          </a:prstGeom>
        </p:spPr>
        <p:txBody>
          <a:bodyPr/>
          <a:lstStyle/>
          <a:p>
            <a:pPr/>
            <a:r>
              <a:t>Donor Advised Funds</a:t>
            </a:r>
          </a:p>
        </p:txBody>
      </p:sp>
      <p:sp>
        <p:nvSpPr>
          <p:cNvPr id="219" name="Exemptions from the Treasury for:…"/>
          <p:cNvSpPr txBox="1"/>
          <p:nvPr>
            <p:ph type="body" idx="1"/>
          </p:nvPr>
        </p:nvSpPr>
        <p:spPr>
          <a:prstGeom prst="rect">
            <a:avLst/>
          </a:prstGeom>
        </p:spPr>
        <p:txBody>
          <a:bodyPr/>
          <a:lstStyle/>
          <a:p>
            <a:pPr marL="704341" indent="-704341" defTabSz="775969">
              <a:spcBef>
                <a:spcPts val="5500"/>
              </a:spcBef>
              <a:buBlip>
                <a:blip r:embed="rId2"/>
              </a:buBlip>
              <a:defRPr sz="5600"/>
            </a:pPr>
            <a:r>
              <a:t>Exemptions from the Treasury for:</a:t>
            </a:r>
          </a:p>
          <a:p>
            <a:pPr lvl="1" marL="1408683" indent="-704341" defTabSz="775969">
              <a:spcBef>
                <a:spcPts val="5500"/>
              </a:spcBef>
              <a:buBlip>
                <a:blip r:embed="rId2"/>
              </a:buBlip>
              <a:defRPr sz="5600"/>
            </a:pPr>
            <a:r>
              <a:t>Funds making distributions to a single charity or government entity</a:t>
            </a:r>
          </a:p>
          <a:p>
            <a:pPr lvl="1" marL="1408683" indent="-704341" defTabSz="775969">
              <a:spcBef>
                <a:spcPts val="5500"/>
              </a:spcBef>
              <a:buBlip>
                <a:blip r:embed="rId2"/>
              </a:buBlip>
              <a:defRPr sz="5600"/>
            </a:pPr>
            <a:r>
              <a:t>Fund standards that make travel, study, or similar grants to individuals if advised by a committee appointed by the sponsor and not controlled by the donor or someone controlled by the donor, and awards have objective, non-discriminatory standards approved by the sponsor’s board.</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Donor Advised Funds"/>
          <p:cNvSpPr txBox="1"/>
          <p:nvPr>
            <p:ph type="title"/>
          </p:nvPr>
        </p:nvSpPr>
        <p:spPr>
          <a:prstGeom prst="rect">
            <a:avLst/>
          </a:prstGeom>
        </p:spPr>
        <p:txBody>
          <a:bodyPr/>
          <a:lstStyle/>
          <a:p>
            <a:pPr/>
            <a:r>
              <a:t>Donor Advised Funds</a:t>
            </a:r>
          </a:p>
        </p:txBody>
      </p:sp>
      <p:sp>
        <p:nvSpPr>
          <p:cNvPr id="222" name="Tax advantages…"/>
          <p:cNvSpPr txBox="1"/>
          <p:nvPr>
            <p:ph type="body" sz="half" idx="1"/>
          </p:nvPr>
        </p:nvSpPr>
        <p:spPr>
          <a:xfrm>
            <a:off x="1219199" y="3695700"/>
            <a:ext cx="10740432" cy="9105900"/>
          </a:xfrm>
          <a:prstGeom prst="rect">
            <a:avLst/>
          </a:prstGeom>
        </p:spPr>
        <p:txBody>
          <a:bodyPr/>
          <a:lstStyle/>
          <a:p>
            <a:pPr marL="686857" indent="-686857">
              <a:buBlip>
                <a:blip r:embed="rId2"/>
              </a:buBlip>
              <a:defRPr sz="5500"/>
            </a:pPr>
            <a:r>
              <a:t>Tax advantages</a:t>
            </a:r>
          </a:p>
          <a:p>
            <a:pPr lvl="1" marL="1436157" indent="-686857">
              <a:buBlip>
                <a:blip r:embed="rId2"/>
              </a:buBlip>
              <a:defRPr sz="5500"/>
            </a:pPr>
            <a:r>
              <a:t>Contributions subject to higher public charity deduction rules</a:t>
            </a:r>
          </a:p>
          <a:p>
            <a:pPr lvl="1" marL="1436157" indent="-686857">
              <a:buBlip>
                <a:blip r:embed="rId2"/>
              </a:buBlip>
              <a:defRPr sz="5500"/>
            </a:pPr>
            <a:r>
              <a:t>Donor may time the charitable deductions for gifts</a:t>
            </a:r>
          </a:p>
        </p:txBody>
      </p:sp>
      <p:sp>
        <p:nvSpPr>
          <p:cNvPr id="223" name="Non-tax advantages…"/>
          <p:cNvSpPr txBox="1"/>
          <p:nvPr/>
        </p:nvSpPr>
        <p:spPr>
          <a:xfrm>
            <a:off x="12318999" y="3695700"/>
            <a:ext cx="10740432" cy="9105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686857" indent="-686857" algn="l">
              <a:lnSpc>
                <a:spcPct val="120000"/>
              </a:lnSpc>
              <a:spcBef>
                <a:spcPts val="3400"/>
              </a:spcBef>
              <a:buSzPct val="40000"/>
              <a:buBlip>
                <a:blip r:embed="rId2"/>
              </a:buBlip>
              <a:defRPr sz="5500"/>
            </a:pPr>
            <a:r>
              <a:t>Non-tax advantages</a:t>
            </a:r>
          </a:p>
          <a:p>
            <a:pPr lvl="1" marL="1436157" indent="-686857" algn="l">
              <a:lnSpc>
                <a:spcPct val="120000"/>
              </a:lnSpc>
              <a:spcBef>
                <a:spcPts val="3400"/>
              </a:spcBef>
              <a:buSzPct val="40000"/>
              <a:buBlip>
                <a:blip r:embed="rId2"/>
              </a:buBlip>
              <a:defRPr sz="5500"/>
            </a:pPr>
            <a:r>
              <a:t>Funds managed by charitable sponsor/manager</a:t>
            </a:r>
          </a:p>
          <a:p>
            <a:pPr lvl="1" marL="1436157" indent="-686857" algn="l">
              <a:lnSpc>
                <a:spcPct val="120000"/>
              </a:lnSpc>
              <a:spcBef>
                <a:spcPts val="3400"/>
              </a:spcBef>
              <a:buSzPct val="40000"/>
              <a:buBlip>
                <a:blip r:embed="rId2"/>
              </a:buBlip>
              <a:defRPr sz="5500"/>
            </a:pPr>
            <a:r>
              <a:t>Staff resources support grant making</a:t>
            </a:r>
          </a:p>
          <a:p>
            <a:pPr lvl="1" marL="1436157" indent="-686857" algn="l">
              <a:lnSpc>
                <a:spcPct val="120000"/>
              </a:lnSpc>
              <a:spcBef>
                <a:spcPts val="3400"/>
              </a:spcBef>
              <a:buSzPct val="40000"/>
              <a:buBlip>
                <a:blip r:embed="rId2"/>
              </a:buBlip>
              <a:defRPr sz="5500"/>
            </a:pPr>
            <a:r>
              <a:t>Anonymous giving is possible</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Donor Advised Funds"/>
          <p:cNvSpPr txBox="1"/>
          <p:nvPr>
            <p:ph type="title"/>
          </p:nvPr>
        </p:nvSpPr>
        <p:spPr>
          <a:prstGeom prst="rect">
            <a:avLst/>
          </a:prstGeom>
        </p:spPr>
        <p:txBody>
          <a:bodyPr/>
          <a:lstStyle/>
          <a:p>
            <a:pPr/>
            <a:r>
              <a:t>Donor Advised Funds</a:t>
            </a:r>
          </a:p>
        </p:txBody>
      </p:sp>
      <p:sp>
        <p:nvSpPr>
          <p:cNvPr id="226" name="Practical Disadvantages…"/>
          <p:cNvSpPr txBox="1"/>
          <p:nvPr>
            <p:ph type="body" sz="half" idx="1"/>
          </p:nvPr>
        </p:nvSpPr>
        <p:spPr>
          <a:xfrm>
            <a:off x="1219199" y="3695700"/>
            <a:ext cx="10740432" cy="9105900"/>
          </a:xfrm>
          <a:prstGeom prst="rect">
            <a:avLst/>
          </a:prstGeom>
        </p:spPr>
        <p:txBody>
          <a:bodyPr/>
          <a:lstStyle/>
          <a:p>
            <a:pPr marL="611302" indent="-611302" defTabSz="734694">
              <a:spcBef>
                <a:spcPts val="3000"/>
              </a:spcBef>
              <a:buBlip>
                <a:blip r:embed="rId2"/>
              </a:buBlip>
              <a:defRPr sz="4800"/>
            </a:pPr>
            <a:r>
              <a:t>Practical Disadvantages</a:t>
            </a:r>
          </a:p>
          <a:p>
            <a:pPr lvl="1" marL="1278180" indent="-611302" defTabSz="734694">
              <a:spcBef>
                <a:spcPts val="3000"/>
              </a:spcBef>
              <a:buBlip>
                <a:blip r:embed="rId2"/>
              </a:buBlip>
              <a:defRPr sz="4800"/>
            </a:pPr>
            <a:r>
              <a:t>Loss of control</a:t>
            </a:r>
          </a:p>
          <a:p>
            <a:pPr lvl="1" marL="1278180" indent="-611302" defTabSz="734694">
              <a:spcBef>
                <a:spcPts val="3000"/>
              </a:spcBef>
              <a:buBlip>
                <a:blip r:embed="rId2"/>
              </a:buBlip>
              <a:defRPr sz="4800"/>
            </a:pPr>
            <a:r>
              <a:t>Institutionalized nature of fund may extend for only one or two generations below the donor</a:t>
            </a:r>
          </a:p>
          <a:p>
            <a:pPr lvl="1" marL="1278180" indent="-611302" defTabSz="734694">
              <a:spcBef>
                <a:spcPts val="3000"/>
              </a:spcBef>
              <a:buBlip>
                <a:blip r:embed="rId2"/>
              </a:buBlip>
              <a:defRPr sz="4800"/>
            </a:pPr>
            <a:r>
              <a:t>New limitations and requirements for charitable deductions</a:t>
            </a:r>
          </a:p>
        </p:txBody>
      </p:sp>
      <p:sp>
        <p:nvSpPr>
          <p:cNvPr id="227" name="Tax Disadvantages…"/>
          <p:cNvSpPr txBox="1"/>
          <p:nvPr/>
        </p:nvSpPr>
        <p:spPr>
          <a:xfrm>
            <a:off x="12318999" y="3695700"/>
            <a:ext cx="10740432" cy="9105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597566" indent="-597566" algn="l" defTabSz="718184">
              <a:lnSpc>
                <a:spcPct val="120000"/>
              </a:lnSpc>
              <a:spcBef>
                <a:spcPts val="2900"/>
              </a:spcBef>
              <a:buSzPct val="40000"/>
              <a:buBlip>
                <a:blip r:embed="rId2"/>
              </a:buBlip>
              <a:defRPr sz="4700"/>
            </a:pPr>
            <a:r>
              <a:t>Tax Disadvantages</a:t>
            </a:r>
          </a:p>
          <a:p>
            <a:pPr lvl="1" marL="1249457" indent="-597566" algn="l" defTabSz="718184">
              <a:lnSpc>
                <a:spcPct val="120000"/>
              </a:lnSpc>
              <a:spcBef>
                <a:spcPts val="2900"/>
              </a:spcBef>
              <a:buSzPct val="40000"/>
              <a:buBlip>
                <a:blip r:embed="rId2"/>
              </a:buBlip>
              <a:defRPr sz="4700"/>
            </a:pPr>
            <a:r>
              <a:t>Limitations on holdings - excess business holdings rule</a:t>
            </a:r>
          </a:p>
          <a:p>
            <a:pPr lvl="1" marL="1249457" indent="-597566" algn="l" defTabSz="718184">
              <a:lnSpc>
                <a:spcPct val="120000"/>
              </a:lnSpc>
              <a:spcBef>
                <a:spcPts val="2900"/>
              </a:spcBef>
              <a:buSzPct val="40000"/>
              <a:buBlip>
                <a:blip r:embed="rId2"/>
              </a:buBlip>
              <a:defRPr sz="4700"/>
            </a:pPr>
            <a:r>
              <a:t>Penalties for taxable distributions</a:t>
            </a:r>
          </a:p>
          <a:p>
            <a:pPr lvl="1" marL="1249457" indent="-597566" algn="l" defTabSz="718184">
              <a:lnSpc>
                <a:spcPct val="120000"/>
              </a:lnSpc>
              <a:spcBef>
                <a:spcPts val="2900"/>
              </a:spcBef>
              <a:buSzPct val="40000"/>
              <a:buBlip>
                <a:blip r:embed="rId2"/>
              </a:buBlip>
              <a:defRPr sz="4700"/>
            </a:pPr>
            <a:r>
              <a:t>Penalties for more than incidental benefit distributions</a:t>
            </a:r>
          </a:p>
          <a:p>
            <a:pPr lvl="1" marL="1249457" indent="-597566" algn="l" defTabSz="718184">
              <a:lnSpc>
                <a:spcPct val="120000"/>
              </a:lnSpc>
              <a:spcBef>
                <a:spcPts val="2900"/>
              </a:spcBef>
              <a:buSzPct val="40000"/>
              <a:buBlip>
                <a:blip r:embed="rId2"/>
              </a:buBlip>
              <a:defRPr sz="4700"/>
            </a:pPr>
            <a:r>
              <a:t>Penalties for excess benefit transactions</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Charitable Lead Trust"/>
          <p:cNvSpPr txBox="1"/>
          <p:nvPr>
            <p:ph type="title"/>
          </p:nvPr>
        </p:nvSpPr>
        <p:spPr>
          <a:prstGeom prst="rect">
            <a:avLst/>
          </a:prstGeom>
        </p:spPr>
        <p:txBody>
          <a:bodyPr/>
          <a:lstStyle/>
          <a:p>
            <a:pPr/>
            <a:r>
              <a:t>Charitable Lead Trust</a:t>
            </a:r>
          </a:p>
        </p:txBody>
      </p:sp>
      <p:sp>
        <p:nvSpPr>
          <p:cNvPr id="230" name="An irrevocable trust…"/>
          <p:cNvSpPr txBox="1"/>
          <p:nvPr>
            <p:ph type="body" idx="1"/>
          </p:nvPr>
        </p:nvSpPr>
        <p:spPr>
          <a:prstGeom prst="rect">
            <a:avLst/>
          </a:prstGeom>
        </p:spPr>
        <p:txBody>
          <a:bodyPr/>
          <a:lstStyle/>
          <a:p>
            <a:pPr marL="719327" indent="-719327" defTabSz="792479">
              <a:spcBef>
                <a:spcPts val="5600"/>
              </a:spcBef>
              <a:buBlip>
                <a:blip r:embed="rId2"/>
              </a:buBlip>
              <a:defRPr sz="5700"/>
            </a:pPr>
            <a:r>
              <a:t>An irrevocable trust</a:t>
            </a:r>
          </a:p>
          <a:p>
            <a:pPr marL="719327" indent="-719327" defTabSz="792479">
              <a:spcBef>
                <a:spcPts val="5600"/>
              </a:spcBef>
              <a:buBlip>
                <a:blip r:embed="rId2"/>
              </a:buBlip>
              <a:defRPr sz="5700"/>
            </a:pPr>
            <a:r>
              <a:t>Creates a tax deduction equal to the present value of the amounts to be distributed to charities over the trust term</a:t>
            </a:r>
          </a:p>
          <a:p>
            <a:pPr marL="719327" indent="-719327" defTabSz="792479">
              <a:spcBef>
                <a:spcPts val="5600"/>
              </a:spcBef>
              <a:buBlip>
                <a:blip r:embed="rId2"/>
              </a:buBlip>
              <a:defRPr sz="5700"/>
            </a:pPr>
            <a:r>
              <a:t>Grantor trust - greater than a 5% probability the assets will be returned to the grantor/spouse at the end of the trust term</a:t>
            </a:r>
          </a:p>
          <a:p>
            <a:pPr marL="719327" indent="-719327" defTabSz="792479">
              <a:spcBef>
                <a:spcPts val="5600"/>
              </a:spcBef>
              <a:buBlip>
                <a:blip r:embed="rId2"/>
              </a:buBlip>
              <a:defRPr sz="5700"/>
            </a:pPr>
            <a:r>
              <a:t>Non-grantor trust - transferred to someone other than the donor/donor’s spouse at the end of the term</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US Culture of Philanthropy"/>
          <p:cNvSpPr txBox="1"/>
          <p:nvPr>
            <p:ph type="title"/>
          </p:nvPr>
        </p:nvSpPr>
        <p:spPr>
          <a:prstGeom prst="rect">
            <a:avLst/>
          </a:prstGeom>
        </p:spPr>
        <p:txBody>
          <a:bodyPr/>
          <a:lstStyle/>
          <a:p>
            <a:pPr/>
            <a:r>
              <a:t>US Culture of Philanthropy</a:t>
            </a:r>
          </a:p>
        </p:txBody>
      </p:sp>
      <p:sp>
        <p:nvSpPr>
          <p:cNvPr id="142" name="Individuals in this country are philanthropic - more so than in any country in the world.…"/>
          <p:cNvSpPr txBox="1"/>
          <p:nvPr>
            <p:ph type="body" idx="1"/>
          </p:nvPr>
        </p:nvSpPr>
        <p:spPr>
          <a:prstGeom prst="rect">
            <a:avLst/>
          </a:prstGeom>
        </p:spPr>
        <p:txBody>
          <a:bodyPr/>
          <a:lstStyle/>
          <a:p>
            <a:pPr marL="651891" indent="-651891" defTabSz="718184">
              <a:spcBef>
                <a:spcPts val="5100"/>
              </a:spcBef>
              <a:buBlip>
                <a:blip r:embed="rId2"/>
              </a:buBlip>
              <a:defRPr sz="5200"/>
            </a:pPr>
            <a:r>
              <a:t>Individuals in this country are philanthropic - more so than in any country in the world.</a:t>
            </a:r>
          </a:p>
          <a:p>
            <a:pPr lvl="1" marL="1303782" indent="-651891" defTabSz="718184">
              <a:spcBef>
                <a:spcPts val="5100"/>
              </a:spcBef>
              <a:buBlip>
                <a:blip r:embed="rId2"/>
              </a:buBlip>
              <a:defRPr sz="5200"/>
            </a:pPr>
            <a:r>
              <a:t>Tax laws incentivize giving</a:t>
            </a:r>
          </a:p>
          <a:p>
            <a:pPr lvl="1" marL="1303782" indent="-651891" defTabSz="718184">
              <a:spcBef>
                <a:spcPts val="5100"/>
              </a:spcBef>
              <a:buBlip>
                <a:blip r:embed="rId2"/>
              </a:buBlip>
              <a:defRPr sz="5200"/>
            </a:pPr>
            <a:r>
              <a:t>In many other countries, governments manage education, healthcare, the arts, and the environment</a:t>
            </a:r>
          </a:p>
          <a:p>
            <a:pPr marL="651891" indent="-651891" defTabSz="718184">
              <a:spcBef>
                <a:spcPts val="5100"/>
              </a:spcBef>
              <a:buBlip>
                <a:blip r:embed="rId2"/>
              </a:buBlip>
              <a:defRPr sz="5200"/>
            </a:pPr>
            <a:r>
              <a:t>In 2020, donors gave $471.44 billion to charity; 79% of that total came from individuals; the remainder came from corporations and foundations.</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Charitable Lead Trust"/>
          <p:cNvSpPr txBox="1"/>
          <p:nvPr>
            <p:ph type="title"/>
          </p:nvPr>
        </p:nvSpPr>
        <p:spPr>
          <a:prstGeom prst="rect">
            <a:avLst/>
          </a:prstGeom>
        </p:spPr>
        <p:txBody>
          <a:bodyPr/>
          <a:lstStyle/>
          <a:p>
            <a:pPr/>
            <a:r>
              <a:t>Charitable Lead Trust</a:t>
            </a:r>
          </a:p>
        </p:txBody>
      </p:sp>
      <p:sp>
        <p:nvSpPr>
          <p:cNvPr id="233" name="Advantages…"/>
          <p:cNvSpPr txBox="1"/>
          <p:nvPr>
            <p:ph type="body" sz="half" idx="1"/>
          </p:nvPr>
        </p:nvSpPr>
        <p:spPr>
          <a:xfrm>
            <a:off x="1219199" y="3695700"/>
            <a:ext cx="10740432" cy="9105900"/>
          </a:xfrm>
          <a:prstGeom prst="rect">
            <a:avLst/>
          </a:prstGeom>
        </p:spPr>
        <p:txBody>
          <a:bodyPr/>
          <a:lstStyle/>
          <a:p>
            <a:pPr marL="515143" indent="-515143" defTabSz="619125">
              <a:spcBef>
                <a:spcPts val="2500"/>
              </a:spcBef>
              <a:buBlip>
                <a:blip r:embed="rId2"/>
              </a:buBlip>
              <a:defRPr sz="4100"/>
            </a:pPr>
            <a:r>
              <a:t>Advantages</a:t>
            </a:r>
          </a:p>
          <a:p>
            <a:pPr lvl="1" marL="1077117" indent="-515143" defTabSz="619125">
              <a:spcBef>
                <a:spcPts val="2500"/>
              </a:spcBef>
              <a:buBlip>
                <a:blip r:embed="rId2"/>
              </a:buBlip>
              <a:defRPr sz="4100"/>
            </a:pPr>
            <a:r>
              <a:t>Platform to combine personal and charitable goals</a:t>
            </a:r>
          </a:p>
          <a:p>
            <a:pPr lvl="1" marL="1077117" indent="-515143" defTabSz="619125">
              <a:spcBef>
                <a:spcPts val="2500"/>
              </a:spcBef>
              <a:buBlip>
                <a:blip r:embed="rId2"/>
              </a:buBlip>
              <a:defRPr sz="4100"/>
            </a:pPr>
            <a:r>
              <a:t>Low-interest rate environment extremely attractive</a:t>
            </a:r>
          </a:p>
          <a:p>
            <a:pPr lvl="1" marL="1077117" indent="-515143" defTabSz="619125">
              <a:spcBef>
                <a:spcPts val="2500"/>
              </a:spcBef>
              <a:buBlip>
                <a:blip r:embed="rId2"/>
              </a:buBlip>
              <a:defRPr sz="4100"/>
            </a:pPr>
            <a:r>
              <a:t>Short-term foundation substitute</a:t>
            </a:r>
          </a:p>
          <a:p>
            <a:pPr lvl="1" marL="1077117" indent="-515143" defTabSz="619125">
              <a:spcBef>
                <a:spcPts val="2500"/>
              </a:spcBef>
              <a:buBlip>
                <a:blip r:embed="rId2"/>
              </a:buBlip>
              <a:defRPr sz="4100"/>
            </a:pPr>
            <a:r>
              <a:t>Long-term philanthropy fund mechanism</a:t>
            </a:r>
          </a:p>
        </p:txBody>
      </p:sp>
      <p:sp>
        <p:nvSpPr>
          <p:cNvPr id="234" name="Disadvantages…"/>
          <p:cNvSpPr txBox="1"/>
          <p:nvPr/>
        </p:nvSpPr>
        <p:spPr>
          <a:xfrm>
            <a:off x="12318999" y="3695700"/>
            <a:ext cx="10740432" cy="9105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611302" indent="-611302" algn="l" defTabSz="734694">
              <a:lnSpc>
                <a:spcPct val="120000"/>
              </a:lnSpc>
              <a:spcBef>
                <a:spcPts val="3000"/>
              </a:spcBef>
              <a:buSzPct val="40000"/>
              <a:buBlip>
                <a:blip r:embed="rId2"/>
              </a:buBlip>
              <a:defRPr sz="4800"/>
            </a:pPr>
            <a:r>
              <a:t>Disadvantages</a:t>
            </a:r>
          </a:p>
          <a:p>
            <a:pPr lvl="1" marL="1278180" indent="-611302" algn="l" defTabSz="734694">
              <a:lnSpc>
                <a:spcPct val="120000"/>
              </a:lnSpc>
              <a:spcBef>
                <a:spcPts val="3000"/>
              </a:spcBef>
              <a:buSzPct val="40000"/>
              <a:buBlip>
                <a:blip r:embed="rId2"/>
              </a:buBlip>
              <a:defRPr sz="4800"/>
            </a:pPr>
            <a:r>
              <a:t>Complex trust tax rates for non-grantor trusts</a:t>
            </a:r>
          </a:p>
          <a:p>
            <a:pPr lvl="1" marL="1278180" indent="-611302" algn="l" defTabSz="734694">
              <a:lnSpc>
                <a:spcPct val="120000"/>
              </a:lnSpc>
              <a:spcBef>
                <a:spcPts val="3000"/>
              </a:spcBef>
              <a:buSzPct val="40000"/>
              <a:buBlip>
                <a:blip r:embed="rId2"/>
              </a:buBlip>
              <a:defRPr sz="4800"/>
            </a:pPr>
            <a:r>
              <a:t>Prohibited transactions rules apply</a:t>
            </a:r>
          </a:p>
          <a:p>
            <a:pPr lvl="1" marL="1278180" indent="-611302" algn="l" defTabSz="734694">
              <a:lnSpc>
                <a:spcPct val="120000"/>
              </a:lnSpc>
              <a:spcBef>
                <a:spcPts val="3000"/>
              </a:spcBef>
              <a:buSzPct val="40000"/>
              <a:buBlip>
                <a:blip r:embed="rId2"/>
              </a:buBlip>
              <a:defRPr sz="4800"/>
            </a:pPr>
            <a:r>
              <a:t>Donor involvement limitations when lead trust funds private foundation</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Charitable Revocable Trust"/>
          <p:cNvSpPr txBox="1"/>
          <p:nvPr>
            <p:ph type="title"/>
          </p:nvPr>
        </p:nvSpPr>
        <p:spPr>
          <a:prstGeom prst="rect">
            <a:avLst/>
          </a:prstGeom>
        </p:spPr>
        <p:txBody>
          <a:bodyPr/>
          <a:lstStyle/>
          <a:p>
            <a:pPr/>
            <a:r>
              <a:t>Charitable Revocable Trust</a:t>
            </a:r>
          </a:p>
        </p:txBody>
      </p:sp>
      <p:sp>
        <p:nvSpPr>
          <p:cNvPr id="237" name="What is it?  A revocable trust used for family philanthropy…"/>
          <p:cNvSpPr txBox="1"/>
          <p:nvPr>
            <p:ph type="body" idx="1"/>
          </p:nvPr>
        </p:nvSpPr>
        <p:spPr>
          <a:prstGeom prst="rect">
            <a:avLst/>
          </a:prstGeom>
        </p:spPr>
        <p:txBody>
          <a:bodyPr/>
          <a:lstStyle/>
          <a:p>
            <a:pPr marL="719327" indent="-719327" defTabSz="792479">
              <a:spcBef>
                <a:spcPts val="5600"/>
              </a:spcBef>
              <a:buBlip>
                <a:blip r:embed="rId2"/>
              </a:buBlip>
              <a:defRPr sz="5700"/>
            </a:pPr>
            <a:r>
              <a:t>What is it?  A revocable trust used for family philanthropy</a:t>
            </a:r>
          </a:p>
          <a:p>
            <a:pPr marL="719327" indent="-719327" defTabSz="792479">
              <a:spcBef>
                <a:spcPts val="5600"/>
              </a:spcBef>
              <a:buBlip>
                <a:blip r:embed="rId2"/>
              </a:buBlip>
              <a:defRPr sz="5700"/>
            </a:pPr>
            <a:r>
              <a:t>Donor funds the trust with dollars that will be used to make charitable gifts</a:t>
            </a:r>
          </a:p>
          <a:p>
            <a:pPr marL="719327" indent="-719327" defTabSz="792479">
              <a:spcBef>
                <a:spcPts val="5600"/>
              </a:spcBef>
              <a:buBlip>
                <a:blip r:embed="rId2"/>
              </a:buBlip>
              <a:defRPr sz="5700"/>
            </a:pPr>
            <a:r>
              <a:t>Adopt a set of by-laws and operating procedures to engage family</a:t>
            </a:r>
          </a:p>
          <a:p>
            <a:pPr marL="719327" indent="-719327" defTabSz="792479">
              <a:spcBef>
                <a:spcPts val="5600"/>
              </a:spcBef>
              <a:buBlip>
                <a:blip r:embed="rId2"/>
              </a:buBlip>
              <a:defRPr sz="5700"/>
            </a:pPr>
            <a:r>
              <a:t>Can add testamentary option to distribute to a more permanent entity</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Charitable Revocable Trust"/>
          <p:cNvSpPr txBox="1"/>
          <p:nvPr>
            <p:ph type="title"/>
          </p:nvPr>
        </p:nvSpPr>
        <p:spPr>
          <a:prstGeom prst="rect">
            <a:avLst/>
          </a:prstGeom>
        </p:spPr>
        <p:txBody>
          <a:bodyPr/>
          <a:lstStyle/>
          <a:p>
            <a:pPr/>
            <a:r>
              <a:t>Charitable Revocable Trust</a:t>
            </a:r>
          </a:p>
        </p:txBody>
      </p:sp>
      <p:sp>
        <p:nvSpPr>
          <p:cNvPr id="240" name="Advantages…"/>
          <p:cNvSpPr txBox="1"/>
          <p:nvPr>
            <p:ph type="body" sz="half" idx="1"/>
          </p:nvPr>
        </p:nvSpPr>
        <p:spPr>
          <a:xfrm>
            <a:off x="1219199" y="3695700"/>
            <a:ext cx="10740432" cy="9105900"/>
          </a:xfrm>
          <a:prstGeom prst="rect">
            <a:avLst/>
          </a:prstGeom>
        </p:spPr>
        <p:txBody>
          <a:bodyPr/>
          <a:lstStyle/>
          <a:p>
            <a:pPr marL="659383" indent="-659383" defTabSz="792479">
              <a:spcBef>
                <a:spcPts val="3200"/>
              </a:spcBef>
              <a:buBlip>
                <a:blip r:embed="rId2"/>
              </a:buBlip>
              <a:defRPr sz="5200"/>
            </a:pPr>
            <a:r>
              <a:t>Advantages</a:t>
            </a:r>
          </a:p>
          <a:p>
            <a:pPr lvl="1" marL="1378711" indent="-659383" defTabSz="792479">
              <a:spcBef>
                <a:spcPts val="3200"/>
              </a:spcBef>
              <a:buBlip>
                <a:blip r:embed="rId2"/>
              </a:buBlip>
              <a:defRPr sz="5200"/>
            </a:pPr>
            <a:r>
              <a:t>Control and use of assets during life</a:t>
            </a:r>
          </a:p>
          <a:p>
            <a:pPr lvl="1" marL="1378711" indent="-659383" defTabSz="792479">
              <a:spcBef>
                <a:spcPts val="3200"/>
              </a:spcBef>
              <a:buBlip>
                <a:blip r:embed="rId2"/>
              </a:buBlip>
              <a:defRPr sz="5200"/>
            </a:pPr>
            <a:r>
              <a:t>Platform to engage and train family members</a:t>
            </a:r>
          </a:p>
          <a:p>
            <a:pPr lvl="1" marL="1378711" indent="-659383" defTabSz="792479">
              <a:spcBef>
                <a:spcPts val="3200"/>
              </a:spcBef>
              <a:buBlip>
                <a:blip r:embed="rId2"/>
              </a:buBlip>
              <a:defRPr sz="5200"/>
            </a:pPr>
            <a:r>
              <a:t>Little or lo cost to create</a:t>
            </a:r>
          </a:p>
          <a:p>
            <a:pPr lvl="1" marL="1378711" indent="-659383" defTabSz="792479">
              <a:spcBef>
                <a:spcPts val="3200"/>
              </a:spcBef>
              <a:buBlip>
                <a:blip r:embed="rId2"/>
              </a:buBlip>
              <a:defRPr sz="5200"/>
            </a:pPr>
            <a:r>
              <a:t>Flexibility at death</a:t>
            </a:r>
          </a:p>
        </p:txBody>
      </p:sp>
      <p:sp>
        <p:nvSpPr>
          <p:cNvPr id="241" name="Disadvantages…"/>
          <p:cNvSpPr txBox="1"/>
          <p:nvPr/>
        </p:nvSpPr>
        <p:spPr>
          <a:xfrm>
            <a:off x="12318999" y="3695700"/>
            <a:ext cx="10740432" cy="9105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686857" indent="-686857" algn="l">
              <a:lnSpc>
                <a:spcPct val="120000"/>
              </a:lnSpc>
              <a:spcBef>
                <a:spcPts val="3400"/>
              </a:spcBef>
              <a:buSzPct val="40000"/>
              <a:buBlip>
                <a:blip r:embed="rId2"/>
              </a:buBlip>
              <a:defRPr sz="5500"/>
            </a:pPr>
            <a:r>
              <a:t>Disadvantages</a:t>
            </a:r>
          </a:p>
          <a:p>
            <a:pPr lvl="1" marL="1436157" indent="-686857" algn="l">
              <a:lnSpc>
                <a:spcPct val="120000"/>
              </a:lnSpc>
              <a:spcBef>
                <a:spcPts val="3400"/>
              </a:spcBef>
              <a:buSzPct val="40000"/>
              <a:buBlip>
                <a:blip r:embed="rId2"/>
              </a:buBlip>
              <a:defRPr sz="5500"/>
            </a:pPr>
            <a:r>
              <a:t>No deduction until assets distributed</a:t>
            </a:r>
          </a:p>
          <a:p>
            <a:pPr lvl="1" marL="1436157" indent="-686857" algn="l">
              <a:lnSpc>
                <a:spcPct val="120000"/>
              </a:lnSpc>
              <a:spcBef>
                <a:spcPts val="3400"/>
              </a:spcBef>
              <a:buSzPct val="40000"/>
              <a:buBlip>
                <a:blip r:embed="rId2"/>
              </a:buBlip>
              <a:defRPr sz="5500"/>
            </a:pPr>
            <a:r>
              <a:t>Assets set aside for charity are not protected</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3" name="Partnership with Charity"/>
          <p:cNvSpPr txBox="1"/>
          <p:nvPr>
            <p:ph type="title"/>
          </p:nvPr>
        </p:nvSpPr>
        <p:spPr>
          <a:prstGeom prst="rect">
            <a:avLst/>
          </a:prstGeom>
        </p:spPr>
        <p:txBody>
          <a:bodyPr/>
          <a:lstStyle/>
          <a:p>
            <a:pPr/>
            <a:r>
              <a:t>Partnership with Charity</a:t>
            </a:r>
          </a:p>
        </p:txBody>
      </p:sp>
      <p:sp>
        <p:nvSpPr>
          <p:cNvPr id="244" name="When charitable interests are focused on a single charity it may not be necessary to create a separate entity…"/>
          <p:cNvSpPr txBox="1"/>
          <p:nvPr>
            <p:ph type="body" idx="1"/>
          </p:nvPr>
        </p:nvSpPr>
        <p:spPr>
          <a:prstGeom prst="rect">
            <a:avLst/>
          </a:prstGeom>
        </p:spPr>
        <p:txBody>
          <a:bodyPr/>
          <a:lstStyle/>
          <a:p>
            <a:pPr marL="719327" indent="-719327" defTabSz="792479">
              <a:spcBef>
                <a:spcPts val="5600"/>
              </a:spcBef>
              <a:buBlip>
                <a:blip r:embed="rId2"/>
              </a:buBlip>
              <a:defRPr sz="5700"/>
            </a:pPr>
            <a:r>
              <a:t>When charitable interests are focused on a single charity it may not be necessary to create a separate entity</a:t>
            </a:r>
          </a:p>
          <a:p>
            <a:pPr marL="719327" indent="-719327" defTabSz="792479">
              <a:spcBef>
                <a:spcPts val="5600"/>
              </a:spcBef>
              <a:buBlip>
                <a:blip r:embed="rId2"/>
              </a:buBlip>
              <a:defRPr sz="5700"/>
            </a:pPr>
            <a:r>
              <a:t>You may want to provide ongoing funding or create a permanent endowment</a:t>
            </a:r>
          </a:p>
          <a:p>
            <a:pPr marL="719327" indent="-719327" defTabSz="792479">
              <a:spcBef>
                <a:spcPts val="5600"/>
              </a:spcBef>
              <a:buBlip>
                <a:blip r:embed="rId2"/>
              </a:buBlip>
              <a:defRPr sz="5700"/>
            </a:pPr>
            <a:r>
              <a:t>The family can serve as an advisory board</a:t>
            </a:r>
          </a:p>
          <a:p>
            <a:pPr marL="719327" indent="-719327" defTabSz="792479">
              <a:spcBef>
                <a:spcPts val="5600"/>
              </a:spcBef>
              <a:buBlip>
                <a:blip r:embed="rId2"/>
              </a:buBlip>
              <a:defRPr sz="5700"/>
            </a:pPr>
            <a:r>
              <a:t>The key is to have a gift agreement that clearly spells out the arrangement and provides long-term flexibility</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Partnership with Charity"/>
          <p:cNvSpPr txBox="1"/>
          <p:nvPr>
            <p:ph type="title"/>
          </p:nvPr>
        </p:nvSpPr>
        <p:spPr>
          <a:prstGeom prst="rect">
            <a:avLst/>
          </a:prstGeom>
        </p:spPr>
        <p:txBody>
          <a:bodyPr/>
          <a:lstStyle/>
          <a:p>
            <a:pPr/>
            <a:r>
              <a:t>Partnership with Charity</a:t>
            </a:r>
          </a:p>
        </p:txBody>
      </p:sp>
      <p:sp>
        <p:nvSpPr>
          <p:cNvPr id="247" name="Advantages…"/>
          <p:cNvSpPr txBox="1"/>
          <p:nvPr>
            <p:ph type="body" sz="half" idx="1"/>
          </p:nvPr>
        </p:nvSpPr>
        <p:spPr>
          <a:xfrm>
            <a:off x="1219199" y="3695700"/>
            <a:ext cx="10740432" cy="9105900"/>
          </a:xfrm>
          <a:prstGeom prst="rect">
            <a:avLst/>
          </a:prstGeom>
        </p:spPr>
        <p:txBody>
          <a:bodyPr/>
          <a:lstStyle/>
          <a:p>
            <a:pPr marL="638778" indent="-638778" defTabSz="767715">
              <a:spcBef>
                <a:spcPts val="3100"/>
              </a:spcBef>
              <a:buBlip>
                <a:blip r:embed="rId2"/>
              </a:buBlip>
              <a:defRPr sz="5100"/>
            </a:pPr>
            <a:r>
              <a:t>Advantages</a:t>
            </a:r>
          </a:p>
          <a:p>
            <a:pPr lvl="1" marL="1335627" indent="-638778" defTabSz="767715">
              <a:spcBef>
                <a:spcPts val="3100"/>
              </a:spcBef>
              <a:buBlip>
                <a:blip r:embed="rId2"/>
              </a:buBlip>
              <a:defRPr sz="5100"/>
            </a:pPr>
            <a:r>
              <a:t>Public charity tax benefits</a:t>
            </a:r>
          </a:p>
          <a:p>
            <a:pPr lvl="1" marL="1335627" indent="-638778" defTabSz="767715">
              <a:spcBef>
                <a:spcPts val="3100"/>
              </a:spcBef>
              <a:buBlip>
                <a:blip r:embed="rId2"/>
              </a:buBlip>
              <a:defRPr sz="5100"/>
            </a:pPr>
            <a:r>
              <a:t>Ability to focus on specific goals</a:t>
            </a:r>
          </a:p>
          <a:p>
            <a:pPr lvl="1" marL="1335627" indent="-638778" defTabSz="767715">
              <a:spcBef>
                <a:spcPts val="3100"/>
              </a:spcBef>
              <a:buBlip>
                <a:blip r:embed="rId2"/>
              </a:buBlip>
              <a:defRPr sz="5100"/>
            </a:pPr>
            <a:r>
              <a:t>Control the terms of the gift</a:t>
            </a:r>
          </a:p>
          <a:p>
            <a:pPr lvl="1" marL="1335627" indent="-638778" defTabSz="767715">
              <a:spcBef>
                <a:spcPts val="3100"/>
              </a:spcBef>
              <a:buBlip>
                <a:blip r:embed="rId2"/>
              </a:buBlip>
              <a:defRPr sz="5100"/>
            </a:pPr>
            <a:r>
              <a:t>Flexibility to stop funding</a:t>
            </a:r>
          </a:p>
          <a:p>
            <a:pPr lvl="1" marL="1335627" indent="-638778" defTabSz="767715">
              <a:spcBef>
                <a:spcPts val="3100"/>
              </a:spcBef>
              <a:buBlip>
                <a:blip r:embed="rId2"/>
              </a:buBlip>
              <a:defRPr sz="5100"/>
            </a:pPr>
            <a:r>
              <a:t>Louder voice</a:t>
            </a:r>
          </a:p>
        </p:txBody>
      </p:sp>
      <p:sp>
        <p:nvSpPr>
          <p:cNvPr id="248" name="Disadvantages…"/>
          <p:cNvSpPr txBox="1"/>
          <p:nvPr/>
        </p:nvSpPr>
        <p:spPr>
          <a:xfrm>
            <a:off x="12318999" y="3695700"/>
            <a:ext cx="10740432" cy="9105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686857" indent="-686857" algn="l">
              <a:lnSpc>
                <a:spcPct val="120000"/>
              </a:lnSpc>
              <a:spcBef>
                <a:spcPts val="3400"/>
              </a:spcBef>
              <a:buSzPct val="40000"/>
              <a:buBlip>
                <a:blip r:embed="rId2"/>
              </a:buBlip>
              <a:defRPr sz="5500"/>
            </a:pPr>
            <a:r>
              <a:t>Disadvantages</a:t>
            </a:r>
          </a:p>
          <a:p>
            <a:pPr lvl="1" marL="1436157" indent="-686857" algn="l">
              <a:lnSpc>
                <a:spcPct val="120000"/>
              </a:lnSpc>
              <a:spcBef>
                <a:spcPts val="3400"/>
              </a:spcBef>
              <a:buSzPct val="40000"/>
              <a:buBlip>
                <a:blip r:embed="rId2"/>
              </a:buBlip>
              <a:defRPr sz="5500"/>
            </a:pPr>
            <a:r>
              <a:t>No tax disadvantages</a:t>
            </a:r>
          </a:p>
          <a:p>
            <a:pPr lvl="1" marL="1436157" indent="-686857" algn="l">
              <a:lnSpc>
                <a:spcPct val="120000"/>
              </a:lnSpc>
              <a:spcBef>
                <a:spcPts val="3400"/>
              </a:spcBef>
              <a:buSzPct val="40000"/>
              <a:buBlip>
                <a:blip r:embed="rId2"/>
              </a:buBlip>
              <a:defRPr sz="5500"/>
            </a:pPr>
            <a:r>
              <a:t>No permanent or institutional pool unless endowment</a:t>
            </a:r>
          </a:p>
          <a:p>
            <a:pPr lvl="1" marL="1436157" indent="-686857" algn="l">
              <a:lnSpc>
                <a:spcPct val="120000"/>
              </a:lnSpc>
              <a:spcBef>
                <a:spcPts val="3400"/>
              </a:spcBef>
              <a:buSzPct val="40000"/>
              <a:buBlip>
                <a:blip r:embed="rId2"/>
              </a:buBlip>
              <a:defRPr sz="5500"/>
            </a:pPr>
            <a:r>
              <a:t>Potential lack of family interest</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 name="Kitchen Table Philanthropy"/>
          <p:cNvSpPr txBox="1"/>
          <p:nvPr>
            <p:ph type="title"/>
          </p:nvPr>
        </p:nvSpPr>
        <p:spPr>
          <a:prstGeom prst="rect">
            <a:avLst/>
          </a:prstGeom>
        </p:spPr>
        <p:txBody>
          <a:bodyPr/>
          <a:lstStyle/>
          <a:p>
            <a:pPr/>
            <a:r>
              <a:t>Kitchen Table Philanthropy</a:t>
            </a:r>
          </a:p>
        </p:txBody>
      </p:sp>
      <p:sp>
        <p:nvSpPr>
          <p:cNvPr id="251" name="Sometimes donors don’t know what they want, or don’t have the ability to analyze how permanent options ill work - why not take a test drive?  Here’s how it works:…"/>
          <p:cNvSpPr txBox="1"/>
          <p:nvPr>
            <p:ph type="body" idx="1"/>
          </p:nvPr>
        </p:nvSpPr>
        <p:spPr>
          <a:prstGeom prst="rect">
            <a:avLst/>
          </a:prstGeom>
        </p:spPr>
        <p:txBody>
          <a:bodyPr/>
          <a:lstStyle/>
          <a:p>
            <a:pPr marL="569468" indent="-569468" defTabSz="627379">
              <a:spcBef>
                <a:spcPts val="4400"/>
              </a:spcBef>
              <a:buBlip>
                <a:blip r:embed="rId2"/>
              </a:buBlip>
              <a:defRPr sz="4500"/>
            </a:pPr>
            <a:r>
              <a:t>Sometimes donors don’t know what they want, or don’t have the ability to analyze how permanent options ill work - why not take a test drive?  Here’s how it works:</a:t>
            </a:r>
          </a:p>
          <a:p>
            <a:pPr lvl="1" marL="1138936" indent="-569468" defTabSz="627379">
              <a:spcBef>
                <a:spcPts val="4400"/>
              </a:spcBef>
              <a:buBlip>
                <a:blip r:embed="rId2"/>
              </a:buBlip>
              <a:defRPr sz="4500"/>
            </a:pPr>
            <a:r>
              <a:t>Set aside funds</a:t>
            </a:r>
          </a:p>
          <a:p>
            <a:pPr lvl="1" marL="1138936" indent="-569468" defTabSz="627379">
              <a:spcBef>
                <a:spcPts val="4400"/>
              </a:spcBef>
              <a:buBlip>
                <a:blip r:embed="rId2"/>
              </a:buBlip>
              <a:defRPr sz="4500"/>
            </a:pPr>
            <a:r>
              <a:t>Identify sector - and then entities within the sector</a:t>
            </a:r>
          </a:p>
          <a:p>
            <a:pPr lvl="1" marL="1138936" indent="-569468" defTabSz="627379">
              <a:spcBef>
                <a:spcPts val="4400"/>
              </a:spcBef>
              <a:buBlip>
                <a:blip r:embed="rId2"/>
              </a:buBlip>
              <a:defRPr sz="4500"/>
            </a:pPr>
            <a:r>
              <a:t>Research online</a:t>
            </a:r>
          </a:p>
          <a:p>
            <a:pPr lvl="1" marL="1138936" indent="-569468" defTabSz="627379">
              <a:spcBef>
                <a:spcPts val="4400"/>
              </a:spcBef>
              <a:buBlip>
                <a:blip r:embed="rId2"/>
              </a:buBlip>
              <a:defRPr sz="4500"/>
            </a:pPr>
            <a:r>
              <a:t>Visit the charities</a:t>
            </a:r>
          </a:p>
          <a:p>
            <a:pPr lvl="1" marL="1138936" indent="-569468" defTabSz="627379">
              <a:spcBef>
                <a:spcPts val="4400"/>
              </a:spcBef>
              <a:buBlip>
                <a:blip r:embed="rId2"/>
              </a:buBlip>
              <a:defRPr sz="4500"/>
            </a:pPr>
            <a:r>
              <a:t>Make choices</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Kitchen Table Philanthropy"/>
          <p:cNvSpPr txBox="1"/>
          <p:nvPr>
            <p:ph type="title"/>
          </p:nvPr>
        </p:nvSpPr>
        <p:spPr>
          <a:prstGeom prst="rect">
            <a:avLst/>
          </a:prstGeom>
        </p:spPr>
        <p:txBody>
          <a:bodyPr/>
          <a:lstStyle/>
          <a:p>
            <a:pPr/>
            <a:r>
              <a:t>Kitchen Table Philanthropy</a:t>
            </a:r>
          </a:p>
        </p:txBody>
      </p:sp>
      <p:sp>
        <p:nvSpPr>
          <p:cNvPr id="254" name="Advantages…"/>
          <p:cNvSpPr txBox="1"/>
          <p:nvPr>
            <p:ph type="body" sz="half" idx="1"/>
          </p:nvPr>
        </p:nvSpPr>
        <p:spPr>
          <a:xfrm>
            <a:off x="1219199" y="3695700"/>
            <a:ext cx="10740432" cy="9105900"/>
          </a:xfrm>
          <a:prstGeom prst="rect">
            <a:avLst/>
          </a:prstGeom>
        </p:spPr>
        <p:txBody>
          <a:bodyPr/>
          <a:lstStyle/>
          <a:p>
            <a:pPr marL="535748" indent="-535748" defTabSz="643888">
              <a:spcBef>
                <a:spcPts val="2600"/>
              </a:spcBef>
              <a:buBlip>
                <a:blip r:embed="rId2"/>
              </a:buBlip>
              <a:defRPr sz="4200"/>
            </a:pPr>
            <a:r>
              <a:t>Advantages</a:t>
            </a:r>
          </a:p>
          <a:p>
            <a:pPr lvl="1" marL="1120203" indent="-535748" defTabSz="643888">
              <a:spcBef>
                <a:spcPts val="2600"/>
              </a:spcBef>
              <a:buBlip>
                <a:blip r:embed="rId2"/>
              </a:buBlip>
              <a:defRPr sz="4200"/>
            </a:pPr>
            <a:r>
              <a:t>Direct engagement with and trying of family</a:t>
            </a:r>
          </a:p>
          <a:p>
            <a:pPr lvl="1" marL="1120203" indent="-535748" defTabSz="643888">
              <a:spcBef>
                <a:spcPts val="2600"/>
              </a:spcBef>
              <a:buBlip>
                <a:blip r:embed="rId2"/>
              </a:buBlip>
              <a:defRPr sz="4200"/>
            </a:pPr>
            <a:r>
              <a:t>Flexibility</a:t>
            </a:r>
          </a:p>
          <a:p>
            <a:pPr lvl="1" marL="1120203" indent="-535748" defTabSz="643888">
              <a:spcBef>
                <a:spcPts val="2600"/>
              </a:spcBef>
              <a:buBlip>
                <a:blip r:embed="rId2"/>
              </a:buBlip>
              <a:defRPr sz="4200"/>
            </a:pPr>
            <a:r>
              <a:t>Ability to adjust annual contributions based on convenience, economy, and need</a:t>
            </a:r>
          </a:p>
          <a:p>
            <a:pPr lvl="1" marL="1120203" indent="-535748" defTabSz="643888">
              <a:spcBef>
                <a:spcPts val="2600"/>
              </a:spcBef>
              <a:buBlip>
                <a:blip r:embed="rId2"/>
              </a:buBlip>
              <a:defRPr sz="4200"/>
            </a:pPr>
            <a:r>
              <a:t>Can test drive and determine what is important</a:t>
            </a:r>
          </a:p>
        </p:txBody>
      </p:sp>
      <p:sp>
        <p:nvSpPr>
          <p:cNvPr id="255" name="Disadvantages…"/>
          <p:cNvSpPr txBox="1"/>
          <p:nvPr/>
        </p:nvSpPr>
        <p:spPr>
          <a:xfrm>
            <a:off x="12318999" y="3695700"/>
            <a:ext cx="10740432" cy="9105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686857" indent="-686857" algn="l">
              <a:lnSpc>
                <a:spcPct val="120000"/>
              </a:lnSpc>
              <a:spcBef>
                <a:spcPts val="3400"/>
              </a:spcBef>
              <a:buSzPct val="40000"/>
              <a:buBlip>
                <a:blip r:embed="rId2"/>
              </a:buBlip>
              <a:defRPr sz="5500"/>
            </a:pPr>
            <a:r>
              <a:t>Disadvantages</a:t>
            </a:r>
          </a:p>
          <a:p>
            <a:pPr lvl="1" marL="1436157" indent="-686857" algn="l">
              <a:lnSpc>
                <a:spcPct val="120000"/>
              </a:lnSpc>
              <a:spcBef>
                <a:spcPts val="3400"/>
              </a:spcBef>
              <a:buSzPct val="40000"/>
              <a:buBlip>
                <a:blip r:embed="rId2"/>
              </a:buBlip>
              <a:defRPr sz="5500"/>
            </a:pPr>
            <a:r>
              <a:t>Temporary structure</a:t>
            </a:r>
          </a:p>
          <a:p>
            <a:pPr lvl="1" marL="1436157" indent="-686857" algn="l">
              <a:lnSpc>
                <a:spcPct val="120000"/>
              </a:lnSpc>
              <a:spcBef>
                <a:spcPts val="3400"/>
              </a:spcBef>
              <a:buSzPct val="40000"/>
              <a:buBlip>
                <a:blip r:embed="rId2"/>
              </a:buBlip>
              <a:defRPr sz="5500"/>
            </a:pPr>
            <a:r>
              <a:t>Avoids experience with administration to understand the issues and priorities</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The Client Conversation: Gathering the Critical Facts"/>
          <p:cNvSpPr txBox="1"/>
          <p:nvPr>
            <p:ph type="title"/>
          </p:nvPr>
        </p:nvSpPr>
        <p:spPr>
          <a:xfrm>
            <a:off x="5448300" y="6915150"/>
            <a:ext cx="13487400" cy="4914900"/>
          </a:xfrm>
          <a:prstGeom prst="rect">
            <a:avLst/>
          </a:prstGeom>
        </p:spPr>
        <p:txBody>
          <a:bodyPr/>
          <a:lstStyle>
            <a:lvl1pPr defTabSz="800734">
              <a:defRPr sz="9500"/>
            </a:lvl1pPr>
          </a:lstStyle>
          <a:p>
            <a:pPr/>
            <a:r>
              <a:t>The Client Conversation: Gathering the Critical Facts</a:t>
            </a:r>
          </a:p>
        </p:txBody>
      </p:sp>
      <p:pic>
        <p:nvPicPr>
          <p:cNvPr id="258" name="Image" descr="Image"/>
          <p:cNvPicPr>
            <a:picLocks noChangeAspect="1"/>
          </p:cNvPicPr>
          <p:nvPr/>
        </p:nvPicPr>
        <p:blipFill>
          <a:blip r:embed="rId2">
            <a:extLst/>
          </a:blip>
          <a:stretch>
            <a:fillRect/>
          </a:stretch>
        </p:blipFill>
        <p:spPr>
          <a:xfrm>
            <a:off x="7762703" y="971550"/>
            <a:ext cx="8858594" cy="4914900"/>
          </a:xfrm>
          <a:prstGeom prst="rect">
            <a:avLst/>
          </a:prstGeom>
          <a:ln w="12700">
            <a:miter lim="400000"/>
          </a:ln>
        </p:spPr>
      </p:pic>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0" name="Gathering the Critical Facts: Client’s Goals"/>
          <p:cNvSpPr txBox="1"/>
          <p:nvPr>
            <p:ph type="title"/>
          </p:nvPr>
        </p:nvSpPr>
        <p:spPr>
          <a:prstGeom prst="rect">
            <a:avLst/>
          </a:prstGeom>
        </p:spPr>
        <p:txBody>
          <a:bodyPr/>
          <a:lstStyle>
            <a:lvl1pPr defTabSz="767715">
              <a:defRPr sz="9100"/>
            </a:lvl1pPr>
          </a:lstStyle>
          <a:p>
            <a:pPr/>
            <a:r>
              <a:t>Gathering the Critical Facts: Client’s Goals</a:t>
            </a:r>
          </a:p>
        </p:txBody>
      </p:sp>
      <p:sp>
        <p:nvSpPr>
          <p:cNvPr id="261" name="Have you successfully engaged your children in giving in the past?…"/>
          <p:cNvSpPr txBox="1"/>
          <p:nvPr>
            <p:ph type="body" idx="1"/>
          </p:nvPr>
        </p:nvSpPr>
        <p:spPr>
          <a:prstGeom prst="rect">
            <a:avLst/>
          </a:prstGeom>
        </p:spPr>
        <p:txBody>
          <a:bodyPr/>
          <a:lstStyle/>
          <a:p>
            <a:pPr marL="741805" indent="-741805" defTabSz="817244">
              <a:spcBef>
                <a:spcPts val="5800"/>
              </a:spcBef>
              <a:buBlip>
                <a:blip r:embed="rId2"/>
              </a:buBlip>
              <a:defRPr sz="5900"/>
            </a:pPr>
            <a:r>
              <a:t>Have you successfully engaged your children in giving in the past?</a:t>
            </a:r>
          </a:p>
          <a:p>
            <a:pPr marL="741805" indent="-741805" defTabSz="817244">
              <a:spcBef>
                <a:spcPts val="5800"/>
              </a:spcBef>
              <a:buBlip>
                <a:blip r:embed="rId2"/>
              </a:buBlip>
              <a:defRPr sz="5900"/>
            </a:pPr>
            <a:r>
              <a:t>Was it a positive experience for you and them?</a:t>
            </a:r>
          </a:p>
          <a:p>
            <a:pPr marL="741805" indent="-741805" defTabSz="817244">
              <a:spcBef>
                <a:spcPts val="5800"/>
              </a:spcBef>
              <a:buBlip>
                <a:blip r:embed="rId2"/>
              </a:buBlip>
              <a:defRPr sz="5900"/>
            </a:pPr>
            <a:r>
              <a:t>What would have made it stronger?</a:t>
            </a:r>
          </a:p>
          <a:p>
            <a:pPr marL="741805" indent="-741805" defTabSz="817244">
              <a:spcBef>
                <a:spcPts val="5800"/>
              </a:spcBef>
              <a:buBlip>
                <a:blip r:embed="rId2"/>
              </a:buBlip>
              <a:defRPr sz="5900"/>
            </a:pPr>
            <a:r>
              <a:t>Were you able to use the platform to teach them?</a:t>
            </a:r>
          </a:p>
          <a:p>
            <a:pPr marL="741805" indent="-741805" defTabSz="817244">
              <a:spcBef>
                <a:spcPts val="5800"/>
              </a:spcBef>
              <a:buBlip>
                <a:blip r:embed="rId2"/>
              </a:buBlip>
              <a:defRPr sz="5900"/>
            </a:pPr>
            <a:r>
              <a:t>What worked and what didn’t?</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3" name="Gathering the Critical Facts: Client’s Goals"/>
          <p:cNvSpPr txBox="1"/>
          <p:nvPr>
            <p:ph type="title"/>
          </p:nvPr>
        </p:nvSpPr>
        <p:spPr>
          <a:prstGeom prst="rect">
            <a:avLst/>
          </a:prstGeom>
        </p:spPr>
        <p:txBody>
          <a:bodyPr/>
          <a:lstStyle>
            <a:lvl1pPr defTabSz="767715">
              <a:defRPr sz="9100"/>
            </a:lvl1pPr>
          </a:lstStyle>
          <a:p>
            <a:pPr/>
            <a:r>
              <a:t>Gathering the Critical Facts: Client’s Goals</a:t>
            </a:r>
          </a:p>
        </p:txBody>
      </p:sp>
      <p:sp>
        <p:nvSpPr>
          <p:cNvPr id="264" name="Who did the paperwork?…"/>
          <p:cNvSpPr txBox="1"/>
          <p:nvPr>
            <p:ph type="body" idx="1"/>
          </p:nvPr>
        </p:nvSpPr>
        <p:spPr>
          <a:prstGeom prst="rect">
            <a:avLst/>
          </a:prstGeom>
        </p:spPr>
        <p:txBody>
          <a:bodyPr/>
          <a:lstStyle/>
          <a:p>
            <a:pPr marL="644398" indent="-644398" defTabSz="709930">
              <a:spcBef>
                <a:spcPts val="5000"/>
              </a:spcBef>
              <a:buBlip>
                <a:blip r:embed="rId2"/>
              </a:buBlip>
              <a:defRPr sz="5100"/>
            </a:pPr>
            <a:r>
              <a:t>Who did the paperwork?</a:t>
            </a:r>
          </a:p>
          <a:p>
            <a:pPr marL="644398" indent="-644398" defTabSz="709930">
              <a:spcBef>
                <a:spcPts val="5000"/>
              </a:spcBef>
              <a:buBlip>
                <a:blip r:embed="rId2"/>
              </a:buBlip>
              <a:defRPr sz="5100"/>
            </a:pPr>
            <a:r>
              <a:t>How did you analyze results?</a:t>
            </a:r>
          </a:p>
          <a:p>
            <a:pPr marL="644398" indent="-644398" defTabSz="709930">
              <a:spcBef>
                <a:spcPts val="5000"/>
              </a:spcBef>
              <a:buBlip>
                <a:blip r:embed="rId2"/>
              </a:buBlip>
              <a:defRPr sz="5100"/>
            </a:pPr>
            <a:r>
              <a:t>Do you want professional guidance?</a:t>
            </a:r>
          </a:p>
          <a:p>
            <a:pPr marL="644398" indent="-644398" defTabSz="709930">
              <a:spcBef>
                <a:spcPts val="5000"/>
              </a:spcBef>
              <a:buBlip>
                <a:blip r:embed="rId2"/>
              </a:buBlip>
              <a:defRPr sz="5100"/>
            </a:pPr>
            <a:r>
              <a:t>Do you have third party administrators - accountants, bank, consultants?</a:t>
            </a:r>
          </a:p>
          <a:p>
            <a:pPr marL="644398" indent="-644398" defTabSz="709930">
              <a:spcBef>
                <a:spcPts val="5000"/>
              </a:spcBef>
              <a:buBlip>
                <a:blip r:embed="rId2"/>
              </a:buBlip>
              <a:defRPr sz="5100"/>
            </a:pPr>
            <a:r>
              <a:t>Are you interest in more effective giving?</a:t>
            </a:r>
          </a:p>
          <a:p>
            <a:pPr marL="644398" indent="-644398" defTabSz="709930">
              <a:spcBef>
                <a:spcPts val="5000"/>
              </a:spcBef>
              <a:buBlip>
                <a:blip r:embed="rId2"/>
              </a:buBlip>
              <a:defRPr sz="5100"/>
            </a:pPr>
            <a:r>
              <a:t>Are you interested in giving for impact?  Or to specific charities?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Matt Frei, British Journalist"/>
          <p:cNvSpPr txBox="1"/>
          <p:nvPr>
            <p:ph type="title"/>
          </p:nvPr>
        </p:nvSpPr>
        <p:spPr>
          <a:prstGeom prst="rect">
            <a:avLst/>
          </a:prstGeom>
        </p:spPr>
        <p:txBody>
          <a:bodyPr/>
          <a:lstStyle/>
          <a:p>
            <a:pPr/>
            <a:r>
              <a:t>Matt Frei, British Journalist</a:t>
            </a:r>
          </a:p>
        </p:txBody>
      </p:sp>
      <p:sp>
        <p:nvSpPr>
          <p:cNvPr id="145" name="“It is impossible to imagine modern America without philanthropy because so many of the institutions funded by the state in Europe are financed by private citizens in this country….whether it is the quest for a legacy, the desire to change the world, the"/>
          <p:cNvSpPr txBox="1"/>
          <p:nvPr>
            <p:ph type="body" idx="1"/>
          </p:nvPr>
        </p:nvSpPr>
        <p:spPr>
          <a:prstGeom prst="rect">
            <a:avLst/>
          </a:prstGeom>
        </p:spPr>
        <p:txBody>
          <a:bodyPr/>
          <a:lstStyle>
            <a:lvl1pPr>
              <a:buBlip>
                <a:blip r:embed="rId2"/>
              </a:buBlip>
            </a:lvl1pPr>
          </a:lstStyle>
          <a:p>
            <a:pPr/>
            <a:r>
              <a:t>“It is impossible to imagine modern America without philanthropy because so many of the institutions funded by the state in Europe are financed by private citizens in this country….whether it is the quest for a legacy, the desire to change the world, the determination not to spoil one’s children or simply the tax code, Americans - wealthy and not so wealthy - are giving their dollars away by the lorry load.  And the rest of the world has a long way to catch up.”</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Gathering the Critical Facts: Client’s Goals"/>
          <p:cNvSpPr txBox="1"/>
          <p:nvPr>
            <p:ph type="title"/>
          </p:nvPr>
        </p:nvSpPr>
        <p:spPr>
          <a:prstGeom prst="rect">
            <a:avLst/>
          </a:prstGeom>
        </p:spPr>
        <p:txBody>
          <a:bodyPr/>
          <a:lstStyle>
            <a:lvl1pPr defTabSz="767715">
              <a:defRPr sz="9100"/>
            </a:lvl1pPr>
          </a:lstStyle>
          <a:p>
            <a:pPr/>
            <a:r>
              <a:t>Gathering the Critical Facts: Client’s Goals</a:t>
            </a:r>
          </a:p>
        </p:txBody>
      </p:sp>
      <p:sp>
        <p:nvSpPr>
          <p:cNvPr id="267" name="How do you want to engage the family?…"/>
          <p:cNvSpPr txBox="1"/>
          <p:nvPr>
            <p:ph type="body" idx="1"/>
          </p:nvPr>
        </p:nvSpPr>
        <p:spPr>
          <a:xfrm>
            <a:off x="1219200" y="3367782"/>
            <a:ext cx="21958300" cy="9774436"/>
          </a:xfrm>
          <a:prstGeom prst="rect">
            <a:avLst/>
          </a:prstGeom>
        </p:spPr>
        <p:txBody>
          <a:bodyPr/>
          <a:lstStyle/>
          <a:p>
            <a:pPr marL="629411" indent="-629411" defTabSz="693419">
              <a:spcBef>
                <a:spcPts val="4900"/>
              </a:spcBef>
              <a:buBlip>
                <a:blip r:embed="rId2"/>
              </a:buBlip>
              <a:defRPr sz="5000"/>
            </a:pPr>
            <a:r>
              <a:t>How do you want to engage the family?</a:t>
            </a:r>
          </a:p>
          <a:p>
            <a:pPr lvl="1" marL="1258822" indent="-629411" defTabSz="693419">
              <a:spcBef>
                <a:spcPts val="4900"/>
              </a:spcBef>
              <a:buBlip>
                <a:blip r:embed="rId2"/>
              </a:buBlip>
              <a:defRPr sz="5000"/>
            </a:pPr>
            <a:r>
              <a:t>Formal or informal?</a:t>
            </a:r>
          </a:p>
          <a:p>
            <a:pPr lvl="1" marL="1258822" indent="-629411" defTabSz="693419">
              <a:spcBef>
                <a:spcPts val="4900"/>
              </a:spcBef>
              <a:buBlip>
                <a:blip r:embed="rId2"/>
              </a:buBlip>
              <a:defRPr sz="5000"/>
            </a:pPr>
            <a:r>
              <a:t>How frequently do you ant to convene?</a:t>
            </a:r>
          </a:p>
          <a:p>
            <a:pPr lvl="1" marL="1258822" indent="-629411" defTabSz="693419">
              <a:spcBef>
                <a:spcPts val="4900"/>
              </a:spcBef>
              <a:buBlip>
                <a:blip r:embed="rId2"/>
              </a:buBlip>
              <a:defRPr sz="5000"/>
            </a:pPr>
            <a:r>
              <a:t>How much power over decision making do you want to share?</a:t>
            </a:r>
          </a:p>
          <a:p>
            <a:pPr lvl="1" marL="1258822" indent="-629411" defTabSz="693419">
              <a:spcBef>
                <a:spcPts val="4900"/>
              </a:spcBef>
              <a:buBlip>
                <a:blip r:embed="rId2"/>
              </a:buBlip>
              <a:defRPr sz="5000"/>
            </a:pPr>
            <a:r>
              <a:t>How does your family work together?</a:t>
            </a:r>
          </a:p>
          <a:p>
            <a:pPr lvl="1" marL="1258822" indent="-629411" defTabSz="693419">
              <a:spcBef>
                <a:spcPts val="4900"/>
              </a:spcBef>
              <a:buBlip>
                <a:blip r:embed="rId2"/>
              </a:buBlip>
              <a:defRPr sz="5000"/>
            </a:pPr>
            <a:r>
              <a:t>Do you want to teach values?  </a:t>
            </a:r>
          </a:p>
          <a:p>
            <a:pPr lvl="1" marL="1258822" indent="-629411" defTabSz="693419">
              <a:spcBef>
                <a:spcPts val="4900"/>
              </a:spcBef>
              <a:buBlip>
                <a:blip r:embed="rId2"/>
              </a:buBlip>
              <a:defRPr sz="5000"/>
            </a:pPr>
            <a:r>
              <a:t>Protect yourself from solicitation?</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9" name="Gathering the Critical Facts"/>
          <p:cNvSpPr txBox="1"/>
          <p:nvPr>
            <p:ph type="title"/>
          </p:nvPr>
        </p:nvSpPr>
        <p:spPr>
          <a:prstGeom prst="rect">
            <a:avLst/>
          </a:prstGeom>
        </p:spPr>
        <p:txBody>
          <a:bodyPr/>
          <a:lstStyle/>
          <a:p>
            <a:pPr/>
            <a:r>
              <a:t>Gathering the Critical Facts</a:t>
            </a:r>
          </a:p>
        </p:txBody>
      </p:sp>
      <p:sp>
        <p:nvSpPr>
          <p:cNvPr id="270" name="How large will it be?…"/>
          <p:cNvSpPr txBox="1"/>
          <p:nvPr>
            <p:ph type="body" idx="1"/>
          </p:nvPr>
        </p:nvSpPr>
        <p:spPr>
          <a:prstGeom prst="rect">
            <a:avLst/>
          </a:prstGeom>
        </p:spPr>
        <p:txBody>
          <a:bodyPr/>
          <a:lstStyle/>
          <a:p>
            <a:pPr>
              <a:buBlip>
                <a:blip r:embed="rId2"/>
              </a:buBlip>
            </a:pPr>
            <a:r>
              <a:t>How large will it be?</a:t>
            </a:r>
          </a:p>
          <a:p>
            <a:pPr>
              <a:buBlip>
                <a:blip r:embed="rId2"/>
              </a:buBlip>
            </a:pPr>
            <a:r>
              <a:t>Have you considered costs for creation and management?</a:t>
            </a:r>
          </a:p>
          <a:p>
            <a:pPr>
              <a:buBlip>
                <a:blip r:embed="rId2"/>
              </a:buBlip>
            </a:pPr>
            <a:r>
              <a:t>Do you want the entity to be perpetual?  Or last for one or two generations?</a:t>
            </a:r>
          </a:p>
          <a:p>
            <a:pPr>
              <a:buBlip>
                <a:blip r:embed="rId2"/>
              </a:buBlip>
            </a:pPr>
            <a:r>
              <a:t>What happens when generations die off?</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2" name="Other Determinants in Philanthropic Structure"/>
          <p:cNvSpPr txBox="1"/>
          <p:nvPr>
            <p:ph type="title"/>
          </p:nvPr>
        </p:nvSpPr>
        <p:spPr>
          <a:xfrm>
            <a:off x="5448300" y="6051550"/>
            <a:ext cx="13487400" cy="4914900"/>
          </a:xfrm>
          <a:prstGeom prst="rect">
            <a:avLst/>
          </a:prstGeom>
        </p:spPr>
        <p:txBody>
          <a:bodyPr/>
          <a:lstStyle/>
          <a:p>
            <a:pPr/>
            <a:r>
              <a:t>Other Determinants in Philanthropic Structure</a:t>
            </a:r>
          </a:p>
        </p:txBody>
      </p:sp>
      <p:pic>
        <p:nvPicPr>
          <p:cNvPr id="273" name="Image" descr="Image"/>
          <p:cNvPicPr>
            <a:picLocks noChangeAspect="1"/>
          </p:cNvPicPr>
          <p:nvPr/>
        </p:nvPicPr>
        <p:blipFill>
          <a:blip r:embed="rId2">
            <a:extLst/>
          </a:blip>
          <a:stretch>
            <a:fillRect/>
          </a:stretch>
        </p:blipFill>
        <p:spPr>
          <a:xfrm>
            <a:off x="9398843" y="2431465"/>
            <a:ext cx="5586315" cy="3099385"/>
          </a:xfrm>
          <a:prstGeom prst="rect">
            <a:avLst/>
          </a:prstGeom>
          <a:ln w="12700">
            <a:miter lim="400000"/>
          </a:ln>
        </p:spPr>
      </p:pic>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5" name="Assets Used to Fund the Entity"/>
          <p:cNvSpPr txBox="1"/>
          <p:nvPr>
            <p:ph type="title"/>
          </p:nvPr>
        </p:nvSpPr>
        <p:spPr>
          <a:prstGeom prst="rect">
            <a:avLst/>
          </a:prstGeom>
        </p:spPr>
        <p:txBody>
          <a:bodyPr/>
          <a:lstStyle/>
          <a:p>
            <a:pPr/>
            <a:r>
              <a:t>Assets Used to Fund the Entity</a:t>
            </a:r>
          </a:p>
        </p:txBody>
      </p:sp>
      <p:sp>
        <p:nvSpPr>
          <p:cNvPr id="276" name="Assets may determine or recommend form…"/>
          <p:cNvSpPr txBox="1"/>
          <p:nvPr>
            <p:ph type="body" idx="1"/>
          </p:nvPr>
        </p:nvSpPr>
        <p:spPr>
          <a:prstGeom prst="rect">
            <a:avLst/>
          </a:prstGeom>
        </p:spPr>
        <p:txBody>
          <a:bodyPr/>
          <a:lstStyle/>
          <a:p>
            <a:pPr marL="569468" indent="-569468" defTabSz="627379">
              <a:spcBef>
                <a:spcPts val="4400"/>
              </a:spcBef>
              <a:buBlip>
                <a:blip r:embed="rId2"/>
              </a:buBlip>
              <a:defRPr sz="4500"/>
            </a:pPr>
            <a:r>
              <a:t>Assets may determine or recommend form</a:t>
            </a:r>
          </a:p>
          <a:p>
            <a:pPr lvl="1" marL="1138936" indent="-569468" defTabSz="627379">
              <a:spcBef>
                <a:spcPts val="4400"/>
              </a:spcBef>
              <a:buBlip>
                <a:blip r:embed="rId2"/>
              </a:buBlip>
              <a:defRPr sz="4500"/>
            </a:pPr>
            <a:r>
              <a:t>Limitations on appreciated assets contributed to private foundations - assets other than cash and appreciated publicly traded securities are limited to basis</a:t>
            </a:r>
          </a:p>
          <a:p>
            <a:pPr lvl="1" marL="1138936" indent="-569468" defTabSz="627379">
              <a:spcBef>
                <a:spcPts val="4400"/>
              </a:spcBef>
              <a:buBlip>
                <a:blip r:embed="rId2"/>
              </a:buBlip>
              <a:defRPr sz="4500"/>
            </a:pPr>
            <a:r>
              <a:t>Limitations on Type III SOs and donor advised funds for closely held business interests</a:t>
            </a:r>
          </a:p>
          <a:p>
            <a:pPr lvl="1" marL="1138936" indent="-569468" defTabSz="627379">
              <a:spcBef>
                <a:spcPts val="4400"/>
              </a:spcBef>
              <a:buBlip>
                <a:blip r:embed="rId2"/>
              </a:buBlip>
              <a:defRPr sz="4500"/>
            </a:pPr>
            <a:r>
              <a:t>Lead trusts subject to excess business holdings if charitable portion exceeds 60%</a:t>
            </a:r>
          </a:p>
          <a:p>
            <a:pPr lvl="1" marL="1138936" indent="-569468" defTabSz="627379">
              <a:spcBef>
                <a:spcPts val="4400"/>
              </a:spcBef>
              <a:buBlip>
                <a:blip r:embed="rId2"/>
              </a:buBlip>
              <a:defRPr sz="4500"/>
            </a:pPr>
            <a:r>
              <a:t>Tangible personal property - private foundation limited to cost; related use for public charities</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8" name="Charitable Deduction Objectives"/>
          <p:cNvSpPr txBox="1"/>
          <p:nvPr>
            <p:ph type="title"/>
          </p:nvPr>
        </p:nvSpPr>
        <p:spPr>
          <a:prstGeom prst="rect">
            <a:avLst/>
          </a:prstGeom>
        </p:spPr>
        <p:txBody>
          <a:bodyPr/>
          <a:lstStyle/>
          <a:p>
            <a:pPr/>
            <a:r>
              <a:t>Charitable Deduction Objectives</a:t>
            </a:r>
          </a:p>
        </p:txBody>
      </p:sp>
      <p:sp>
        <p:nvSpPr>
          <p:cNvPr id="279" name="The big picture:…"/>
          <p:cNvSpPr txBox="1"/>
          <p:nvPr>
            <p:ph type="body" idx="1"/>
          </p:nvPr>
        </p:nvSpPr>
        <p:spPr>
          <a:prstGeom prst="rect">
            <a:avLst/>
          </a:prstGeom>
        </p:spPr>
        <p:txBody>
          <a:bodyPr/>
          <a:lstStyle/>
          <a:p>
            <a:pPr marL="741805" indent="-741805" defTabSz="817244">
              <a:spcBef>
                <a:spcPts val="5800"/>
              </a:spcBef>
              <a:buBlip>
                <a:blip r:embed="rId2"/>
              </a:buBlip>
              <a:defRPr sz="5900"/>
            </a:pPr>
            <a:r>
              <a:t>The big picture:</a:t>
            </a:r>
          </a:p>
          <a:p>
            <a:pPr lvl="1" marL="1483613" indent="-741805" defTabSz="817244">
              <a:spcBef>
                <a:spcPts val="5800"/>
              </a:spcBef>
              <a:buBlip>
                <a:blip r:embed="rId2"/>
              </a:buBlip>
              <a:defRPr sz="5900"/>
            </a:pPr>
            <a:r>
              <a:t>Tpe of recipient</a:t>
            </a:r>
          </a:p>
          <a:p>
            <a:pPr lvl="1" marL="1483613" indent="-741805" defTabSz="817244">
              <a:spcBef>
                <a:spcPts val="5800"/>
              </a:spcBef>
              <a:buBlip>
                <a:blip r:embed="rId2"/>
              </a:buBlip>
              <a:defRPr sz="5900"/>
            </a:pPr>
            <a:r>
              <a:t>Type of asset used to fund the gift</a:t>
            </a:r>
          </a:p>
          <a:p>
            <a:pPr lvl="1" marL="1483613" indent="-741805" defTabSz="817244">
              <a:spcBef>
                <a:spcPts val="5800"/>
              </a:spcBef>
              <a:buBlip>
                <a:blip r:embed="rId2"/>
              </a:buBlip>
              <a:defRPr sz="5900"/>
            </a:pPr>
            <a:r>
              <a:t>Donor’s personal tax situation</a:t>
            </a:r>
          </a:p>
          <a:p>
            <a:pPr marL="741805" indent="-741805" defTabSz="817244">
              <a:spcBef>
                <a:spcPts val="5800"/>
              </a:spcBef>
              <a:buBlip>
                <a:blip r:embed="rId2"/>
              </a:buBlip>
              <a:defRPr sz="5900"/>
            </a:pPr>
            <a:r>
              <a:t>Summarizing the results - always work through the math using the asset, timing</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1" name="Role of the Family and self Dealing"/>
          <p:cNvSpPr txBox="1"/>
          <p:nvPr>
            <p:ph type="title"/>
          </p:nvPr>
        </p:nvSpPr>
        <p:spPr>
          <a:prstGeom prst="rect">
            <a:avLst/>
          </a:prstGeom>
        </p:spPr>
        <p:txBody>
          <a:bodyPr/>
          <a:lstStyle/>
          <a:p>
            <a:pPr/>
            <a:r>
              <a:t>Role of the Family and self Dealing</a:t>
            </a:r>
          </a:p>
        </p:txBody>
      </p:sp>
      <p:sp>
        <p:nvSpPr>
          <p:cNvPr id="282" name="Critical that you query the donor about goals related to family members in the family philanthropy transaction…"/>
          <p:cNvSpPr txBox="1"/>
          <p:nvPr>
            <p:ph type="body" idx="1"/>
          </p:nvPr>
        </p:nvSpPr>
        <p:spPr>
          <a:prstGeom prst="rect">
            <a:avLst/>
          </a:prstGeom>
        </p:spPr>
        <p:txBody>
          <a:bodyPr/>
          <a:lstStyle/>
          <a:p>
            <a:pPr>
              <a:buBlip>
                <a:blip r:embed="rId2"/>
              </a:buBlip>
            </a:pPr>
            <a:r>
              <a:t>Critical that you query the donor about goals related to family members in the family philanthropy transaction</a:t>
            </a:r>
          </a:p>
          <a:p>
            <a:pPr lvl="1">
              <a:buBlip>
                <a:blip r:embed="rId2"/>
              </a:buBlip>
            </a:pPr>
            <a:r>
              <a:t>Private foundation subject to self-dealing rules</a:t>
            </a:r>
          </a:p>
          <a:p>
            <a:pPr lvl="1">
              <a:buBlip>
                <a:blip r:embed="rId2"/>
              </a:buBlip>
            </a:pPr>
            <a:r>
              <a:t>However, can pay family members for staff and professional services in limited situations</a:t>
            </a:r>
          </a:p>
          <a:p>
            <a:pPr lvl="1">
              <a:buBlip>
                <a:blip r:embed="rId2"/>
              </a:buBlip>
            </a:pPr>
            <a:r>
              <a:t>Type III SOs and DAFs may not make payments to family</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4" name="Role of the Family and self Dealing"/>
          <p:cNvSpPr txBox="1"/>
          <p:nvPr>
            <p:ph type="title"/>
          </p:nvPr>
        </p:nvSpPr>
        <p:spPr>
          <a:prstGeom prst="rect">
            <a:avLst/>
          </a:prstGeom>
        </p:spPr>
        <p:txBody>
          <a:bodyPr/>
          <a:lstStyle/>
          <a:p>
            <a:pPr/>
            <a:r>
              <a:t>Role of the Family and self Dealing</a:t>
            </a:r>
          </a:p>
        </p:txBody>
      </p:sp>
      <p:sp>
        <p:nvSpPr>
          <p:cNvPr id="285" name="Charitable lead trust - can pay if the work is necessary in achieving mission and the amount is not excessive; professional payments are the same as with a private foundation…"/>
          <p:cNvSpPr txBox="1"/>
          <p:nvPr>
            <p:ph type="body" idx="1"/>
          </p:nvPr>
        </p:nvSpPr>
        <p:spPr>
          <a:prstGeom prst="rect">
            <a:avLst/>
          </a:prstGeom>
        </p:spPr>
        <p:txBody>
          <a:bodyPr/>
          <a:lstStyle/>
          <a:p>
            <a:pPr>
              <a:buBlip>
                <a:blip r:embed="rId2"/>
              </a:buBlip>
            </a:pPr>
            <a:r>
              <a:t>Charitable lead trust - can pay if the work is necessary in achieving mission and the amount is not excessive; professional payments are the same as with a private foundation</a:t>
            </a:r>
          </a:p>
          <a:p>
            <a:pPr>
              <a:buBlip>
                <a:blip r:embed="rId2"/>
              </a:buBlip>
            </a:pPr>
            <a:r>
              <a:t>Revocable trust - no limits</a:t>
            </a:r>
          </a:p>
          <a:p>
            <a:pPr>
              <a:buBlip>
                <a:blip r:embed="rId2"/>
              </a:buBlip>
            </a:pPr>
            <a:r>
              <a:t>Kitchen table - not applicable</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7" name="Grantmaking Support"/>
          <p:cNvSpPr txBox="1"/>
          <p:nvPr>
            <p:ph type="title"/>
          </p:nvPr>
        </p:nvSpPr>
        <p:spPr>
          <a:prstGeom prst="rect">
            <a:avLst/>
          </a:prstGeom>
        </p:spPr>
        <p:txBody>
          <a:bodyPr/>
          <a:lstStyle/>
          <a:p>
            <a:pPr/>
            <a:r>
              <a:t>Grantmaking Support</a:t>
            </a:r>
          </a:p>
        </p:txBody>
      </p:sp>
      <p:sp>
        <p:nvSpPr>
          <p:cNvPr id="288" name="Who will support grant making?…"/>
          <p:cNvSpPr txBox="1"/>
          <p:nvPr>
            <p:ph type="body" idx="1"/>
          </p:nvPr>
        </p:nvSpPr>
        <p:spPr>
          <a:prstGeom prst="rect">
            <a:avLst/>
          </a:prstGeom>
        </p:spPr>
        <p:txBody>
          <a:bodyPr/>
          <a:lstStyle/>
          <a:p>
            <a:pPr>
              <a:buBlip>
                <a:blip r:embed="rId2"/>
              </a:buBlip>
            </a:pPr>
            <a:r>
              <a:t>Who will support grant making?</a:t>
            </a:r>
          </a:p>
          <a:p>
            <a:pPr>
              <a:buBlip>
                <a:blip r:embed="rId2"/>
              </a:buBlip>
            </a:pPr>
            <a:r>
              <a:t>Who will provide advice?</a:t>
            </a:r>
          </a:p>
          <a:p>
            <a:pPr>
              <a:buBlip>
                <a:blip r:embed="rId2"/>
              </a:buBlip>
            </a:pPr>
            <a:r>
              <a:t>How much help does the client need or want?</a:t>
            </a:r>
          </a:p>
          <a:p>
            <a:pPr>
              <a:buBlip>
                <a:blip r:embed="rId2"/>
              </a:buBlip>
            </a:pPr>
            <a:r>
              <a:t>Do you need to select an entity or arrangement to provide that support?</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0" name="Changing Gears When Things Go Wrong"/>
          <p:cNvSpPr txBox="1"/>
          <p:nvPr>
            <p:ph type="title"/>
          </p:nvPr>
        </p:nvSpPr>
        <p:spPr>
          <a:xfrm>
            <a:off x="5448300" y="6051550"/>
            <a:ext cx="13487400" cy="4914900"/>
          </a:xfrm>
          <a:prstGeom prst="rect">
            <a:avLst/>
          </a:prstGeom>
        </p:spPr>
        <p:txBody>
          <a:bodyPr/>
          <a:lstStyle/>
          <a:p>
            <a:pPr/>
            <a:r>
              <a:t>Changing Gears When Things Go Wrong</a:t>
            </a:r>
          </a:p>
        </p:txBody>
      </p:sp>
      <p:pic>
        <p:nvPicPr>
          <p:cNvPr id="291" name="Image" descr="Image"/>
          <p:cNvPicPr>
            <a:picLocks noChangeAspect="1"/>
          </p:cNvPicPr>
          <p:nvPr/>
        </p:nvPicPr>
        <p:blipFill>
          <a:blip r:embed="rId2">
            <a:extLst/>
          </a:blip>
          <a:stretch>
            <a:fillRect/>
          </a:stretch>
        </p:blipFill>
        <p:spPr>
          <a:xfrm>
            <a:off x="9398843" y="2431465"/>
            <a:ext cx="5586315" cy="3099385"/>
          </a:xfrm>
          <a:prstGeom prst="rect">
            <a:avLst/>
          </a:prstGeom>
          <a:ln w="12700">
            <a:miter lim="400000"/>
          </a:ln>
        </p:spPr>
      </p:pic>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3" name="Private Foundation to Other Forms"/>
          <p:cNvSpPr txBox="1"/>
          <p:nvPr>
            <p:ph type="title"/>
          </p:nvPr>
        </p:nvSpPr>
        <p:spPr>
          <a:prstGeom prst="rect">
            <a:avLst/>
          </a:prstGeom>
        </p:spPr>
        <p:txBody>
          <a:bodyPr/>
          <a:lstStyle/>
          <a:p>
            <a:pPr/>
            <a:r>
              <a:t>Private Foundation to Other Forms</a:t>
            </a:r>
          </a:p>
        </p:txBody>
      </p:sp>
      <p:sp>
        <p:nvSpPr>
          <p:cNvPr id="294" name="Termination and distribution of all assets…"/>
          <p:cNvSpPr txBox="1"/>
          <p:nvPr>
            <p:ph type="body" idx="1"/>
          </p:nvPr>
        </p:nvSpPr>
        <p:spPr>
          <a:prstGeom prst="rect">
            <a:avLst/>
          </a:prstGeom>
        </p:spPr>
        <p:txBody>
          <a:bodyPr/>
          <a:lstStyle/>
          <a:p>
            <a:pPr marL="621917" indent="-621917" defTabSz="685165">
              <a:spcBef>
                <a:spcPts val="4800"/>
              </a:spcBef>
              <a:buBlip>
                <a:blip r:embed="rId2"/>
              </a:buBlip>
              <a:defRPr sz="4900"/>
            </a:pPr>
            <a:r>
              <a:t>Termination and distribution of all assets</a:t>
            </a:r>
          </a:p>
          <a:p>
            <a:pPr lvl="1" marL="1243836" indent="-621917" defTabSz="685165">
              <a:spcBef>
                <a:spcPts val="4800"/>
              </a:spcBef>
              <a:buBlip>
                <a:blip r:embed="rId2"/>
              </a:buBlip>
              <a:defRPr sz="4900"/>
            </a:pPr>
            <a:r>
              <a:t>Voluntary termination - pay tax on net assets</a:t>
            </a:r>
          </a:p>
          <a:p>
            <a:pPr lvl="1" marL="1243836" indent="-621917" defTabSz="685165">
              <a:spcBef>
                <a:spcPts val="4800"/>
              </a:spcBef>
              <a:buBlip>
                <a:blip r:embed="rId2"/>
              </a:buBlip>
              <a:defRPr sz="4900"/>
            </a:pPr>
            <a:r>
              <a:t>Involuntary termination - profligate foundation status revoked</a:t>
            </a:r>
          </a:p>
          <a:p>
            <a:pPr marL="621917" indent="-621917" defTabSz="685165">
              <a:spcBef>
                <a:spcPts val="4800"/>
              </a:spcBef>
              <a:buBlip>
                <a:blip r:embed="rId2"/>
              </a:buBlip>
              <a:defRPr sz="4900"/>
            </a:pPr>
            <a:r>
              <a:t>Distribution of assets to another public charity</a:t>
            </a:r>
          </a:p>
          <a:p>
            <a:pPr lvl="1" marL="1243836" indent="-621917" defTabSz="685165">
              <a:spcBef>
                <a:spcPts val="4800"/>
              </a:spcBef>
              <a:buBlip>
                <a:blip r:embed="rId2"/>
              </a:buBlip>
              <a:defRPr sz="4900"/>
            </a:pPr>
            <a:r>
              <a:t>Change of form to public charity - give notice of intent to operate as public charity and do so for 60 months.</a:t>
            </a:r>
          </a:p>
          <a:p>
            <a:pPr lvl="1" marL="1243836" indent="-621917" defTabSz="685165">
              <a:spcBef>
                <a:spcPts val="4800"/>
              </a:spcBef>
              <a:buBlip>
                <a:blip r:embed="rId2"/>
              </a:buBlip>
              <a:defRPr sz="4900"/>
            </a:pPr>
            <a:r>
              <a:t>PF to PF - merger</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The U.S. Culture of Philanthropy"/>
          <p:cNvSpPr txBox="1"/>
          <p:nvPr>
            <p:ph type="title"/>
          </p:nvPr>
        </p:nvSpPr>
        <p:spPr>
          <a:prstGeom prst="rect">
            <a:avLst/>
          </a:prstGeom>
        </p:spPr>
        <p:txBody>
          <a:bodyPr/>
          <a:lstStyle/>
          <a:p>
            <a:pPr/>
            <a:r>
              <a:t>The U.S. Culture of Philanthropy</a:t>
            </a:r>
          </a:p>
        </p:txBody>
      </p:sp>
      <p:sp>
        <p:nvSpPr>
          <p:cNvPr id="148" name="With most families - at all wealth levels - charitable giving is part of their value system.…"/>
          <p:cNvSpPr txBox="1"/>
          <p:nvPr>
            <p:ph type="body" idx="1"/>
          </p:nvPr>
        </p:nvSpPr>
        <p:spPr>
          <a:prstGeom prst="rect">
            <a:avLst/>
          </a:prstGeom>
        </p:spPr>
        <p:txBody>
          <a:bodyPr/>
          <a:lstStyle/>
          <a:p>
            <a:pPr marL="719327" indent="-719327" defTabSz="792479">
              <a:spcBef>
                <a:spcPts val="5600"/>
              </a:spcBef>
              <a:buBlip>
                <a:blip r:embed="rId2"/>
              </a:buBlip>
              <a:defRPr sz="5700"/>
            </a:pPr>
            <a:r>
              <a:t>With most families - at all wealth levels - charitable giving is part of their value system.</a:t>
            </a:r>
          </a:p>
          <a:p>
            <a:pPr marL="719327" indent="-719327" defTabSz="792479">
              <a:spcBef>
                <a:spcPts val="5600"/>
              </a:spcBef>
              <a:buBlip>
                <a:blip r:embed="rId2"/>
              </a:buBlip>
              <a:defRPr sz="5700"/>
            </a:pPr>
            <a:r>
              <a:t>Giving is perpetuated from generation to generation.</a:t>
            </a:r>
          </a:p>
          <a:p>
            <a:pPr marL="719327" indent="-719327" defTabSz="792479">
              <a:spcBef>
                <a:spcPts val="5600"/>
              </a:spcBef>
              <a:buBlip>
                <a:blip r:embed="rId2"/>
              </a:buBlip>
              <a:defRPr sz="5700"/>
            </a:pPr>
            <a:r>
              <a:t>It is sometimes used to communicate the family’s role and standing in the community.</a:t>
            </a:r>
          </a:p>
          <a:p>
            <a:pPr marL="719327" indent="-719327" defTabSz="792479">
              <a:spcBef>
                <a:spcPts val="5600"/>
              </a:spcBef>
              <a:buBlip>
                <a:blip r:embed="rId2"/>
              </a:buBlip>
              <a:defRPr sz="5700"/>
            </a:pPr>
            <a:r>
              <a:t>Families want to institutionalize their values - and there are a range of options from simple to complex.</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6" name="Type III SO Default to PF"/>
          <p:cNvSpPr txBox="1"/>
          <p:nvPr>
            <p:ph type="title"/>
          </p:nvPr>
        </p:nvSpPr>
        <p:spPr>
          <a:prstGeom prst="rect">
            <a:avLst/>
          </a:prstGeom>
        </p:spPr>
        <p:txBody>
          <a:bodyPr/>
          <a:lstStyle/>
          <a:p>
            <a:pPr/>
            <a:r>
              <a:t>Type III SO Default to PF</a:t>
            </a:r>
          </a:p>
        </p:txBody>
      </p:sp>
      <p:sp>
        <p:nvSpPr>
          <p:cNvPr id="297" name="If the charity fails to meet integral part and responsiveness test - will default to private foundation…"/>
          <p:cNvSpPr txBox="1"/>
          <p:nvPr>
            <p:ph type="body" idx="1"/>
          </p:nvPr>
        </p:nvSpPr>
        <p:spPr>
          <a:prstGeom prst="rect">
            <a:avLst/>
          </a:prstGeom>
        </p:spPr>
        <p:txBody>
          <a:bodyPr/>
          <a:lstStyle/>
          <a:p>
            <a:pPr marL="719327" indent="-719327" defTabSz="792479">
              <a:spcBef>
                <a:spcPts val="5600"/>
              </a:spcBef>
              <a:buBlip>
                <a:blip r:embed="rId2"/>
              </a:buBlip>
              <a:defRPr sz="5700"/>
            </a:pPr>
            <a:r>
              <a:t>If the charity fails to meet integral part and responsiveness test - will default to private foundation</a:t>
            </a:r>
          </a:p>
          <a:p>
            <a:pPr marL="719327" indent="-719327" defTabSz="792479">
              <a:spcBef>
                <a:spcPts val="5600"/>
              </a:spcBef>
              <a:buBlip>
                <a:blip r:embed="rId2"/>
              </a:buBlip>
              <a:defRPr sz="5700"/>
            </a:pPr>
            <a:r>
              <a:t>See two cases in materials:</a:t>
            </a:r>
          </a:p>
          <a:p>
            <a:pPr lvl="1" marL="1438655" indent="-719327" defTabSz="792479">
              <a:spcBef>
                <a:spcPts val="5600"/>
              </a:spcBef>
              <a:buBlip>
                <a:blip r:embed="rId2"/>
              </a:buBlip>
              <a:defRPr sz="5700"/>
            </a:pPr>
            <a:r>
              <a:t>Lapham Foundation - Type III Supporting DAF - did not meet the integral part test</a:t>
            </a:r>
          </a:p>
          <a:p>
            <a:pPr lvl="1" marL="1438655" indent="-719327" defTabSz="792479">
              <a:spcBef>
                <a:spcPts val="5600"/>
              </a:spcBef>
              <a:buBlip>
                <a:blip r:embed="rId2"/>
              </a:buBlip>
              <a:defRPr sz="5700"/>
            </a:pPr>
            <a:r>
              <a:t>Cuddeback Memorial Fund - did not meet the integral part test</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9" name="Changing Your Mind"/>
          <p:cNvSpPr txBox="1"/>
          <p:nvPr>
            <p:ph type="title"/>
          </p:nvPr>
        </p:nvSpPr>
        <p:spPr>
          <a:prstGeom prst="rect">
            <a:avLst/>
          </a:prstGeom>
        </p:spPr>
        <p:txBody>
          <a:bodyPr/>
          <a:lstStyle/>
          <a:p>
            <a:pPr/>
            <a:r>
              <a:t>Changing Your Mind</a:t>
            </a:r>
          </a:p>
        </p:txBody>
      </p:sp>
      <p:sp>
        <p:nvSpPr>
          <p:cNvPr id="300" name="Changing DAV to other philanthropic funds…"/>
          <p:cNvSpPr txBox="1"/>
          <p:nvPr>
            <p:ph type="body" idx="1"/>
          </p:nvPr>
        </p:nvSpPr>
        <p:spPr>
          <a:xfrm>
            <a:off x="1219200" y="3185517"/>
            <a:ext cx="21958300" cy="9616083"/>
          </a:xfrm>
          <a:prstGeom prst="rect">
            <a:avLst/>
          </a:prstGeom>
        </p:spPr>
        <p:txBody>
          <a:bodyPr/>
          <a:lstStyle/>
          <a:p>
            <a:pPr marL="614426" indent="-614426" defTabSz="676909">
              <a:spcBef>
                <a:spcPts val="4800"/>
              </a:spcBef>
              <a:buBlip>
                <a:blip r:embed="rId2"/>
              </a:buBlip>
              <a:defRPr sz="4900"/>
            </a:pPr>
            <a:r>
              <a:t>Changing DAV to other philanthropic funds</a:t>
            </a:r>
          </a:p>
          <a:p>
            <a:pPr lvl="1" marL="1228852" indent="-614426" defTabSz="676909">
              <a:spcBef>
                <a:spcPts val="4800"/>
              </a:spcBef>
              <a:buBlip>
                <a:blip r:embed="rId2"/>
              </a:buBlip>
              <a:defRPr sz="4900"/>
            </a:pPr>
            <a:r>
              <a:t>Donor doesn’t control</a:t>
            </a:r>
          </a:p>
          <a:p>
            <a:pPr lvl="1" marL="1228852" indent="-614426" defTabSz="676909">
              <a:spcBef>
                <a:spcPts val="4800"/>
              </a:spcBef>
              <a:buBlip>
                <a:blip r:embed="rId2"/>
              </a:buBlip>
              <a:defRPr sz="4900"/>
            </a:pPr>
            <a:r>
              <a:t>Should use funds up (by distributing them)</a:t>
            </a:r>
          </a:p>
          <a:p>
            <a:pPr marL="614426" indent="-614426" defTabSz="676909">
              <a:spcBef>
                <a:spcPts val="4800"/>
              </a:spcBef>
              <a:buBlip>
                <a:blip r:embed="rId2"/>
              </a:buBlip>
              <a:defRPr sz="4900"/>
            </a:pPr>
            <a:r>
              <a:t>Changing lead trust</a:t>
            </a:r>
          </a:p>
          <a:p>
            <a:pPr lvl="1" marL="1228852" indent="-614426" defTabSz="676909">
              <a:spcBef>
                <a:spcPts val="4800"/>
              </a:spcBef>
              <a:buBlip>
                <a:blip r:embed="rId2"/>
              </a:buBlip>
              <a:defRPr sz="4900"/>
            </a:pPr>
            <a:r>
              <a:t>Irrevocable and can’t be changed</a:t>
            </a:r>
          </a:p>
          <a:p>
            <a:pPr marL="614426" indent="-614426" defTabSz="676909">
              <a:spcBef>
                <a:spcPts val="4800"/>
              </a:spcBef>
              <a:buBlip>
                <a:blip r:embed="rId2"/>
              </a:buBlip>
              <a:defRPr sz="4900"/>
            </a:pPr>
            <a:r>
              <a:t>Changing permanent endowment</a:t>
            </a:r>
          </a:p>
          <a:p>
            <a:pPr lvl="1" marL="1228852" indent="-614426" defTabSz="676909">
              <a:spcBef>
                <a:spcPts val="4800"/>
              </a:spcBef>
              <a:buBlip>
                <a:blip r:embed="rId2"/>
              </a:buBlip>
              <a:defRPr sz="4900"/>
            </a:pPr>
            <a:r>
              <a:t>Must be incorporated in document - or head to court</a:t>
            </a:r>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2" name="Final Thoughts"/>
          <p:cNvSpPr txBox="1"/>
          <p:nvPr>
            <p:ph type="title"/>
          </p:nvPr>
        </p:nvSpPr>
        <p:spPr>
          <a:prstGeom prst="rect">
            <a:avLst/>
          </a:prstGeom>
        </p:spPr>
        <p:txBody>
          <a:bodyPr/>
          <a:lstStyle/>
          <a:p>
            <a:pPr/>
            <a:r>
              <a:t>Final Thoughts</a:t>
            </a:r>
          </a:p>
        </p:txBody>
      </p:sp>
      <p:sp>
        <p:nvSpPr>
          <p:cNvPr id="303" name="Institutionalizing family philanthropy is not easy…"/>
          <p:cNvSpPr txBox="1"/>
          <p:nvPr>
            <p:ph type="body" idx="1"/>
          </p:nvPr>
        </p:nvSpPr>
        <p:spPr>
          <a:prstGeom prst="rect">
            <a:avLst/>
          </a:prstGeom>
        </p:spPr>
        <p:txBody>
          <a:bodyPr/>
          <a:lstStyle/>
          <a:p>
            <a:pPr>
              <a:buBlip>
                <a:blip r:embed="rId2"/>
              </a:buBlip>
            </a:pPr>
            <a:r>
              <a:t>Institutionalizing family philanthropy is not easy</a:t>
            </a:r>
          </a:p>
          <a:p>
            <a:pPr>
              <a:buBlip>
                <a:blip r:embed="rId2"/>
              </a:buBlip>
            </a:pPr>
            <a:r>
              <a:t>As the donor’s advisor, having the right conversation and asking key questions will positively impact the outcome</a:t>
            </a:r>
          </a:p>
          <a:p>
            <a:pPr>
              <a:buBlip>
                <a:blip r:embed="rId2"/>
              </a:buBlip>
            </a:pPr>
            <a:r>
              <a:t>If the donor is unsure, create a short-term vehicle to test drive</a:t>
            </a:r>
          </a:p>
          <a:p>
            <a:pPr>
              <a:buBlip>
                <a:blip r:embed="rId2"/>
              </a:buBlip>
            </a:pPr>
            <a:r>
              <a:t>At the heart of the experience is engaging family, teaching family values, and promoting generational giving.</a:t>
            </a:r>
          </a:p>
        </p:txBody>
      </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5" name="Questions?"/>
          <p:cNvSpPr txBox="1"/>
          <p:nvPr>
            <p:ph type="title"/>
          </p:nvPr>
        </p:nvSpPr>
        <p:spPr>
          <a:xfrm>
            <a:off x="5448300" y="6051550"/>
            <a:ext cx="13487400" cy="4914900"/>
          </a:xfrm>
          <a:prstGeom prst="rect">
            <a:avLst/>
          </a:prstGeom>
        </p:spPr>
        <p:txBody>
          <a:bodyPr/>
          <a:lstStyle/>
          <a:p>
            <a:pPr/>
            <a:r>
              <a:t>Questions?</a:t>
            </a:r>
          </a:p>
        </p:txBody>
      </p:sp>
      <p:pic>
        <p:nvPicPr>
          <p:cNvPr id="306" name="Image" descr="Image"/>
          <p:cNvPicPr>
            <a:picLocks noChangeAspect="1"/>
          </p:cNvPicPr>
          <p:nvPr/>
        </p:nvPicPr>
        <p:blipFill>
          <a:blip r:embed="rId2">
            <a:extLst/>
          </a:blip>
          <a:stretch>
            <a:fillRect/>
          </a:stretch>
        </p:blipFill>
        <p:spPr>
          <a:xfrm>
            <a:off x="9398843" y="2431465"/>
            <a:ext cx="5586315" cy="3099385"/>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What We’ll Cover"/>
          <p:cNvSpPr txBox="1"/>
          <p:nvPr>
            <p:ph type="title"/>
          </p:nvPr>
        </p:nvSpPr>
        <p:spPr>
          <a:prstGeom prst="rect">
            <a:avLst/>
          </a:prstGeom>
        </p:spPr>
        <p:txBody>
          <a:bodyPr/>
          <a:lstStyle/>
          <a:p>
            <a:pPr/>
            <a:r>
              <a:t>What We’ll Cover</a:t>
            </a:r>
          </a:p>
        </p:txBody>
      </p:sp>
      <p:sp>
        <p:nvSpPr>
          <p:cNvPr id="151" name="The donor-centered challenges in selecting a family philanthropy option.…"/>
          <p:cNvSpPr txBox="1"/>
          <p:nvPr>
            <p:ph type="body" idx="1"/>
          </p:nvPr>
        </p:nvSpPr>
        <p:spPr>
          <a:prstGeom prst="rect">
            <a:avLst/>
          </a:prstGeom>
        </p:spPr>
        <p:txBody>
          <a:bodyPr/>
          <a:lstStyle/>
          <a:p>
            <a:pPr marL="666876" indent="-666876" defTabSz="734694">
              <a:spcBef>
                <a:spcPts val="5200"/>
              </a:spcBef>
              <a:buBlip>
                <a:blip r:embed="rId2"/>
              </a:buBlip>
              <a:defRPr sz="5300"/>
            </a:pPr>
            <a:r>
              <a:t>The donor-centered challenges in selecting a family philanthropy option.</a:t>
            </a:r>
          </a:p>
          <a:p>
            <a:pPr marL="666876" indent="-666876" defTabSz="734694">
              <a:spcBef>
                <a:spcPts val="5200"/>
              </a:spcBef>
              <a:buBlip>
                <a:blip r:embed="rId2"/>
              </a:buBlip>
              <a:defRPr sz="5300"/>
            </a:pPr>
            <a:r>
              <a:t>The external, legislative, and media challenges in form.</a:t>
            </a:r>
          </a:p>
          <a:p>
            <a:pPr marL="666876" indent="-666876" defTabSz="734694">
              <a:spcBef>
                <a:spcPts val="5200"/>
              </a:spcBef>
              <a:buBlip>
                <a:blip r:embed="rId2"/>
              </a:buBlip>
              <a:defRPr sz="5300"/>
            </a:pPr>
            <a:r>
              <a:t>Identifying and clarifying planning objectives.</a:t>
            </a:r>
          </a:p>
          <a:p>
            <a:pPr marL="666876" indent="-666876" defTabSz="734694">
              <a:spcBef>
                <a:spcPts val="5200"/>
              </a:spcBef>
              <a:buBlip>
                <a:blip r:embed="rId2"/>
              </a:buBlip>
              <a:defRPr sz="5300"/>
            </a:pPr>
            <a:r>
              <a:t>Understanding the obligations, flexibility, and capacity of each of the seven forms.</a:t>
            </a:r>
          </a:p>
          <a:p>
            <a:pPr marL="666876" indent="-666876" defTabSz="734694">
              <a:spcBef>
                <a:spcPts val="5200"/>
              </a:spcBef>
              <a:buBlip>
                <a:blip r:embed="rId2"/>
              </a:buBlip>
              <a:defRPr sz="5300"/>
            </a:pPr>
            <a:r>
              <a:t>What to do if things don’t go as planned.</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The Challenges for Your Clients"/>
          <p:cNvSpPr txBox="1"/>
          <p:nvPr>
            <p:ph type="title"/>
          </p:nvPr>
        </p:nvSpPr>
        <p:spPr>
          <a:xfrm>
            <a:off x="5448300" y="6051550"/>
            <a:ext cx="13487400" cy="4914900"/>
          </a:xfrm>
          <a:prstGeom prst="rect">
            <a:avLst/>
          </a:prstGeom>
        </p:spPr>
        <p:txBody>
          <a:bodyPr/>
          <a:lstStyle/>
          <a:p>
            <a:pPr/>
            <a:r>
              <a:t>The Challenges for Your Clients</a:t>
            </a:r>
          </a:p>
        </p:txBody>
      </p:sp>
      <p:pic>
        <p:nvPicPr>
          <p:cNvPr id="154" name="Image" descr="Image"/>
          <p:cNvPicPr>
            <a:picLocks noChangeAspect="1"/>
          </p:cNvPicPr>
          <p:nvPr/>
        </p:nvPicPr>
        <p:blipFill>
          <a:blip r:embed="rId2">
            <a:extLst/>
          </a:blip>
          <a:stretch>
            <a:fillRect/>
          </a:stretch>
        </p:blipFill>
        <p:spPr>
          <a:xfrm>
            <a:off x="9398843" y="2431465"/>
            <a:ext cx="5586315" cy="3099385"/>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Creating Entities that Donors Can Manage"/>
          <p:cNvSpPr txBox="1"/>
          <p:nvPr>
            <p:ph type="title"/>
          </p:nvPr>
        </p:nvSpPr>
        <p:spPr>
          <a:prstGeom prst="rect">
            <a:avLst/>
          </a:prstGeom>
        </p:spPr>
        <p:txBody>
          <a:bodyPr/>
          <a:lstStyle>
            <a:lvl1pPr defTabSz="767715">
              <a:defRPr sz="9100"/>
            </a:lvl1pPr>
          </a:lstStyle>
          <a:p>
            <a:pPr/>
            <a:r>
              <a:t>Creating Entities that Donors Can Manage</a:t>
            </a:r>
          </a:p>
        </p:txBody>
      </p:sp>
      <p:sp>
        <p:nvSpPr>
          <p:cNvPr id="157" name="Clients often walk in and want a foundation.…"/>
          <p:cNvSpPr txBox="1"/>
          <p:nvPr>
            <p:ph type="body" idx="1"/>
          </p:nvPr>
        </p:nvSpPr>
        <p:spPr>
          <a:prstGeom prst="rect">
            <a:avLst/>
          </a:prstGeom>
        </p:spPr>
        <p:txBody>
          <a:bodyPr/>
          <a:lstStyle/>
          <a:p>
            <a:pPr>
              <a:buBlip>
                <a:blip r:embed="rId2"/>
              </a:buBlip>
            </a:pPr>
            <a:r>
              <a:t>Clients often walk in and want a foundation.</a:t>
            </a:r>
          </a:p>
          <a:p>
            <a:pPr>
              <a:buBlip>
                <a:blip r:embed="rId2"/>
              </a:buBlip>
            </a:pPr>
            <a:r>
              <a:t>Yet not all clients have the personality, cognitive ability, temperament, and support system to be successful.</a:t>
            </a:r>
          </a:p>
          <a:p>
            <a:pPr>
              <a:buBlip>
                <a:blip r:embed="rId2"/>
              </a:buBlip>
            </a:pPr>
            <a:r>
              <a:t>You know your clients.</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Consider This"/>
          <p:cNvSpPr txBox="1"/>
          <p:nvPr>
            <p:ph type="title"/>
          </p:nvPr>
        </p:nvSpPr>
        <p:spPr>
          <a:prstGeom prst="rect">
            <a:avLst/>
          </a:prstGeom>
        </p:spPr>
        <p:txBody>
          <a:bodyPr/>
          <a:lstStyle/>
          <a:p>
            <a:pPr/>
            <a:r>
              <a:t>Consider This</a:t>
            </a:r>
          </a:p>
        </p:txBody>
      </p:sp>
      <p:sp>
        <p:nvSpPr>
          <p:cNvPr id="160" name="Responsibilities of administration and management:…"/>
          <p:cNvSpPr txBox="1"/>
          <p:nvPr>
            <p:ph type="body" idx="1"/>
          </p:nvPr>
        </p:nvSpPr>
        <p:spPr>
          <a:prstGeom prst="rect">
            <a:avLst/>
          </a:prstGeom>
        </p:spPr>
        <p:txBody>
          <a:bodyPr/>
          <a:lstStyle/>
          <a:p>
            <a:pPr marL="576961" indent="-576961" defTabSz="635634">
              <a:spcBef>
                <a:spcPts val="4500"/>
              </a:spcBef>
              <a:buBlip>
                <a:blip r:embed="rId2"/>
              </a:buBlip>
              <a:defRPr b="1" sz="4600">
                <a:solidFill>
                  <a:srgbClr val="2F5992"/>
                </a:solidFill>
              </a:defRPr>
            </a:pPr>
            <a:r>
              <a:t>Responsibilities of administration and management:</a:t>
            </a:r>
          </a:p>
          <a:p>
            <a:pPr lvl="1" marL="1153922" indent="-576961" defTabSz="635634">
              <a:spcBef>
                <a:spcPts val="4500"/>
              </a:spcBef>
              <a:buBlip>
                <a:blip r:embed="rId2"/>
              </a:buBlip>
              <a:defRPr sz="4600"/>
            </a:pPr>
            <a:r>
              <a:t>Selecting grant recipients</a:t>
            </a:r>
          </a:p>
          <a:p>
            <a:pPr lvl="1" marL="1153922" indent="-576961" defTabSz="635634">
              <a:spcBef>
                <a:spcPts val="4500"/>
              </a:spcBef>
              <a:buBlip>
                <a:blip r:embed="rId2"/>
              </a:buBlip>
              <a:defRPr sz="4600"/>
            </a:pPr>
            <a:r>
              <a:t>Annual checklist of duties</a:t>
            </a:r>
          </a:p>
          <a:p>
            <a:pPr lvl="1" marL="1153922" indent="-576961" defTabSz="635634">
              <a:spcBef>
                <a:spcPts val="4500"/>
              </a:spcBef>
              <a:buBlip>
                <a:blip r:embed="rId2"/>
              </a:buBlip>
              <a:defRPr sz="4600"/>
            </a:pPr>
            <a:r>
              <a:t>Investment of assets</a:t>
            </a:r>
          </a:p>
          <a:p>
            <a:pPr marL="576961" indent="-576961" defTabSz="635634">
              <a:spcBef>
                <a:spcPts val="4500"/>
              </a:spcBef>
              <a:buBlip>
                <a:blip r:embed="rId2"/>
              </a:buBlip>
              <a:defRPr b="1" sz="4600">
                <a:solidFill>
                  <a:srgbClr val="2F5992"/>
                </a:solidFill>
              </a:defRPr>
            </a:pPr>
            <a:r>
              <a:t>Complying with the rules</a:t>
            </a:r>
          </a:p>
          <a:p>
            <a:pPr lvl="1" marL="1153922" indent="-576961" defTabSz="635634">
              <a:spcBef>
                <a:spcPts val="4500"/>
              </a:spcBef>
              <a:buBlip>
                <a:blip r:embed="rId2"/>
              </a:buBlip>
              <a:defRPr sz="4600"/>
            </a:pPr>
            <a:r>
              <a:t>Working with the prohibited transaction rules</a:t>
            </a:r>
          </a:p>
          <a:p>
            <a:pPr lvl="1" marL="1153922" indent="-576961" defTabSz="635634">
              <a:spcBef>
                <a:spcPts val="4500"/>
              </a:spcBef>
              <a:buBlip>
                <a:blip r:embed="rId2"/>
              </a:buBlip>
              <a:defRPr sz="4600"/>
            </a:pPr>
            <a:r>
              <a:t>The distribution requirements - you need an education, or educated staff</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rushedCanvas">
  <a:themeElements>
    <a:clrScheme name="BrushedCanvas">
      <a:dk1>
        <a:srgbClr val="546056"/>
      </a:dk1>
      <a:lt1>
        <a:srgbClr val="600C52"/>
      </a:lt1>
      <a:dk2>
        <a:srgbClr val="A7A7A7"/>
      </a:dk2>
      <a:lt2>
        <a:srgbClr val="535353"/>
      </a:lt2>
      <a:accent1>
        <a:srgbClr val="648FC7"/>
      </a:accent1>
      <a:accent2>
        <a:srgbClr val="77B06D"/>
      </a:accent2>
      <a:accent3>
        <a:srgbClr val="E0BC59"/>
      </a:accent3>
      <a:accent4>
        <a:srgbClr val="EB925B"/>
      </a:accent4>
      <a:accent5>
        <a:srgbClr val="C56667"/>
      </a:accent5>
      <a:accent6>
        <a:srgbClr val="927AB0"/>
      </a:accent6>
      <a:hlink>
        <a:srgbClr val="0000FF"/>
      </a:hlink>
      <a:folHlink>
        <a:srgbClr val="FF00FF"/>
      </a:folHlink>
    </a:clrScheme>
    <a:fontScheme name="BrushedCanvas">
      <a:majorFont>
        <a:latin typeface="Helvetica"/>
        <a:ea typeface="Helvetica"/>
        <a:cs typeface="Helvetica"/>
      </a:majorFont>
      <a:minorFont>
        <a:latin typeface="Helvetica Neue"/>
        <a:ea typeface="Helvetica Neue"/>
        <a:cs typeface="Helvetica Neue"/>
      </a:minorFont>
    </a:fontScheme>
    <a:fmtScheme name="BrushedCanva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00C52"/>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546056"/>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546056"/>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rushedCanvas">
  <a:themeElements>
    <a:clrScheme name="BrushedCanvas">
      <a:dk1>
        <a:srgbClr val="000000"/>
      </a:dk1>
      <a:lt1>
        <a:srgbClr val="FFFFFF"/>
      </a:lt1>
      <a:dk2>
        <a:srgbClr val="A7A7A7"/>
      </a:dk2>
      <a:lt2>
        <a:srgbClr val="535353"/>
      </a:lt2>
      <a:accent1>
        <a:srgbClr val="648FC7"/>
      </a:accent1>
      <a:accent2>
        <a:srgbClr val="77B06D"/>
      </a:accent2>
      <a:accent3>
        <a:srgbClr val="E0BC59"/>
      </a:accent3>
      <a:accent4>
        <a:srgbClr val="EB925B"/>
      </a:accent4>
      <a:accent5>
        <a:srgbClr val="C56667"/>
      </a:accent5>
      <a:accent6>
        <a:srgbClr val="927AB0"/>
      </a:accent6>
      <a:hlink>
        <a:srgbClr val="0000FF"/>
      </a:hlink>
      <a:folHlink>
        <a:srgbClr val="FF00FF"/>
      </a:folHlink>
    </a:clrScheme>
    <a:fontScheme name="BrushedCanvas">
      <a:majorFont>
        <a:latin typeface="Helvetica"/>
        <a:ea typeface="Helvetica"/>
        <a:cs typeface="Helvetica"/>
      </a:majorFont>
      <a:minorFont>
        <a:latin typeface="Helvetica Neue"/>
        <a:ea typeface="Helvetica Neue"/>
        <a:cs typeface="Helvetica Neue"/>
      </a:minorFont>
    </a:fontScheme>
    <a:fmtScheme name="BrushedCanva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00C52"/>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546056"/>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546056"/>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