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6"/>
  </p:notesMasterIdLst>
  <p:handoutMasterIdLst>
    <p:handoutMasterId r:id="rId47"/>
  </p:handoutMasterIdLst>
  <p:sldIdLst>
    <p:sldId id="256" r:id="rId6"/>
    <p:sldId id="305" r:id="rId7"/>
    <p:sldId id="306" r:id="rId8"/>
    <p:sldId id="307" r:id="rId9"/>
    <p:sldId id="308" r:id="rId10"/>
    <p:sldId id="263" r:id="rId11"/>
    <p:sldId id="267" r:id="rId12"/>
    <p:sldId id="302" r:id="rId13"/>
    <p:sldId id="268" r:id="rId14"/>
    <p:sldId id="274" r:id="rId15"/>
    <p:sldId id="270" r:id="rId16"/>
    <p:sldId id="269" r:id="rId17"/>
    <p:sldId id="303" r:id="rId18"/>
    <p:sldId id="289" r:id="rId19"/>
    <p:sldId id="273" r:id="rId20"/>
    <p:sldId id="304" r:id="rId21"/>
    <p:sldId id="275" r:id="rId22"/>
    <p:sldId id="276" r:id="rId23"/>
    <p:sldId id="277" r:id="rId24"/>
    <p:sldId id="278" r:id="rId25"/>
    <p:sldId id="279" r:id="rId26"/>
    <p:sldId id="280" r:id="rId27"/>
    <p:sldId id="282" r:id="rId28"/>
    <p:sldId id="281" r:id="rId29"/>
    <p:sldId id="283" r:id="rId30"/>
    <p:sldId id="284" r:id="rId31"/>
    <p:sldId id="286" r:id="rId32"/>
    <p:sldId id="285" r:id="rId33"/>
    <p:sldId id="287" r:id="rId34"/>
    <p:sldId id="288" r:id="rId35"/>
    <p:sldId id="299" r:id="rId36"/>
    <p:sldId id="300" r:id="rId37"/>
    <p:sldId id="301" r:id="rId38"/>
    <p:sldId id="295" r:id="rId39"/>
    <p:sldId id="290" r:id="rId40"/>
    <p:sldId id="291" r:id="rId41"/>
    <p:sldId id="293" r:id="rId42"/>
    <p:sldId id="298" r:id="rId43"/>
    <p:sldId id="297" r:id="rId44"/>
    <p:sldId id="309" r:id="rId45"/>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d Queen" initials="CQ"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8999"/>
    <a:srgbClr val="705938"/>
    <a:srgbClr val="A78553"/>
    <a:srgbClr val="007A37"/>
    <a:srgbClr val="B5976B"/>
    <a:srgbClr val="57452B"/>
    <a:srgbClr val="886C44"/>
    <a:srgbClr val="9E5ECE"/>
    <a:srgbClr val="FFFF66"/>
    <a:srgbClr val="BC8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1512" autoAdjust="0"/>
  </p:normalViewPr>
  <p:slideViewPr>
    <p:cSldViewPr>
      <p:cViewPr>
        <p:scale>
          <a:sx n="91" d="100"/>
          <a:sy n="91" d="100"/>
        </p:scale>
        <p:origin x="-138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18"/>
    </p:cViewPr>
  </p:sorterViewPr>
  <p:notesViewPr>
    <p:cSldViewPr>
      <p:cViewPr>
        <p:scale>
          <a:sx n="90" d="100"/>
          <a:sy n="90" d="100"/>
        </p:scale>
        <p:origin x="1854"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7272727272727282"/>
          <c:y val="5.1360835330366587E-3"/>
          <c:w val="0.56927788298614568"/>
          <c:h val="0.97767288599794044"/>
        </c:manualLayout>
      </c:layout>
      <c:doughnutChart>
        <c:varyColors val="1"/>
        <c:ser>
          <c:idx val="0"/>
          <c:order val="0"/>
          <c:tx>
            <c:strRef>
              <c:f>Sheet1!$B$1</c:f>
              <c:strCache>
                <c:ptCount val="1"/>
                <c:pt idx="0">
                  <c:v>Sales</c:v>
                </c:pt>
              </c:strCache>
            </c:strRef>
          </c:tx>
          <c:spPr>
            <a:solidFill>
              <a:srgbClr val="886C44"/>
            </a:solidFill>
            <a:ln>
              <a:solidFill>
                <a:schemeClr val="accent1"/>
              </a:solidFill>
            </a:ln>
            <a:scene3d>
              <a:camera prst="orthographicFront"/>
              <a:lightRig rig="balanced" dir="t">
                <a:rot lat="0" lon="0" rev="8700000"/>
              </a:lightRig>
            </a:scene3d>
            <a:sp3d>
              <a:bevelT w="190500" h="38100" prst="coolSlant"/>
            </a:sp3d>
          </c:spPr>
          <c:explosion val="18"/>
          <c:dPt>
            <c:idx val="0"/>
            <c:bubble3D val="0"/>
            <c:explosion val="23"/>
            <c:spPr>
              <a:solidFill>
                <a:srgbClr val="578999"/>
              </a:solidFill>
              <a:ln>
                <a:solidFill>
                  <a:schemeClr val="accent1"/>
                </a:solidFill>
              </a:ln>
              <a:effectLst>
                <a:glow rad="63500">
                  <a:schemeClr val="accent4">
                    <a:satMod val="175000"/>
                    <a:alpha val="40000"/>
                  </a:schemeClr>
                </a:glow>
              </a:effectLst>
              <a:scene3d>
                <a:camera prst="orthographicFront"/>
                <a:lightRig rig="balanced" dir="t">
                  <a:rot lat="0" lon="0" rev="8700000"/>
                </a:lightRig>
              </a:scene3d>
              <a:sp3d>
                <a:bevelT w="190500" h="38100" prst="slope"/>
              </a:sp3d>
            </c:spPr>
            <c:extLst xmlns:c16r2="http://schemas.microsoft.com/office/drawing/2015/06/chart">
              <c:ext xmlns:c16="http://schemas.microsoft.com/office/drawing/2014/chart" uri="{C3380CC4-5D6E-409C-BE32-E72D297353CC}">
                <c16:uniqueId val="{00000001-8E75-472A-8071-712DCD96F8F4}"/>
              </c:ext>
            </c:extLst>
          </c:dPt>
          <c:dPt>
            <c:idx val="1"/>
            <c:bubble3D val="0"/>
            <c:explosion val="12"/>
            <c:spPr>
              <a:solidFill>
                <a:srgbClr val="886C44"/>
              </a:solidFill>
              <a:ln>
                <a:solidFill>
                  <a:schemeClr val="accent1"/>
                </a:solidFill>
              </a:ln>
              <a:scene3d>
                <a:camera prst="orthographicFront"/>
                <a:lightRig rig="balanced" dir="t">
                  <a:rot lat="0" lon="0" rev="8700000"/>
                </a:lightRig>
              </a:scene3d>
              <a:sp3d>
                <a:bevelT w="190500" h="38100" prst="slope"/>
              </a:sp3d>
            </c:spPr>
            <c:extLst xmlns:c16r2="http://schemas.microsoft.com/office/drawing/2015/06/chart">
              <c:ext xmlns:c16="http://schemas.microsoft.com/office/drawing/2014/chart" uri="{C3380CC4-5D6E-409C-BE32-E72D297353CC}">
                <c16:uniqueId val="{00000003-8E75-472A-8071-712DCD96F8F4}"/>
              </c:ext>
            </c:extLst>
          </c:dPt>
          <c:cat>
            <c:numRef>
              <c:f>Sheet1!$A$2:$A$5</c:f>
              <c:numCache>
                <c:formatCode>General</c:formatCode>
                <c:ptCount val="4"/>
              </c:numCache>
            </c:numRef>
          </c:cat>
          <c:val>
            <c:numRef>
              <c:f>Sheet1!$B$2:$B$5</c:f>
              <c:numCache>
                <c:formatCode>General</c:formatCode>
                <c:ptCount val="4"/>
                <c:pt idx="0">
                  <c:v>89</c:v>
                </c:pt>
                <c:pt idx="1">
                  <c:v>11</c:v>
                </c:pt>
                <c:pt idx="2">
                  <c:v>0</c:v>
                </c:pt>
                <c:pt idx="3">
                  <c:v>0</c:v>
                </c:pt>
              </c:numCache>
            </c:numRef>
          </c:val>
          <c:extLst xmlns:c16r2="http://schemas.microsoft.com/office/drawing/2015/06/chart">
            <c:ext xmlns:c16="http://schemas.microsoft.com/office/drawing/2014/chart" uri="{C3380CC4-5D6E-409C-BE32-E72D297353CC}">
              <c16:uniqueId val="{00000004-8E75-472A-8071-712DCD96F8F4}"/>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spPr>
    <a:noFill/>
    <a:scene3d>
      <a:camera prst="orthographicFront"/>
      <a:lightRig rig="threePt" dir="t"/>
    </a:scene3d>
    <a:sp3d>
      <a:bevelT/>
    </a:sp3d>
  </c:spPr>
  <c:txPr>
    <a:bodyPr/>
    <a:lstStyle/>
    <a:p>
      <a:pPr>
        <a:defRPr sz="18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91228070175439"/>
          <c:y val="7.1428571428571425E-2"/>
          <c:w val="0.57894736842105265"/>
          <c:h val="0.8571428571428571"/>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tx1"/>
                </a:solidFill>
              </a:ln>
              <a:effectLst/>
            </c:spPr>
            <c:extLst xmlns:c16r2="http://schemas.microsoft.com/office/drawing/2015/06/chart">
              <c:ext xmlns:c16="http://schemas.microsoft.com/office/drawing/2014/chart" uri="{C3380CC4-5D6E-409C-BE32-E72D297353CC}">
                <c16:uniqueId val="{00000001-6FAA-47F4-8A8B-84410EF04D6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FAA-47F4-8A8B-84410EF04D6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FAA-47F4-8A8B-84410EF04D68}"/>
              </c:ext>
            </c:extLst>
          </c:dPt>
          <c:dPt>
            <c:idx val="3"/>
            <c:bubble3D val="0"/>
            <c:spPr>
              <a:solidFill>
                <a:schemeClr val="accent1">
                  <a:lumMod val="25000"/>
                </a:schemeClr>
              </a:solidFill>
              <a:ln w="19050">
                <a:solidFill>
                  <a:schemeClr val="tx1"/>
                </a:solidFill>
              </a:ln>
              <a:effectLst/>
            </c:spPr>
            <c:extLst xmlns:c16r2="http://schemas.microsoft.com/office/drawing/2015/06/chart">
              <c:ext xmlns:c16="http://schemas.microsoft.com/office/drawing/2014/chart" uri="{C3380CC4-5D6E-409C-BE32-E72D297353CC}">
                <c16:uniqueId val="{00000007-6FAA-47F4-8A8B-84410EF04D68}"/>
              </c:ext>
            </c:extLst>
          </c:dPt>
          <c:cat>
            <c:numRef>
              <c:f>Sheet1!$A$2:$A$5</c:f>
              <c:numCache>
                <c:formatCode>General</c:formatCode>
                <c:ptCount val="4"/>
              </c:numCache>
            </c:numRef>
          </c:cat>
          <c:val>
            <c:numRef>
              <c:f>Sheet1!$B$2:$B$5</c:f>
              <c:numCache>
                <c:formatCode>General</c:formatCode>
                <c:ptCount val="4"/>
                <c:pt idx="0">
                  <c:v>48</c:v>
                </c:pt>
                <c:pt idx="1">
                  <c:v>0</c:v>
                </c:pt>
                <c:pt idx="2">
                  <c:v>0</c:v>
                </c:pt>
                <c:pt idx="3">
                  <c:v>52</c:v>
                </c:pt>
              </c:numCache>
            </c:numRef>
          </c:val>
          <c:extLst xmlns:c16r2="http://schemas.microsoft.com/office/drawing/2015/06/chart">
            <c:ext xmlns:c16="http://schemas.microsoft.com/office/drawing/2014/chart" uri="{C3380CC4-5D6E-409C-BE32-E72D297353CC}">
              <c16:uniqueId val="{00000008-6FAA-47F4-8A8B-84410EF04D6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1-7378-469A-A3CC-054AEB9549B6}"/>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3-7378-469A-A3CC-054AEB9549B6}"/>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5-7378-469A-A3CC-054AEB9549B6}"/>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7-7378-469A-A3CC-054AEB9549B6}"/>
              </c:ext>
            </c:extLst>
          </c:dPt>
          <c:cat>
            <c:numRef>
              <c:f>Sheet1!$A$2:$A$5</c:f>
              <c:numCache>
                <c:formatCode>General</c:formatCode>
                <c:ptCount val="4"/>
              </c:numCache>
            </c:numRef>
          </c:cat>
          <c:val>
            <c:numRef>
              <c:f>Sheet1!$B$2:$B$5</c:f>
              <c:numCache>
                <c:formatCode>General</c:formatCode>
                <c:ptCount val="4"/>
                <c:pt idx="0">
                  <c:v>28</c:v>
                </c:pt>
                <c:pt idx="1">
                  <c:v>0</c:v>
                </c:pt>
                <c:pt idx="2">
                  <c:v>0</c:v>
                </c:pt>
                <c:pt idx="3">
                  <c:v>52</c:v>
                </c:pt>
              </c:numCache>
            </c:numRef>
          </c:val>
          <c:extLst xmlns:c16r2="http://schemas.microsoft.com/office/drawing/2015/06/chart">
            <c:ext xmlns:c16="http://schemas.microsoft.com/office/drawing/2014/chart" uri="{C3380CC4-5D6E-409C-BE32-E72D297353CC}">
              <c16:uniqueId val="{00000008-7378-469A-A3CC-054AEB9549B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1-447C-4D90-9E14-6CF82F098E76}"/>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3-447C-4D90-9E14-6CF82F098E76}"/>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5-447C-4D90-9E14-6CF82F098E76}"/>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7-447C-4D90-9E14-6CF82F098E76}"/>
              </c:ext>
            </c:extLst>
          </c:dPt>
          <c:cat>
            <c:numRef>
              <c:f>Sheet1!$A$2:$A$5</c:f>
              <c:numCache>
                <c:formatCode>General</c:formatCode>
                <c:ptCount val="4"/>
              </c:numCache>
            </c:numRef>
          </c:cat>
          <c:val>
            <c:numRef>
              <c:f>Sheet1!$B$2:$B$5</c:f>
              <c:numCache>
                <c:formatCode>General</c:formatCode>
                <c:ptCount val="4"/>
                <c:pt idx="0">
                  <c:v>28</c:v>
                </c:pt>
                <c:pt idx="1">
                  <c:v>0</c:v>
                </c:pt>
                <c:pt idx="2">
                  <c:v>0</c:v>
                </c:pt>
                <c:pt idx="3">
                  <c:v>72</c:v>
                </c:pt>
              </c:numCache>
            </c:numRef>
          </c:val>
          <c:extLst xmlns:c16r2="http://schemas.microsoft.com/office/drawing/2015/06/chart">
            <c:ext xmlns:c16="http://schemas.microsoft.com/office/drawing/2014/chart" uri="{C3380CC4-5D6E-409C-BE32-E72D297353CC}">
              <c16:uniqueId val="{00000008-447C-4D90-9E14-6CF82F098E7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1-1A58-4BD9-9BC4-27FE36E8A75B}"/>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3-1A58-4BD9-9BC4-27FE36E8A75B}"/>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5-1A58-4BD9-9BC4-27FE36E8A75B}"/>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7-1A58-4BD9-9BC4-27FE36E8A75B}"/>
              </c:ext>
            </c:extLst>
          </c:dPt>
          <c:cat>
            <c:numRef>
              <c:f>Sheet1!$A$2:$A$5</c:f>
              <c:numCache>
                <c:formatCode>General</c:formatCode>
                <c:ptCount val="4"/>
              </c:numCache>
            </c:numRef>
          </c:cat>
          <c:val>
            <c:numRef>
              <c:f>Sheet1!$B$2:$B$5</c:f>
              <c:numCache>
                <c:formatCode>General</c:formatCode>
                <c:ptCount val="4"/>
                <c:pt idx="0">
                  <c:v>48</c:v>
                </c:pt>
                <c:pt idx="1">
                  <c:v>0</c:v>
                </c:pt>
                <c:pt idx="2">
                  <c:v>0</c:v>
                </c:pt>
                <c:pt idx="3">
                  <c:v>52</c:v>
                </c:pt>
              </c:numCache>
            </c:numRef>
          </c:val>
          <c:extLst xmlns:c16r2="http://schemas.microsoft.com/office/drawing/2015/06/chart">
            <c:ext xmlns:c16="http://schemas.microsoft.com/office/drawing/2014/chart" uri="{C3380CC4-5D6E-409C-BE32-E72D297353CC}">
              <c16:uniqueId val="{00000008-1A58-4BD9-9BC4-27FE36E8A75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0D5F1-2DF1-4A4F-8B6B-454FEAB3358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A3AB0B7-9881-4C15-9F64-D2E0E43CD982}">
      <dgm:prSet phldrT="[Text]" custT="1"/>
      <dgm:spPr/>
      <dgm:t>
        <a:bodyPr/>
        <a:lstStyle/>
        <a:p>
          <a:r>
            <a:rPr lang="en-US" sz="2300" dirty="0"/>
            <a:t>“</a:t>
          </a:r>
          <a:r>
            <a:rPr lang="en-US" sz="2100" dirty="0"/>
            <a:t>I can afford to pay for it myself”</a:t>
          </a:r>
        </a:p>
      </dgm:t>
    </dgm:pt>
    <dgm:pt modelId="{74DFE398-9B25-47DB-8C4A-0F7106CB28C7}" type="parTrans" cxnId="{DA22CE84-95BC-4A88-88B1-9996EC5DBD22}">
      <dgm:prSet/>
      <dgm:spPr/>
      <dgm:t>
        <a:bodyPr/>
        <a:lstStyle/>
        <a:p>
          <a:endParaRPr lang="en-US"/>
        </a:p>
      </dgm:t>
    </dgm:pt>
    <dgm:pt modelId="{D7CD0C25-A22F-418C-ABE4-7BD1E691D564}" type="sibTrans" cxnId="{DA22CE84-95BC-4A88-88B1-9996EC5DBD22}">
      <dgm:prSet/>
      <dgm:spPr/>
      <dgm:t>
        <a:bodyPr/>
        <a:lstStyle/>
        <a:p>
          <a:endParaRPr lang="en-US"/>
        </a:p>
      </dgm:t>
    </dgm:pt>
    <dgm:pt modelId="{5BB9A3DC-54D5-4CB6-B749-7CE5F12295AD}">
      <dgm:prSet phldrT="[Text]"/>
      <dgm:spPr/>
      <dgm:t>
        <a:bodyPr/>
        <a:lstStyle/>
        <a:p>
          <a:r>
            <a:rPr lang="en-US" dirty="0"/>
            <a:t>“It’s too expensive and too complicated”</a:t>
          </a:r>
        </a:p>
      </dgm:t>
    </dgm:pt>
    <dgm:pt modelId="{0314CFD7-BAA7-4820-A8C2-8B93AB453C2A}" type="parTrans" cxnId="{F7116F20-93A3-4851-B844-927BF73B0690}">
      <dgm:prSet/>
      <dgm:spPr/>
      <dgm:t>
        <a:bodyPr/>
        <a:lstStyle/>
        <a:p>
          <a:endParaRPr lang="en-US"/>
        </a:p>
      </dgm:t>
    </dgm:pt>
    <dgm:pt modelId="{9128FBD2-BB1F-4D5E-A949-F697A5CEE43F}" type="sibTrans" cxnId="{F7116F20-93A3-4851-B844-927BF73B0690}">
      <dgm:prSet/>
      <dgm:spPr/>
      <dgm:t>
        <a:bodyPr/>
        <a:lstStyle/>
        <a:p>
          <a:endParaRPr lang="en-US"/>
        </a:p>
      </dgm:t>
    </dgm:pt>
    <dgm:pt modelId="{B607062E-DF4F-4346-981F-CB47F5E28267}">
      <dgm:prSet phldrT="[Text]"/>
      <dgm:spPr/>
      <dgm:t>
        <a:bodyPr/>
        <a:lstStyle/>
        <a:p>
          <a:r>
            <a:rPr lang="en-US" dirty="0"/>
            <a:t>“I may not be able to afford it if the price goes up”</a:t>
          </a:r>
        </a:p>
      </dgm:t>
    </dgm:pt>
    <dgm:pt modelId="{EF0797C7-57CE-4508-AC88-B47213EAEFB1}" type="parTrans" cxnId="{D94C3BE2-4FF8-4770-96F4-7BF29BB03364}">
      <dgm:prSet/>
      <dgm:spPr/>
      <dgm:t>
        <a:bodyPr/>
        <a:lstStyle/>
        <a:p>
          <a:endParaRPr lang="en-US"/>
        </a:p>
      </dgm:t>
    </dgm:pt>
    <dgm:pt modelId="{696C3FC8-D742-4E7B-9CB6-1A941A87BDDE}" type="sibTrans" cxnId="{D94C3BE2-4FF8-4770-96F4-7BF29BB03364}">
      <dgm:prSet/>
      <dgm:spPr/>
      <dgm:t>
        <a:bodyPr/>
        <a:lstStyle/>
        <a:p>
          <a:endParaRPr lang="en-US"/>
        </a:p>
      </dgm:t>
    </dgm:pt>
    <dgm:pt modelId="{145FDD73-6D86-442B-A9C7-7BF65420077E}">
      <dgm:prSet/>
      <dgm:spPr/>
      <dgm:t>
        <a:bodyPr/>
        <a:lstStyle/>
        <a:p>
          <a:r>
            <a:rPr lang="en-US" dirty="0"/>
            <a:t>“It’s a waste of money if I never use it”</a:t>
          </a:r>
        </a:p>
      </dgm:t>
    </dgm:pt>
    <dgm:pt modelId="{FD9F401D-708D-43A5-BE5A-06773C262F20}" type="parTrans" cxnId="{00E909F4-9BEC-4E5A-BA2F-2425471F834A}">
      <dgm:prSet/>
      <dgm:spPr/>
      <dgm:t>
        <a:bodyPr/>
        <a:lstStyle/>
        <a:p>
          <a:endParaRPr lang="en-US"/>
        </a:p>
      </dgm:t>
    </dgm:pt>
    <dgm:pt modelId="{2471DF6D-4DFE-41FE-BBCC-8220A2AB98FA}" type="sibTrans" cxnId="{00E909F4-9BEC-4E5A-BA2F-2425471F834A}">
      <dgm:prSet/>
      <dgm:spPr/>
      <dgm:t>
        <a:bodyPr/>
        <a:lstStyle/>
        <a:p>
          <a:endParaRPr lang="en-US"/>
        </a:p>
      </dgm:t>
    </dgm:pt>
    <dgm:pt modelId="{982FF9FB-89D4-4654-BCA9-19EF410FD8C9}" type="pres">
      <dgm:prSet presAssocID="{B060D5F1-2DF1-4A4F-8B6B-454FEAB3358A}" presName="rootnode" presStyleCnt="0">
        <dgm:presLayoutVars>
          <dgm:chMax/>
          <dgm:chPref/>
          <dgm:dir/>
          <dgm:animLvl val="lvl"/>
        </dgm:presLayoutVars>
      </dgm:prSet>
      <dgm:spPr/>
      <dgm:t>
        <a:bodyPr/>
        <a:lstStyle/>
        <a:p>
          <a:endParaRPr lang="en-US"/>
        </a:p>
      </dgm:t>
    </dgm:pt>
    <dgm:pt modelId="{7574A8C4-B035-4D7A-B629-B466B8F06BE9}" type="pres">
      <dgm:prSet presAssocID="{9A3AB0B7-9881-4C15-9F64-D2E0E43CD982}" presName="composite" presStyleCnt="0"/>
      <dgm:spPr/>
    </dgm:pt>
    <dgm:pt modelId="{47A1181B-130C-47C3-A997-BB137721BB3C}" type="pres">
      <dgm:prSet presAssocID="{9A3AB0B7-9881-4C15-9F64-D2E0E43CD982}" presName="LShape" presStyleLbl="alignNode1" presStyleIdx="0" presStyleCnt="7"/>
      <dgm:spPr>
        <a:solidFill>
          <a:srgbClr val="C00000"/>
        </a:solidFill>
        <a:ln>
          <a:solidFill>
            <a:schemeClr val="tx1"/>
          </a:solidFill>
        </a:ln>
        <a:scene3d>
          <a:camera prst="orthographicFront"/>
          <a:lightRig rig="threePt" dir="t"/>
        </a:scene3d>
        <a:sp3d>
          <a:bevelT w="114300" prst="artDeco"/>
        </a:sp3d>
      </dgm:spPr>
    </dgm:pt>
    <dgm:pt modelId="{DF48811B-84C7-4CD4-A1D3-0F814008B10B}" type="pres">
      <dgm:prSet presAssocID="{9A3AB0B7-9881-4C15-9F64-D2E0E43CD982}" presName="ParentText" presStyleLbl="revTx" presStyleIdx="0" presStyleCnt="4">
        <dgm:presLayoutVars>
          <dgm:chMax val="0"/>
          <dgm:chPref val="0"/>
          <dgm:bulletEnabled val="1"/>
        </dgm:presLayoutVars>
      </dgm:prSet>
      <dgm:spPr/>
      <dgm:t>
        <a:bodyPr/>
        <a:lstStyle/>
        <a:p>
          <a:endParaRPr lang="en-US"/>
        </a:p>
      </dgm:t>
    </dgm:pt>
    <dgm:pt modelId="{7DD9E415-1E20-4651-8698-CB125606E404}" type="pres">
      <dgm:prSet presAssocID="{9A3AB0B7-9881-4C15-9F64-D2E0E43CD982}" presName="Triangle" presStyleLbl="alignNode1" presStyleIdx="1" presStyleCnt="7"/>
      <dgm:spPr>
        <a:solidFill>
          <a:srgbClr val="CE7B02"/>
        </a:solidFill>
        <a:ln>
          <a:solidFill>
            <a:schemeClr val="tx1"/>
          </a:solidFill>
        </a:ln>
        <a:scene3d>
          <a:camera prst="orthographicFront"/>
          <a:lightRig rig="threePt" dir="t"/>
        </a:scene3d>
        <a:sp3d>
          <a:bevelT w="114300" prst="artDeco"/>
        </a:sp3d>
      </dgm:spPr>
    </dgm:pt>
    <dgm:pt modelId="{7185C986-2220-4944-923F-14EDD73D2E02}" type="pres">
      <dgm:prSet presAssocID="{D7CD0C25-A22F-418C-ABE4-7BD1E691D564}" presName="sibTrans" presStyleCnt="0"/>
      <dgm:spPr/>
    </dgm:pt>
    <dgm:pt modelId="{285AF8E2-1D7A-4E6E-990E-1823ACFD7004}" type="pres">
      <dgm:prSet presAssocID="{D7CD0C25-A22F-418C-ABE4-7BD1E691D564}" presName="space" presStyleCnt="0"/>
      <dgm:spPr/>
    </dgm:pt>
    <dgm:pt modelId="{E11DD027-F7E2-4D39-A850-72792EDF2276}" type="pres">
      <dgm:prSet presAssocID="{5BB9A3DC-54D5-4CB6-B749-7CE5F12295AD}" presName="composite" presStyleCnt="0"/>
      <dgm:spPr/>
    </dgm:pt>
    <dgm:pt modelId="{381F6240-FF04-407A-B480-EFF028F40431}" type="pres">
      <dgm:prSet presAssocID="{5BB9A3DC-54D5-4CB6-B749-7CE5F12295AD}" presName="LShape" presStyleLbl="alignNode1" presStyleIdx="2" presStyleCnt="7"/>
      <dgm:spPr>
        <a:solidFill>
          <a:srgbClr val="00B050"/>
        </a:solidFill>
        <a:ln>
          <a:solidFill>
            <a:schemeClr val="tx1"/>
          </a:solidFill>
        </a:ln>
        <a:scene3d>
          <a:camera prst="orthographicFront"/>
          <a:lightRig rig="threePt" dir="t"/>
        </a:scene3d>
        <a:sp3d>
          <a:bevelT w="114300" prst="artDeco"/>
        </a:sp3d>
      </dgm:spPr>
    </dgm:pt>
    <dgm:pt modelId="{E0B2D117-D067-4842-9B07-26E764244763}" type="pres">
      <dgm:prSet presAssocID="{5BB9A3DC-54D5-4CB6-B749-7CE5F12295AD}" presName="ParentText" presStyleLbl="revTx" presStyleIdx="1" presStyleCnt="4">
        <dgm:presLayoutVars>
          <dgm:chMax val="0"/>
          <dgm:chPref val="0"/>
          <dgm:bulletEnabled val="1"/>
        </dgm:presLayoutVars>
      </dgm:prSet>
      <dgm:spPr/>
      <dgm:t>
        <a:bodyPr/>
        <a:lstStyle/>
        <a:p>
          <a:endParaRPr lang="en-US"/>
        </a:p>
      </dgm:t>
    </dgm:pt>
    <dgm:pt modelId="{28CA7A6E-6D3E-4FF3-9C45-41BFAB600C12}" type="pres">
      <dgm:prSet presAssocID="{5BB9A3DC-54D5-4CB6-B749-7CE5F12295AD}" presName="Triangle" presStyleLbl="alignNode1" presStyleIdx="3" presStyleCnt="7"/>
      <dgm:spPr>
        <a:solidFill>
          <a:srgbClr val="CE7B02"/>
        </a:solidFill>
        <a:ln>
          <a:solidFill>
            <a:schemeClr val="tx1"/>
          </a:solidFill>
        </a:ln>
        <a:scene3d>
          <a:camera prst="orthographicFront"/>
          <a:lightRig rig="threePt" dir="t"/>
        </a:scene3d>
        <a:sp3d>
          <a:bevelT w="114300" prst="artDeco"/>
        </a:sp3d>
      </dgm:spPr>
    </dgm:pt>
    <dgm:pt modelId="{A307CC47-F45A-4413-BE12-674BAAFC2D6B}" type="pres">
      <dgm:prSet presAssocID="{9128FBD2-BB1F-4D5E-A949-F697A5CEE43F}" presName="sibTrans" presStyleCnt="0"/>
      <dgm:spPr/>
    </dgm:pt>
    <dgm:pt modelId="{A9550C45-2886-4F85-9E71-818CF53E420F}" type="pres">
      <dgm:prSet presAssocID="{9128FBD2-BB1F-4D5E-A949-F697A5CEE43F}" presName="space" presStyleCnt="0"/>
      <dgm:spPr/>
    </dgm:pt>
    <dgm:pt modelId="{66C905C4-177C-4251-B403-DF5848160AFF}" type="pres">
      <dgm:prSet presAssocID="{B607062E-DF4F-4346-981F-CB47F5E28267}" presName="composite" presStyleCnt="0"/>
      <dgm:spPr/>
    </dgm:pt>
    <dgm:pt modelId="{A55E000D-B08F-4996-B221-FC90587B5586}" type="pres">
      <dgm:prSet presAssocID="{B607062E-DF4F-4346-981F-CB47F5E28267}" presName="LShape" presStyleLbl="alignNode1" presStyleIdx="4" presStyleCnt="7"/>
      <dgm:spPr>
        <a:solidFill>
          <a:srgbClr val="7030A0"/>
        </a:solidFill>
        <a:ln>
          <a:solidFill>
            <a:schemeClr val="tx1"/>
          </a:solidFill>
        </a:ln>
        <a:scene3d>
          <a:camera prst="orthographicFront"/>
          <a:lightRig rig="threePt" dir="t"/>
        </a:scene3d>
        <a:sp3d>
          <a:bevelT w="114300" prst="artDeco"/>
        </a:sp3d>
      </dgm:spPr>
    </dgm:pt>
    <dgm:pt modelId="{1CF7F310-1697-4381-B289-FA2297E16895}" type="pres">
      <dgm:prSet presAssocID="{B607062E-DF4F-4346-981F-CB47F5E28267}" presName="ParentText" presStyleLbl="revTx" presStyleIdx="2" presStyleCnt="4">
        <dgm:presLayoutVars>
          <dgm:chMax val="0"/>
          <dgm:chPref val="0"/>
          <dgm:bulletEnabled val="1"/>
        </dgm:presLayoutVars>
      </dgm:prSet>
      <dgm:spPr/>
      <dgm:t>
        <a:bodyPr/>
        <a:lstStyle/>
        <a:p>
          <a:endParaRPr lang="en-US"/>
        </a:p>
      </dgm:t>
    </dgm:pt>
    <dgm:pt modelId="{E753B479-3522-4ED9-8E73-5EB017EA63B6}" type="pres">
      <dgm:prSet presAssocID="{B607062E-DF4F-4346-981F-CB47F5E28267}" presName="Triangle" presStyleLbl="alignNode1" presStyleIdx="5" presStyleCnt="7"/>
      <dgm:spPr>
        <a:solidFill>
          <a:srgbClr val="CE7B02"/>
        </a:solidFill>
        <a:ln>
          <a:solidFill>
            <a:schemeClr val="tx1"/>
          </a:solidFill>
        </a:ln>
        <a:scene3d>
          <a:camera prst="orthographicFront"/>
          <a:lightRig rig="threePt" dir="t"/>
        </a:scene3d>
        <a:sp3d>
          <a:bevelT w="114300" prst="artDeco"/>
        </a:sp3d>
      </dgm:spPr>
    </dgm:pt>
    <dgm:pt modelId="{F15EAFBE-F9A2-4EB1-AAE6-A731A0BD60F3}" type="pres">
      <dgm:prSet presAssocID="{696C3FC8-D742-4E7B-9CB6-1A941A87BDDE}" presName="sibTrans" presStyleCnt="0"/>
      <dgm:spPr/>
    </dgm:pt>
    <dgm:pt modelId="{14F4F15F-EE2B-4EA7-B54D-20ABF924062E}" type="pres">
      <dgm:prSet presAssocID="{696C3FC8-D742-4E7B-9CB6-1A941A87BDDE}" presName="space" presStyleCnt="0"/>
      <dgm:spPr/>
    </dgm:pt>
    <dgm:pt modelId="{8083B87A-01CA-4126-91B9-78E8A2B784A9}" type="pres">
      <dgm:prSet presAssocID="{145FDD73-6D86-442B-A9C7-7BF65420077E}" presName="composite" presStyleCnt="0"/>
      <dgm:spPr/>
    </dgm:pt>
    <dgm:pt modelId="{B04BC4ED-4FC3-46BB-9852-97545AB1446A}" type="pres">
      <dgm:prSet presAssocID="{145FDD73-6D86-442B-A9C7-7BF65420077E}" presName="LShape" presStyleLbl="alignNode1" presStyleIdx="6" presStyleCnt="7"/>
      <dgm:spPr>
        <a:solidFill>
          <a:srgbClr val="0070C0"/>
        </a:solidFill>
        <a:ln>
          <a:solidFill>
            <a:schemeClr val="tx1"/>
          </a:solidFill>
        </a:ln>
        <a:scene3d>
          <a:camera prst="orthographicFront"/>
          <a:lightRig rig="threePt" dir="t"/>
        </a:scene3d>
        <a:sp3d>
          <a:bevelT w="114300" prst="artDeco"/>
        </a:sp3d>
      </dgm:spPr>
    </dgm:pt>
    <dgm:pt modelId="{C5CE08F2-C31D-4AE5-8ECD-04FAC9B0C235}" type="pres">
      <dgm:prSet presAssocID="{145FDD73-6D86-442B-A9C7-7BF65420077E}" presName="ParentText" presStyleLbl="revTx" presStyleIdx="3" presStyleCnt="4">
        <dgm:presLayoutVars>
          <dgm:chMax val="0"/>
          <dgm:chPref val="0"/>
          <dgm:bulletEnabled val="1"/>
        </dgm:presLayoutVars>
      </dgm:prSet>
      <dgm:spPr/>
      <dgm:t>
        <a:bodyPr/>
        <a:lstStyle/>
        <a:p>
          <a:endParaRPr lang="en-US"/>
        </a:p>
      </dgm:t>
    </dgm:pt>
  </dgm:ptLst>
  <dgm:cxnLst>
    <dgm:cxn modelId="{DDFFF5F9-946A-4E79-9E3A-6CC8284C292D}" type="presOf" srcId="{B607062E-DF4F-4346-981F-CB47F5E28267}" destId="{1CF7F310-1697-4381-B289-FA2297E16895}" srcOrd="0" destOrd="0" presId="urn:microsoft.com/office/officeart/2009/3/layout/StepUpProcess"/>
    <dgm:cxn modelId="{146C7F71-31B7-41A8-9C4D-9087C78C48FE}" type="presOf" srcId="{9A3AB0B7-9881-4C15-9F64-D2E0E43CD982}" destId="{DF48811B-84C7-4CD4-A1D3-0F814008B10B}" srcOrd="0" destOrd="0" presId="urn:microsoft.com/office/officeart/2009/3/layout/StepUpProcess"/>
    <dgm:cxn modelId="{DA22CE84-95BC-4A88-88B1-9996EC5DBD22}" srcId="{B060D5F1-2DF1-4A4F-8B6B-454FEAB3358A}" destId="{9A3AB0B7-9881-4C15-9F64-D2E0E43CD982}" srcOrd="0" destOrd="0" parTransId="{74DFE398-9B25-47DB-8C4A-0F7106CB28C7}" sibTransId="{D7CD0C25-A22F-418C-ABE4-7BD1E691D564}"/>
    <dgm:cxn modelId="{D94C3BE2-4FF8-4770-96F4-7BF29BB03364}" srcId="{B060D5F1-2DF1-4A4F-8B6B-454FEAB3358A}" destId="{B607062E-DF4F-4346-981F-CB47F5E28267}" srcOrd="2" destOrd="0" parTransId="{EF0797C7-57CE-4508-AC88-B47213EAEFB1}" sibTransId="{696C3FC8-D742-4E7B-9CB6-1A941A87BDDE}"/>
    <dgm:cxn modelId="{F7116F20-93A3-4851-B844-927BF73B0690}" srcId="{B060D5F1-2DF1-4A4F-8B6B-454FEAB3358A}" destId="{5BB9A3DC-54D5-4CB6-B749-7CE5F12295AD}" srcOrd="1" destOrd="0" parTransId="{0314CFD7-BAA7-4820-A8C2-8B93AB453C2A}" sibTransId="{9128FBD2-BB1F-4D5E-A949-F697A5CEE43F}"/>
    <dgm:cxn modelId="{6C09EE1A-BBF9-4EAC-A8F9-4B19C2063FB0}" type="presOf" srcId="{145FDD73-6D86-442B-A9C7-7BF65420077E}" destId="{C5CE08F2-C31D-4AE5-8ECD-04FAC9B0C235}" srcOrd="0" destOrd="0" presId="urn:microsoft.com/office/officeart/2009/3/layout/StepUpProcess"/>
    <dgm:cxn modelId="{1FCB8298-856E-45C0-B22E-5083EAD07351}" type="presOf" srcId="{5BB9A3DC-54D5-4CB6-B749-7CE5F12295AD}" destId="{E0B2D117-D067-4842-9B07-26E764244763}" srcOrd="0" destOrd="0" presId="urn:microsoft.com/office/officeart/2009/3/layout/StepUpProcess"/>
    <dgm:cxn modelId="{7175B002-6E67-4EC5-80B8-4EE9F9A21267}" type="presOf" srcId="{B060D5F1-2DF1-4A4F-8B6B-454FEAB3358A}" destId="{982FF9FB-89D4-4654-BCA9-19EF410FD8C9}" srcOrd="0" destOrd="0" presId="urn:microsoft.com/office/officeart/2009/3/layout/StepUpProcess"/>
    <dgm:cxn modelId="{00E909F4-9BEC-4E5A-BA2F-2425471F834A}" srcId="{B060D5F1-2DF1-4A4F-8B6B-454FEAB3358A}" destId="{145FDD73-6D86-442B-A9C7-7BF65420077E}" srcOrd="3" destOrd="0" parTransId="{FD9F401D-708D-43A5-BE5A-06773C262F20}" sibTransId="{2471DF6D-4DFE-41FE-BBCC-8220A2AB98FA}"/>
    <dgm:cxn modelId="{8ED5F46A-14C7-4A35-87DB-C2691D149670}" type="presParOf" srcId="{982FF9FB-89D4-4654-BCA9-19EF410FD8C9}" destId="{7574A8C4-B035-4D7A-B629-B466B8F06BE9}" srcOrd="0" destOrd="0" presId="urn:microsoft.com/office/officeart/2009/3/layout/StepUpProcess"/>
    <dgm:cxn modelId="{E8F690F8-E310-4D7A-AF70-9F92E4CD7E30}" type="presParOf" srcId="{7574A8C4-B035-4D7A-B629-B466B8F06BE9}" destId="{47A1181B-130C-47C3-A997-BB137721BB3C}" srcOrd="0" destOrd="0" presId="urn:microsoft.com/office/officeart/2009/3/layout/StepUpProcess"/>
    <dgm:cxn modelId="{C95ABDA5-B7B2-47D9-9D31-795DD76EEB8D}" type="presParOf" srcId="{7574A8C4-B035-4D7A-B629-B466B8F06BE9}" destId="{DF48811B-84C7-4CD4-A1D3-0F814008B10B}" srcOrd="1" destOrd="0" presId="urn:microsoft.com/office/officeart/2009/3/layout/StepUpProcess"/>
    <dgm:cxn modelId="{19EB47F0-C177-41E6-9970-AF1C9CF34BDE}" type="presParOf" srcId="{7574A8C4-B035-4D7A-B629-B466B8F06BE9}" destId="{7DD9E415-1E20-4651-8698-CB125606E404}" srcOrd="2" destOrd="0" presId="urn:microsoft.com/office/officeart/2009/3/layout/StepUpProcess"/>
    <dgm:cxn modelId="{E58BC60D-E0B0-4B0F-8E80-052181A09D8D}" type="presParOf" srcId="{982FF9FB-89D4-4654-BCA9-19EF410FD8C9}" destId="{7185C986-2220-4944-923F-14EDD73D2E02}" srcOrd="1" destOrd="0" presId="urn:microsoft.com/office/officeart/2009/3/layout/StepUpProcess"/>
    <dgm:cxn modelId="{CE98418A-E0F4-4BC0-838E-5485081B5ADD}" type="presParOf" srcId="{7185C986-2220-4944-923F-14EDD73D2E02}" destId="{285AF8E2-1D7A-4E6E-990E-1823ACFD7004}" srcOrd="0" destOrd="0" presId="urn:microsoft.com/office/officeart/2009/3/layout/StepUpProcess"/>
    <dgm:cxn modelId="{3EB8418B-D9E1-4F8F-A1A2-F7364DD89A3E}" type="presParOf" srcId="{982FF9FB-89D4-4654-BCA9-19EF410FD8C9}" destId="{E11DD027-F7E2-4D39-A850-72792EDF2276}" srcOrd="2" destOrd="0" presId="urn:microsoft.com/office/officeart/2009/3/layout/StepUpProcess"/>
    <dgm:cxn modelId="{3E607553-6CB2-43D0-A180-C50443060BD1}" type="presParOf" srcId="{E11DD027-F7E2-4D39-A850-72792EDF2276}" destId="{381F6240-FF04-407A-B480-EFF028F40431}" srcOrd="0" destOrd="0" presId="urn:microsoft.com/office/officeart/2009/3/layout/StepUpProcess"/>
    <dgm:cxn modelId="{C006F346-D6EC-4999-89FF-D6CB9F387FFB}" type="presParOf" srcId="{E11DD027-F7E2-4D39-A850-72792EDF2276}" destId="{E0B2D117-D067-4842-9B07-26E764244763}" srcOrd="1" destOrd="0" presId="urn:microsoft.com/office/officeart/2009/3/layout/StepUpProcess"/>
    <dgm:cxn modelId="{88B2E3E0-BD69-4B62-9270-AA673101CB3F}" type="presParOf" srcId="{E11DD027-F7E2-4D39-A850-72792EDF2276}" destId="{28CA7A6E-6D3E-4FF3-9C45-41BFAB600C12}" srcOrd="2" destOrd="0" presId="urn:microsoft.com/office/officeart/2009/3/layout/StepUpProcess"/>
    <dgm:cxn modelId="{92492AFE-3B50-4551-9D2B-491E83975E39}" type="presParOf" srcId="{982FF9FB-89D4-4654-BCA9-19EF410FD8C9}" destId="{A307CC47-F45A-4413-BE12-674BAAFC2D6B}" srcOrd="3" destOrd="0" presId="urn:microsoft.com/office/officeart/2009/3/layout/StepUpProcess"/>
    <dgm:cxn modelId="{D0E2E1F9-60A1-4830-8E23-DFB260B27F5F}" type="presParOf" srcId="{A307CC47-F45A-4413-BE12-674BAAFC2D6B}" destId="{A9550C45-2886-4F85-9E71-818CF53E420F}" srcOrd="0" destOrd="0" presId="urn:microsoft.com/office/officeart/2009/3/layout/StepUpProcess"/>
    <dgm:cxn modelId="{5F068900-1E80-4295-A7D8-EA516A1BA200}" type="presParOf" srcId="{982FF9FB-89D4-4654-BCA9-19EF410FD8C9}" destId="{66C905C4-177C-4251-B403-DF5848160AFF}" srcOrd="4" destOrd="0" presId="urn:microsoft.com/office/officeart/2009/3/layout/StepUpProcess"/>
    <dgm:cxn modelId="{03E148EA-D840-4C3A-AD60-3741C24C628D}" type="presParOf" srcId="{66C905C4-177C-4251-B403-DF5848160AFF}" destId="{A55E000D-B08F-4996-B221-FC90587B5586}" srcOrd="0" destOrd="0" presId="urn:microsoft.com/office/officeart/2009/3/layout/StepUpProcess"/>
    <dgm:cxn modelId="{5810A421-B6AF-4F98-A81B-E59DDA60BB36}" type="presParOf" srcId="{66C905C4-177C-4251-B403-DF5848160AFF}" destId="{1CF7F310-1697-4381-B289-FA2297E16895}" srcOrd="1" destOrd="0" presId="urn:microsoft.com/office/officeart/2009/3/layout/StepUpProcess"/>
    <dgm:cxn modelId="{3E1C7B6F-16EF-42D5-9931-4F862636CF81}" type="presParOf" srcId="{66C905C4-177C-4251-B403-DF5848160AFF}" destId="{E753B479-3522-4ED9-8E73-5EB017EA63B6}" srcOrd="2" destOrd="0" presId="urn:microsoft.com/office/officeart/2009/3/layout/StepUpProcess"/>
    <dgm:cxn modelId="{51E381CD-CD13-4293-9AA9-CB200EC8806B}" type="presParOf" srcId="{982FF9FB-89D4-4654-BCA9-19EF410FD8C9}" destId="{F15EAFBE-F9A2-4EB1-AAE6-A731A0BD60F3}" srcOrd="5" destOrd="0" presId="urn:microsoft.com/office/officeart/2009/3/layout/StepUpProcess"/>
    <dgm:cxn modelId="{57D98254-D2AC-4A17-A0E8-CD7D1709C8A1}" type="presParOf" srcId="{F15EAFBE-F9A2-4EB1-AAE6-A731A0BD60F3}" destId="{14F4F15F-EE2B-4EA7-B54D-20ABF924062E}" srcOrd="0" destOrd="0" presId="urn:microsoft.com/office/officeart/2009/3/layout/StepUpProcess"/>
    <dgm:cxn modelId="{74B1EF88-6AA6-4402-AD76-722983A9EF9F}" type="presParOf" srcId="{982FF9FB-89D4-4654-BCA9-19EF410FD8C9}" destId="{8083B87A-01CA-4126-91B9-78E8A2B784A9}" srcOrd="6" destOrd="0" presId="urn:microsoft.com/office/officeart/2009/3/layout/StepUpProcess"/>
    <dgm:cxn modelId="{B4B65B0E-FA22-4FEE-9C97-82CB4A776103}" type="presParOf" srcId="{8083B87A-01CA-4126-91B9-78E8A2B784A9}" destId="{B04BC4ED-4FC3-46BB-9852-97545AB1446A}" srcOrd="0" destOrd="0" presId="urn:microsoft.com/office/officeart/2009/3/layout/StepUpProcess"/>
    <dgm:cxn modelId="{95B51B76-DB75-4AB4-B8CB-EB01B06E5A2D}" type="presParOf" srcId="{8083B87A-01CA-4126-91B9-78E8A2B784A9}" destId="{C5CE08F2-C31D-4AE5-8ECD-04FAC9B0C235}"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0643F3-4ACD-4595-B296-AAFAF3049BA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7CD5AD-D4C6-4AAA-B8EE-89B4AAF76589}">
      <dgm:prSet phldrT="[Text]"/>
      <dgm:spPr>
        <a:solidFill>
          <a:srgbClr val="CE7B02"/>
        </a:solidFill>
        <a:ln>
          <a:solidFill>
            <a:schemeClr val="tx1"/>
          </a:solidFill>
        </a:ln>
        <a:scene3d>
          <a:camera prst="orthographicFront"/>
          <a:lightRig rig="threePt" dir="t"/>
        </a:scene3d>
        <a:sp3d>
          <a:bevelT w="114300" prst="artDeco"/>
        </a:sp3d>
      </dgm:spPr>
      <dgm:t>
        <a:bodyPr/>
        <a:lstStyle/>
        <a:p>
          <a:r>
            <a:rPr lang="en-US" b="1" dirty="0"/>
            <a:t>Self-Insure</a:t>
          </a:r>
        </a:p>
      </dgm:t>
    </dgm:pt>
    <dgm:pt modelId="{2F675AC9-4444-4478-B8DF-F329CE9929D5}" type="parTrans" cxnId="{6B312615-1BFE-4975-942D-05D53AAA1A90}">
      <dgm:prSet/>
      <dgm:spPr/>
      <dgm:t>
        <a:bodyPr/>
        <a:lstStyle/>
        <a:p>
          <a:endParaRPr lang="en-US"/>
        </a:p>
      </dgm:t>
    </dgm:pt>
    <dgm:pt modelId="{252CEB1C-3E4D-4B0D-A47A-42145DC2566C}" type="sibTrans" cxnId="{6B312615-1BFE-4975-942D-05D53AAA1A90}">
      <dgm:prSet/>
      <dgm:spPr/>
      <dgm:t>
        <a:bodyPr/>
        <a:lstStyle/>
        <a:p>
          <a:endParaRPr lang="en-US"/>
        </a:p>
      </dgm:t>
    </dgm:pt>
    <dgm:pt modelId="{33C30900-4368-49DC-AA9B-D346A9C95BFB}">
      <dgm:prSet phldrT="[Text]" custT="1"/>
      <dgm:spPr>
        <a:solidFill>
          <a:schemeClr val="bg1">
            <a:lumMod val="95000"/>
            <a:alpha val="90000"/>
          </a:schemeClr>
        </a:solidFill>
        <a:ln>
          <a:solidFill>
            <a:schemeClr val="tx1">
              <a:alpha val="90000"/>
            </a:schemeClr>
          </a:solidFill>
        </a:ln>
      </dgm:spPr>
      <dgm:t>
        <a:bodyPr/>
        <a:lstStyle/>
        <a:p>
          <a:r>
            <a:rPr lang="en-US" sz="1800" dirty="0"/>
            <a:t>Possible for the wealthy</a:t>
          </a:r>
        </a:p>
      </dgm:t>
    </dgm:pt>
    <dgm:pt modelId="{F7BC9EA9-CC00-4000-B3D2-97AAC0F46FC9}" type="parTrans" cxnId="{37E26201-F51C-4EDA-A9FD-EBDBD9F56A34}">
      <dgm:prSet/>
      <dgm:spPr/>
      <dgm:t>
        <a:bodyPr/>
        <a:lstStyle/>
        <a:p>
          <a:endParaRPr lang="en-US"/>
        </a:p>
      </dgm:t>
    </dgm:pt>
    <dgm:pt modelId="{35751C35-A713-417C-AF8B-86F4ABFDC401}" type="sibTrans" cxnId="{37E26201-F51C-4EDA-A9FD-EBDBD9F56A34}">
      <dgm:prSet/>
      <dgm:spPr/>
      <dgm:t>
        <a:bodyPr/>
        <a:lstStyle/>
        <a:p>
          <a:endParaRPr lang="en-US"/>
        </a:p>
      </dgm:t>
    </dgm:pt>
    <dgm:pt modelId="{0E8D3747-00DC-4759-A154-4F9879636DB1}">
      <dgm:prSet phldrT="[Text]" custT="1"/>
      <dgm:spPr>
        <a:solidFill>
          <a:schemeClr val="bg1">
            <a:lumMod val="95000"/>
            <a:alpha val="90000"/>
          </a:schemeClr>
        </a:solidFill>
        <a:ln>
          <a:solidFill>
            <a:schemeClr val="tx1">
              <a:alpha val="90000"/>
            </a:schemeClr>
          </a:solidFill>
        </a:ln>
      </dgm:spPr>
      <dgm:t>
        <a:bodyPr/>
        <a:lstStyle/>
        <a:p>
          <a:r>
            <a:rPr lang="en-US" sz="1800" dirty="0"/>
            <a:t>But not cost efficient for any wealth class</a:t>
          </a:r>
        </a:p>
      </dgm:t>
    </dgm:pt>
    <dgm:pt modelId="{ED3289D3-BBD0-4BFC-BBB7-E49E0026FDDF}" type="parTrans" cxnId="{B530FD77-26FA-4830-9E66-2F2E7D4CEAB1}">
      <dgm:prSet/>
      <dgm:spPr/>
      <dgm:t>
        <a:bodyPr/>
        <a:lstStyle/>
        <a:p>
          <a:endParaRPr lang="en-US"/>
        </a:p>
      </dgm:t>
    </dgm:pt>
    <dgm:pt modelId="{85868E62-97C1-4FD6-A6F9-36EC48786AC3}" type="sibTrans" cxnId="{B530FD77-26FA-4830-9E66-2F2E7D4CEAB1}">
      <dgm:prSet/>
      <dgm:spPr/>
      <dgm:t>
        <a:bodyPr/>
        <a:lstStyle/>
        <a:p>
          <a:endParaRPr lang="en-US"/>
        </a:p>
      </dgm:t>
    </dgm:pt>
    <dgm:pt modelId="{7A7961AD-063B-4FB6-B1BC-03D513CC50E2}">
      <dgm:prSet phldrT="[Text]"/>
      <dgm:spPr>
        <a:solidFill>
          <a:srgbClr val="CE3C02"/>
        </a:solidFill>
        <a:ln>
          <a:solidFill>
            <a:schemeClr val="tx1"/>
          </a:solidFill>
        </a:ln>
        <a:scene3d>
          <a:camera prst="orthographicFront"/>
          <a:lightRig rig="threePt" dir="t"/>
        </a:scene3d>
        <a:sp3d>
          <a:bevelT w="114300" prst="artDeco"/>
        </a:sp3d>
      </dgm:spPr>
      <dgm:t>
        <a:bodyPr/>
        <a:lstStyle/>
        <a:p>
          <a:r>
            <a:rPr lang="en-US" b="1" dirty="0"/>
            <a:t>Medicare</a:t>
          </a:r>
        </a:p>
      </dgm:t>
    </dgm:pt>
    <dgm:pt modelId="{F0EE78C6-4A59-464A-A54B-8E5D7F01B3FA}" type="parTrans" cxnId="{DD181F8C-7061-44BB-80A9-DAA23B8522FF}">
      <dgm:prSet/>
      <dgm:spPr/>
      <dgm:t>
        <a:bodyPr/>
        <a:lstStyle/>
        <a:p>
          <a:endParaRPr lang="en-US"/>
        </a:p>
      </dgm:t>
    </dgm:pt>
    <dgm:pt modelId="{46111116-33AD-4A1C-A790-1F7F4017BA45}" type="sibTrans" cxnId="{DD181F8C-7061-44BB-80A9-DAA23B8522FF}">
      <dgm:prSet/>
      <dgm:spPr/>
      <dgm:t>
        <a:bodyPr/>
        <a:lstStyle/>
        <a:p>
          <a:endParaRPr lang="en-US"/>
        </a:p>
      </dgm:t>
    </dgm:pt>
    <dgm:pt modelId="{6CC5E2B6-EE67-4A03-B333-6F2A52CABCE1}">
      <dgm:prSet phldrT="[Text]"/>
      <dgm:spPr>
        <a:solidFill>
          <a:schemeClr val="accent5">
            <a:lumMod val="25000"/>
          </a:schemeClr>
        </a:solidFill>
        <a:ln>
          <a:solidFill>
            <a:schemeClr val="tx1"/>
          </a:solidFill>
        </a:ln>
        <a:scene3d>
          <a:camera prst="orthographicFront"/>
          <a:lightRig rig="threePt" dir="t"/>
        </a:scene3d>
        <a:sp3d>
          <a:bevelT w="114300" prst="artDeco"/>
        </a:sp3d>
      </dgm:spPr>
      <dgm:t>
        <a:bodyPr/>
        <a:lstStyle/>
        <a:p>
          <a:r>
            <a:rPr lang="en-US" b="1" dirty="0"/>
            <a:t>Medicaid</a:t>
          </a:r>
        </a:p>
      </dgm:t>
    </dgm:pt>
    <dgm:pt modelId="{26C115B4-0B89-4EC8-A8D6-8AD07DF52D2D}" type="parTrans" cxnId="{E69B1C47-FAFF-4EBC-95EC-A8EC3BA849F1}">
      <dgm:prSet/>
      <dgm:spPr/>
      <dgm:t>
        <a:bodyPr/>
        <a:lstStyle/>
        <a:p>
          <a:endParaRPr lang="en-US"/>
        </a:p>
      </dgm:t>
    </dgm:pt>
    <dgm:pt modelId="{0CB87088-57FA-4702-B2DE-DCF6F4235F7E}" type="sibTrans" cxnId="{E69B1C47-FAFF-4EBC-95EC-A8EC3BA849F1}">
      <dgm:prSet/>
      <dgm:spPr/>
      <dgm:t>
        <a:bodyPr/>
        <a:lstStyle/>
        <a:p>
          <a:endParaRPr lang="en-US"/>
        </a:p>
      </dgm:t>
    </dgm:pt>
    <dgm:pt modelId="{05378F8C-DCAC-4499-B1FD-A91AB0CE8D2D}">
      <dgm:prSet phldrT="[Text]" custT="1"/>
      <dgm:spPr>
        <a:solidFill>
          <a:schemeClr val="bg1">
            <a:lumMod val="95000"/>
            <a:alpha val="90000"/>
          </a:schemeClr>
        </a:solidFill>
        <a:ln>
          <a:solidFill>
            <a:schemeClr val="tx1"/>
          </a:solidFill>
        </a:ln>
      </dgm:spPr>
      <dgm:t>
        <a:bodyPr/>
        <a:lstStyle/>
        <a:p>
          <a:r>
            <a:rPr lang="en-US" sz="1800" dirty="0"/>
            <a:t>Maximum 100 days if qualified</a:t>
          </a:r>
        </a:p>
      </dgm:t>
    </dgm:pt>
    <dgm:pt modelId="{7CBDB6F0-3D6A-461C-ACB9-03A16F1A4F3E}" type="parTrans" cxnId="{9ACF9D5D-4830-473F-BBA5-3089DB073B3B}">
      <dgm:prSet/>
      <dgm:spPr/>
      <dgm:t>
        <a:bodyPr/>
        <a:lstStyle/>
        <a:p>
          <a:endParaRPr lang="en-US"/>
        </a:p>
      </dgm:t>
    </dgm:pt>
    <dgm:pt modelId="{F9816A75-CD56-4287-A0C6-C043DA059102}" type="sibTrans" cxnId="{9ACF9D5D-4830-473F-BBA5-3089DB073B3B}">
      <dgm:prSet/>
      <dgm:spPr/>
      <dgm:t>
        <a:bodyPr/>
        <a:lstStyle/>
        <a:p>
          <a:endParaRPr lang="en-US"/>
        </a:p>
      </dgm:t>
    </dgm:pt>
    <dgm:pt modelId="{4B109960-F20A-4462-8ACC-6FA0744DCB6C}">
      <dgm:prSet phldrT="[Text]" custT="1"/>
      <dgm:spPr>
        <a:solidFill>
          <a:schemeClr val="bg1">
            <a:lumMod val="95000"/>
            <a:alpha val="90000"/>
          </a:schemeClr>
        </a:solidFill>
        <a:ln>
          <a:solidFill>
            <a:schemeClr val="tx1"/>
          </a:solidFill>
        </a:ln>
      </dgm:spPr>
      <dgm:t>
        <a:bodyPr/>
        <a:lstStyle/>
        <a:p>
          <a:r>
            <a:rPr lang="en-US" sz="1800" dirty="0"/>
            <a:t>Significant   co-pay days 21-100</a:t>
          </a:r>
        </a:p>
      </dgm:t>
    </dgm:pt>
    <dgm:pt modelId="{1BD4E653-827C-4A1A-828B-13B6474EAF4E}" type="parTrans" cxnId="{BC46CD7D-16AF-45B9-A7F2-D7B6757E338F}">
      <dgm:prSet/>
      <dgm:spPr/>
      <dgm:t>
        <a:bodyPr/>
        <a:lstStyle/>
        <a:p>
          <a:endParaRPr lang="en-US"/>
        </a:p>
      </dgm:t>
    </dgm:pt>
    <dgm:pt modelId="{B7B52A58-F59B-476C-A757-4FDFD9F06F21}" type="sibTrans" cxnId="{BC46CD7D-16AF-45B9-A7F2-D7B6757E338F}">
      <dgm:prSet/>
      <dgm:spPr/>
      <dgm:t>
        <a:bodyPr/>
        <a:lstStyle/>
        <a:p>
          <a:endParaRPr lang="en-US"/>
        </a:p>
      </dgm:t>
    </dgm:pt>
    <dgm:pt modelId="{545ADA1A-BD29-4081-B050-9304752211C2}">
      <dgm:prSet/>
      <dgm:spPr>
        <a:solidFill>
          <a:srgbClr val="7030A0"/>
        </a:solidFill>
        <a:ln>
          <a:solidFill>
            <a:schemeClr val="tx1"/>
          </a:solidFill>
        </a:ln>
        <a:scene3d>
          <a:camera prst="orthographicFront"/>
          <a:lightRig rig="threePt" dir="t"/>
        </a:scene3d>
        <a:sp3d>
          <a:bevelT w="114300" prst="artDeco"/>
        </a:sp3d>
      </dgm:spPr>
      <dgm:t>
        <a:bodyPr/>
        <a:lstStyle/>
        <a:p>
          <a:r>
            <a:rPr lang="en-US" b="1" dirty="0"/>
            <a:t>Health Insurance</a:t>
          </a:r>
        </a:p>
      </dgm:t>
    </dgm:pt>
    <dgm:pt modelId="{D24BE714-1294-4CDB-A5DA-652368E9D61A}" type="parTrans" cxnId="{F1AE65B5-2B55-4508-B053-BFE48FEACDBC}">
      <dgm:prSet/>
      <dgm:spPr/>
      <dgm:t>
        <a:bodyPr/>
        <a:lstStyle/>
        <a:p>
          <a:endParaRPr lang="en-US"/>
        </a:p>
      </dgm:t>
    </dgm:pt>
    <dgm:pt modelId="{06D462A4-E413-4CF6-896A-7355BE3F0748}" type="sibTrans" cxnId="{F1AE65B5-2B55-4508-B053-BFE48FEACDBC}">
      <dgm:prSet/>
      <dgm:spPr/>
      <dgm:t>
        <a:bodyPr/>
        <a:lstStyle/>
        <a:p>
          <a:endParaRPr lang="en-US"/>
        </a:p>
      </dgm:t>
    </dgm:pt>
    <dgm:pt modelId="{25DBE711-A76F-4F6E-B3A6-3CA1BC6B9BB5}">
      <dgm:prSet phldrT="[Text]" custT="1"/>
      <dgm:spPr>
        <a:solidFill>
          <a:schemeClr val="bg1">
            <a:lumMod val="95000"/>
            <a:alpha val="90000"/>
          </a:schemeClr>
        </a:solidFill>
        <a:ln>
          <a:solidFill>
            <a:schemeClr val="tx1"/>
          </a:solidFill>
        </a:ln>
      </dgm:spPr>
      <dgm:t>
        <a:bodyPr/>
        <a:lstStyle/>
        <a:p>
          <a:r>
            <a:rPr lang="en-US" sz="1800" dirty="0"/>
            <a:t>Countable assets less than $2000</a:t>
          </a:r>
        </a:p>
      </dgm:t>
    </dgm:pt>
    <dgm:pt modelId="{6793A32F-2C41-491B-87AB-8756D584ADD3}" type="sibTrans" cxnId="{23BF8B54-C963-46DC-962E-6BA3D138FFBB}">
      <dgm:prSet/>
      <dgm:spPr/>
      <dgm:t>
        <a:bodyPr/>
        <a:lstStyle/>
        <a:p>
          <a:endParaRPr lang="en-US"/>
        </a:p>
      </dgm:t>
    </dgm:pt>
    <dgm:pt modelId="{AF8435F7-CBE3-4B38-ADAC-39CDF865F398}" type="parTrans" cxnId="{23BF8B54-C963-46DC-962E-6BA3D138FFBB}">
      <dgm:prSet/>
      <dgm:spPr/>
      <dgm:t>
        <a:bodyPr/>
        <a:lstStyle/>
        <a:p>
          <a:endParaRPr lang="en-US"/>
        </a:p>
      </dgm:t>
    </dgm:pt>
    <dgm:pt modelId="{ABBBDC16-7C20-49A5-B2E5-12C0DCF39C44}">
      <dgm:prSet phldrT="[Text]" custT="1"/>
      <dgm:spPr>
        <a:solidFill>
          <a:schemeClr val="bg1">
            <a:lumMod val="95000"/>
            <a:alpha val="90000"/>
          </a:schemeClr>
        </a:solidFill>
        <a:ln>
          <a:solidFill>
            <a:schemeClr val="tx1"/>
          </a:solidFill>
        </a:ln>
      </dgm:spPr>
      <dgm:t>
        <a:bodyPr/>
        <a:lstStyle/>
        <a:p>
          <a:r>
            <a:rPr lang="en-US" sz="1800" dirty="0"/>
            <a:t>Proof that impoverished at claim time</a:t>
          </a:r>
        </a:p>
      </dgm:t>
    </dgm:pt>
    <dgm:pt modelId="{71D9D08A-1253-488A-9162-017F9F47D4E3}" type="sibTrans" cxnId="{2E1C3F8C-F542-4451-9021-0E37E39FBEA5}">
      <dgm:prSet/>
      <dgm:spPr/>
      <dgm:t>
        <a:bodyPr/>
        <a:lstStyle/>
        <a:p>
          <a:endParaRPr lang="en-US"/>
        </a:p>
      </dgm:t>
    </dgm:pt>
    <dgm:pt modelId="{58DA6F3E-4820-41C9-9706-248B5D862151}" type="parTrans" cxnId="{2E1C3F8C-F542-4451-9021-0E37E39FBEA5}">
      <dgm:prSet/>
      <dgm:spPr/>
      <dgm:t>
        <a:bodyPr/>
        <a:lstStyle/>
        <a:p>
          <a:endParaRPr lang="en-US"/>
        </a:p>
      </dgm:t>
    </dgm:pt>
    <dgm:pt modelId="{D6EF13CB-24CA-44E4-AD45-8594E68EB1AB}">
      <dgm:prSet custT="1"/>
      <dgm:spPr>
        <a:solidFill>
          <a:schemeClr val="bg1">
            <a:lumMod val="95000"/>
            <a:alpha val="90000"/>
          </a:schemeClr>
        </a:solidFill>
        <a:ln>
          <a:solidFill>
            <a:schemeClr val="tx1"/>
          </a:solidFill>
        </a:ln>
      </dgm:spPr>
      <dgm:t>
        <a:bodyPr/>
        <a:lstStyle/>
        <a:p>
          <a:r>
            <a:rPr lang="en-US" sz="1800" dirty="0"/>
            <a:t>Covers illness and injury only</a:t>
          </a:r>
        </a:p>
      </dgm:t>
    </dgm:pt>
    <dgm:pt modelId="{443FD0B9-C2D4-4A0B-B464-4D1F9150D0F2}" type="parTrans" cxnId="{EB4F8C8E-78E1-458F-A3F5-438590D369A5}">
      <dgm:prSet/>
      <dgm:spPr/>
      <dgm:t>
        <a:bodyPr/>
        <a:lstStyle/>
        <a:p>
          <a:endParaRPr lang="en-US"/>
        </a:p>
      </dgm:t>
    </dgm:pt>
    <dgm:pt modelId="{B463F5DB-C127-4F5F-99A8-33AED03B0B69}" type="sibTrans" cxnId="{EB4F8C8E-78E1-458F-A3F5-438590D369A5}">
      <dgm:prSet/>
      <dgm:spPr/>
      <dgm:t>
        <a:bodyPr/>
        <a:lstStyle/>
        <a:p>
          <a:endParaRPr lang="en-US"/>
        </a:p>
      </dgm:t>
    </dgm:pt>
    <dgm:pt modelId="{632E2C73-DCF4-4819-A331-2663BFC18E7D}">
      <dgm:prSet custT="1"/>
      <dgm:spPr>
        <a:solidFill>
          <a:schemeClr val="bg1">
            <a:lumMod val="95000"/>
            <a:alpha val="90000"/>
          </a:schemeClr>
        </a:solidFill>
      </dgm:spPr>
      <dgm:t>
        <a:bodyPr/>
        <a:lstStyle/>
        <a:p>
          <a:r>
            <a:rPr lang="en-US" sz="1800" dirty="0" err="1"/>
            <a:t>Medi</a:t>
          </a:r>
          <a:r>
            <a:rPr lang="en-US" sz="1800" dirty="0"/>
            <a:t>-gap may cover co-pay for Medicare,  not care costs</a:t>
          </a:r>
        </a:p>
      </dgm:t>
    </dgm:pt>
    <dgm:pt modelId="{717201B3-64F6-4056-A017-373A15A46B59}" type="parTrans" cxnId="{1D33A8FD-DEDE-4312-ADDB-385E4A299E30}">
      <dgm:prSet/>
      <dgm:spPr/>
      <dgm:t>
        <a:bodyPr/>
        <a:lstStyle/>
        <a:p>
          <a:endParaRPr lang="en-US"/>
        </a:p>
      </dgm:t>
    </dgm:pt>
    <dgm:pt modelId="{86D58D57-EBC7-403E-9EF5-4BD2E06A75F9}" type="sibTrans" cxnId="{1D33A8FD-DEDE-4312-ADDB-385E4A299E30}">
      <dgm:prSet/>
      <dgm:spPr/>
      <dgm:t>
        <a:bodyPr/>
        <a:lstStyle/>
        <a:p>
          <a:endParaRPr lang="en-US"/>
        </a:p>
      </dgm:t>
    </dgm:pt>
    <dgm:pt modelId="{8BCDD10F-DFC8-4E11-BD52-EE3CB9135CE0}" type="pres">
      <dgm:prSet presAssocID="{870643F3-4ACD-4595-B296-AAFAF3049BA6}" presName="Name0" presStyleCnt="0">
        <dgm:presLayoutVars>
          <dgm:dir/>
          <dgm:animLvl val="lvl"/>
          <dgm:resizeHandles val="exact"/>
        </dgm:presLayoutVars>
      </dgm:prSet>
      <dgm:spPr/>
      <dgm:t>
        <a:bodyPr/>
        <a:lstStyle/>
        <a:p>
          <a:endParaRPr lang="en-US"/>
        </a:p>
      </dgm:t>
    </dgm:pt>
    <dgm:pt modelId="{A8E69370-7CCF-4500-94C7-4FABBFA0B0EA}" type="pres">
      <dgm:prSet presAssocID="{CE7CD5AD-D4C6-4AAA-B8EE-89B4AAF76589}" presName="composite" presStyleCnt="0"/>
      <dgm:spPr/>
    </dgm:pt>
    <dgm:pt modelId="{9E926114-03D6-4206-89F2-57EB79DFDC7A}" type="pres">
      <dgm:prSet presAssocID="{CE7CD5AD-D4C6-4AAA-B8EE-89B4AAF76589}" presName="parTx" presStyleLbl="alignNode1" presStyleIdx="0" presStyleCnt="4">
        <dgm:presLayoutVars>
          <dgm:chMax val="0"/>
          <dgm:chPref val="0"/>
          <dgm:bulletEnabled val="1"/>
        </dgm:presLayoutVars>
      </dgm:prSet>
      <dgm:spPr/>
      <dgm:t>
        <a:bodyPr/>
        <a:lstStyle/>
        <a:p>
          <a:endParaRPr lang="en-US"/>
        </a:p>
      </dgm:t>
    </dgm:pt>
    <dgm:pt modelId="{E5F4626F-ED9F-443A-B67D-EF5D527CB518}" type="pres">
      <dgm:prSet presAssocID="{CE7CD5AD-D4C6-4AAA-B8EE-89B4AAF76589}" presName="desTx" presStyleLbl="alignAccFollowNode1" presStyleIdx="0" presStyleCnt="4">
        <dgm:presLayoutVars>
          <dgm:bulletEnabled val="1"/>
        </dgm:presLayoutVars>
      </dgm:prSet>
      <dgm:spPr/>
      <dgm:t>
        <a:bodyPr/>
        <a:lstStyle/>
        <a:p>
          <a:endParaRPr lang="en-US"/>
        </a:p>
      </dgm:t>
    </dgm:pt>
    <dgm:pt modelId="{60A732F8-DD50-4D47-A086-D527CDD6E083}" type="pres">
      <dgm:prSet presAssocID="{252CEB1C-3E4D-4B0D-A47A-42145DC2566C}" presName="space" presStyleCnt="0"/>
      <dgm:spPr/>
    </dgm:pt>
    <dgm:pt modelId="{4342571A-AEB2-432B-91ED-E9D264C65C3B}" type="pres">
      <dgm:prSet presAssocID="{7A7961AD-063B-4FB6-B1BC-03D513CC50E2}" presName="composite" presStyleCnt="0"/>
      <dgm:spPr/>
    </dgm:pt>
    <dgm:pt modelId="{B73E3A90-FE5A-4740-915D-F89EA40E1830}" type="pres">
      <dgm:prSet presAssocID="{7A7961AD-063B-4FB6-B1BC-03D513CC50E2}" presName="parTx" presStyleLbl="alignNode1" presStyleIdx="1" presStyleCnt="4">
        <dgm:presLayoutVars>
          <dgm:chMax val="0"/>
          <dgm:chPref val="0"/>
          <dgm:bulletEnabled val="1"/>
        </dgm:presLayoutVars>
      </dgm:prSet>
      <dgm:spPr/>
      <dgm:t>
        <a:bodyPr/>
        <a:lstStyle/>
        <a:p>
          <a:endParaRPr lang="en-US"/>
        </a:p>
      </dgm:t>
    </dgm:pt>
    <dgm:pt modelId="{9B3A0ABB-AE65-4703-9815-25139D5A3872}" type="pres">
      <dgm:prSet presAssocID="{7A7961AD-063B-4FB6-B1BC-03D513CC50E2}" presName="desTx" presStyleLbl="alignAccFollowNode1" presStyleIdx="1" presStyleCnt="4">
        <dgm:presLayoutVars>
          <dgm:bulletEnabled val="1"/>
        </dgm:presLayoutVars>
      </dgm:prSet>
      <dgm:spPr/>
      <dgm:t>
        <a:bodyPr/>
        <a:lstStyle/>
        <a:p>
          <a:endParaRPr lang="en-US"/>
        </a:p>
      </dgm:t>
    </dgm:pt>
    <dgm:pt modelId="{014185D0-063F-46F5-9F04-54930856A769}" type="pres">
      <dgm:prSet presAssocID="{46111116-33AD-4A1C-A790-1F7F4017BA45}" presName="space" presStyleCnt="0"/>
      <dgm:spPr/>
    </dgm:pt>
    <dgm:pt modelId="{D0CEB313-053A-4854-956D-8116BF65FF6E}" type="pres">
      <dgm:prSet presAssocID="{6CC5E2B6-EE67-4A03-B333-6F2A52CABCE1}" presName="composite" presStyleCnt="0"/>
      <dgm:spPr/>
    </dgm:pt>
    <dgm:pt modelId="{63F79D3A-8F37-419C-B1BD-B1BA4F789593}" type="pres">
      <dgm:prSet presAssocID="{6CC5E2B6-EE67-4A03-B333-6F2A52CABCE1}" presName="parTx" presStyleLbl="alignNode1" presStyleIdx="2" presStyleCnt="4" custScaleX="99248" custLinFactNeighborX="782" custLinFactNeighborY="-5054">
        <dgm:presLayoutVars>
          <dgm:chMax val="0"/>
          <dgm:chPref val="0"/>
          <dgm:bulletEnabled val="1"/>
        </dgm:presLayoutVars>
      </dgm:prSet>
      <dgm:spPr/>
      <dgm:t>
        <a:bodyPr/>
        <a:lstStyle/>
        <a:p>
          <a:endParaRPr lang="en-US"/>
        </a:p>
      </dgm:t>
    </dgm:pt>
    <dgm:pt modelId="{C734ABD7-E0B5-42DD-92AB-A7F2094C8284}" type="pres">
      <dgm:prSet presAssocID="{6CC5E2B6-EE67-4A03-B333-6F2A52CABCE1}" presName="desTx" presStyleLbl="alignAccFollowNode1" presStyleIdx="2" presStyleCnt="4" custLinFactNeighborX="782" custLinFactNeighborY="-1115">
        <dgm:presLayoutVars>
          <dgm:bulletEnabled val="1"/>
        </dgm:presLayoutVars>
      </dgm:prSet>
      <dgm:spPr/>
      <dgm:t>
        <a:bodyPr/>
        <a:lstStyle/>
        <a:p>
          <a:endParaRPr lang="en-US"/>
        </a:p>
      </dgm:t>
    </dgm:pt>
    <dgm:pt modelId="{23C36901-9D7D-4627-A164-11F507B0353E}" type="pres">
      <dgm:prSet presAssocID="{0CB87088-57FA-4702-B2DE-DCF6F4235F7E}" presName="space" presStyleCnt="0"/>
      <dgm:spPr/>
    </dgm:pt>
    <dgm:pt modelId="{323ECD43-3E2F-4B63-B328-C18436A86569}" type="pres">
      <dgm:prSet presAssocID="{545ADA1A-BD29-4081-B050-9304752211C2}" presName="composite" presStyleCnt="0"/>
      <dgm:spPr/>
    </dgm:pt>
    <dgm:pt modelId="{CE2D0B64-62FB-45B8-B2B4-2073C6EA25C8}" type="pres">
      <dgm:prSet presAssocID="{545ADA1A-BD29-4081-B050-9304752211C2}" presName="parTx" presStyleLbl="alignNode1" presStyleIdx="3" presStyleCnt="4">
        <dgm:presLayoutVars>
          <dgm:chMax val="0"/>
          <dgm:chPref val="0"/>
          <dgm:bulletEnabled val="1"/>
        </dgm:presLayoutVars>
      </dgm:prSet>
      <dgm:spPr/>
      <dgm:t>
        <a:bodyPr/>
        <a:lstStyle/>
        <a:p>
          <a:endParaRPr lang="en-US"/>
        </a:p>
      </dgm:t>
    </dgm:pt>
    <dgm:pt modelId="{6FB464BE-0531-4DCB-A79F-8430DF937BD9}" type="pres">
      <dgm:prSet presAssocID="{545ADA1A-BD29-4081-B050-9304752211C2}" presName="desTx" presStyleLbl="alignAccFollowNode1" presStyleIdx="3" presStyleCnt="4" custScaleY="100999">
        <dgm:presLayoutVars>
          <dgm:bulletEnabled val="1"/>
        </dgm:presLayoutVars>
      </dgm:prSet>
      <dgm:spPr/>
      <dgm:t>
        <a:bodyPr/>
        <a:lstStyle/>
        <a:p>
          <a:endParaRPr lang="en-US"/>
        </a:p>
      </dgm:t>
    </dgm:pt>
  </dgm:ptLst>
  <dgm:cxnLst>
    <dgm:cxn modelId="{ECDA355B-4A63-4EB3-8819-2332BD28BF6D}" type="presOf" srcId="{25DBE711-A76F-4F6E-B3A6-3CA1BC6B9BB5}" destId="{9B3A0ABB-AE65-4703-9815-25139D5A3872}" srcOrd="0" destOrd="1" presId="urn:microsoft.com/office/officeart/2005/8/layout/hList1"/>
    <dgm:cxn modelId="{37A82614-83D4-4670-B762-DCC9A4F3BBAE}" type="presOf" srcId="{05378F8C-DCAC-4499-B1FD-A91AB0CE8D2D}" destId="{C734ABD7-E0B5-42DD-92AB-A7F2094C8284}" srcOrd="0" destOrd="0" presId="urn:microsoft.com/office/officeart/2005/8/layout/hList1"/>
    <dgm:cxn modelId="{C4FB37A4-50A5-499C-90AA-7011DE9668F3}" type="presOf" srcId="{ABBBDC16-7C20-49A5-B2E5-12C0DCF39C44}" destId="{9B3A0ABB-AE65-4703-9815-25139D5A3872}" srcOrd="0" destOrd="0" presId="urn:microsoft.com/office/officeart/2005/8/layout/hList1"/>
    <dgm:cxn modelId="{37E26201-F51C-4EDA-A9FD-EBDBD9F56A34}" srcId="{CE7CD5AD-D4C6-4AAA-B8EE-89B4AAF76589}" destId="{33C30900-4368-49DC-AA9B-D346A9C95BFB}" srcOrd="0" destOrd="0" parTransId="{F7BC9EA9-CC00-4000-B3D2-97AAC0F46FC9}" sibTransId="{35751C35-A713-417C-AF8B-86F4ABFDC401}"/>
    <dgm:cxn modelId="{5C33CB84-9BCC-423C-8E9A-605B4332D606}" type="presOf" srcId="{632E2C73-DCF4-4819-A331-2663BFC18E7D}" destId="{6FB464BE-0531-4DCB-A79F-8430DF937BD9}" srcOrd="0" destOrd="1" presId="urn:microsoft.com/office/officeart/2005/8/layout/hList1"/>
    <dgm:cxn modelId="{6B312615-1BFE-4975-942D-05D53AAA1A90}" srcId="{870643F3-4ACD-4595-B296-AAFAF3049BA6}" destId="{CE7CD5AD-D4C6-4AAA-B8EE-89B4AAF76589}" srcOrd="0" destOrd="0" parTransId="{2F675AC9-4444-4478-B8DF-F329CE9929D5}" sibTransId="{252CEB1C-3E4D-4B0D-A47A-42145DC2566C}"/>
    <dgm:cxn modelId="{325511C4-7E03-475A-A792-32856B4A0251}" type="presOf" srcId="{545ADA1A-BD29-4081-B050-9304752211C2}" destId="{CE2D0B64-62FB-45B8-B2B4-2073C6EA25C8}" srcOrd="0" destOrd="0" presId="urn:microsoft.com/office/officeart/2005/8/layout/hList1"/>
    <dgm:cxn modelId="{D91A558D-0112-415C-88CF-2C35185191DA}" type="presOf" srcId="{6CC5E2B6-EE67-4A03-B333-6F2A52CABCE1}" destId="{63F79D3A-8F37-419C-B1BD-B1BA4F789593}" srcOrd="0" destOrd="0" presId="urn:microsoft.com/office/officeart/2005/8/layout/hList1"/>
    <dgm:cxn modelId="{2E1C3F8C-F542-4451-9021-0E37E39FBEA5}" srcId="{7A7961AD-063B-4FB6-B1BC-03D513CC50E2}" destId="{ABBBDC16-7C20-49A5-B2E5-12C0DCF39C44}" srcOrd="0" destOrd="0" parTransId="{58DA6F3E-4820-41C9-9706-248B5D862151}" sibTransId="{71D9D08A-1253-488A-9162-017F9F47D4E3}"/>
    <dgm:cxn modelId="{EB4F8C8E-78E1-458F-A3F5-438590D369A5}" srcId="{545ADA1A-BD29-4081-B050-9304752211C2}" destId="{D6EF13CB-24CA-44E4-AD45-8594E68EB1AB}" srcOrd="0" destOrd="0" parTransId="{443FD0B9-C2D4-4A0B-B464-4D1F9150D0F2}" sibTransId="{B463F5DB-C127-4F5F-99A8-33AED03B0B69}"/>
    <dgm:cxn modelId="{1D33A8FD-DEDE-4312-ADDB-385E4A299E30}" srcId="{545ADA1A-BD29-4081-B050-9304752211C2}" destId="{632E2C73-DCF4-4819-A331-2663BFC18E7D}" srcOrd="1" destOrd="0" parTransId="{717201B3-64F6-4056-A017-373A15A46B59}" sibTransId="{86D58D57-EBC7-403E-9EF5-4BD2E06A75F9}"/>
    <dgm:cxn modelId="{9ACF9D5D-4830-473F-BBA5-3089DB073B3B}" srcId="{6CC5E2B6-EE67-4A03-B333-6F2A52CABCE1}" destId="{05378F8C-DCAC-4499-B1FD-A91AB0CE8D2D}" srcOrd="0" destOrd="0" parTransId="{7CBDB6F0-3D6A-461C-ACB9-03A16F1A4F3E}" sibTransId="{F9816A75-CD56-4287-A0C6-C043DA059102}"/>
    <dgm:cxn modelId="{76CA3C93-3D3D-4355-B578-6AC55224BC04}" type="presOf" srcId="{CE7CD5AD-D4C6-4AAA-B8EE-89B4AAF76589}" destId="{9E926114-03D6-4206-89F2-57EB79DFDC7A}" srcOrd="0" destOrd="0" presId="urn:microsoft.com/office/officeart/2005/8/layout/hList1"/>
    <dgm:cxn modelId="{FF994CB9-95BD-4CE7-890E-A192C9AF7A97}" type="presOf" srcId="{870643F3-4ACD-4595-B296-AAFAF3049BA6}" destId="{8BCDD10F-DFC8-4E11-BD52-EE3CB9135CE0}" srcOrd="0" destOrd="0" presId="urn:microsoft.com/office/officeart/2005/8/layout/hList1"/>
    <dgm:cxn modelId="{84E6BF4A-F358-41D2-AAC6-131A34E3E040}" type="presOf" srcId="{33C30900-4368-49DC-AA9B-D346A9C95BFB}" destId="{E5F4626F-ED9F-443A-B67D-EF5D527CB518}" srcOrd="0" destOrd="0" presId="urn:microsoft.com/office/officeart/2005/8/layout/hList1"/>
    <dgm:cxn modelId="{B28A070E-CF71-4903-8724-2FCAE5A725AE}" type="presOf" srcId="{D6EF13CB-24CA-44E4-AD45-8594E68EB1AB}" destId="{6FB464BE-0531-4DCB-A79F-8430DF937BD9}" srcOrd="0" destOrd="0" presId="urn:microsoft.com/office/officeart/2005/8/layout/hList1"/>
    <dgm:cxn modelId="{50C39669-1931-4E65-A1E0-D6BEB114ACE7}" type="presOf" srcId="{7A7961AD-063B-4FB6-B1BC-03D513CC50E2}" destId="{B73E3A90-FE5A-4740-915D-F89EA40E1830}" srcOrd="0" destOrd="0" presId="urn:microsoft.com/office/officeart/2005/8/layout/hList1"/>
    <dgm:cxn modelId="{23BF8B54-C963-46DC-962E-6BA3D138FFBB}" srcId="{7A7961AD-063B-4FB6-B1BC-03D513CC50E2}" destId="{25DBE711-A76F-4F6E-B3A6-3CA1BC6B9BB5}" srcOrd="1" destOrd="0" parTransId="{AF8435F7-CBE3-4B38-ADAC-39CDF865F398}" sibTransId="{6793A32F-2C41-491B-87AB-8756D584ADD3}"/>
    <dgm:cxn modelId="{B530FD77-26FA-4830-9E66-2F2E7D4CEAB1}" srcId="{CE7CD5AD-D4C6-4AAA-B8EE-89B4AAF76589}" destId="{0E8D3747-00DC-4759-A154-4F9879636DB1}" srcOrd="1" destOrd="0" parTransId="{ED3289D3-BBD0-4BFC-BBB7-E49E0026FDDF}" sibTransId="{85868E62-97C1-4FD6-A6F9-36EC48786AC3}"/>
    <dgm:cxn modelId="{E1FD0566-8C4F-4FE0-88CA-8378392A3B62}" type="presOf" srcId="{4B109960-F20A-4462-8ACC-6FA0744DCB6C}" destId="{C734ABD7-E0B5-42DD-92AB-A7F2094C8284}" srcOrd="0" destOrd="1" presId="urn:microsoft.com/office/officeart/2005/8/layout/hList1"/>
    <dgm:cxn modelId="{F1AE65B5-2B55-4508-B053-BFE48FEACDBC}" srcId="{870643F3-4ACD-4595-B296-AAFAF3049BA6}" destId="{545ADA1A-BD29-4081-B050-9304752211C2}" srcOrd="3" destOrd="0" parTransId="{D24BE714-1294-4CDB-A5DA-652368E9D61A}" sibTransId="{06D462A4-E413-4CF6-896A-7355BE3F0748}"/>
    <dgm:cxn modelId="{BC46CD7D-16AF-45B9-A7F2-D7B6757E338F}" srcId="{6CC5E2B6-EE67-4A03-B333-6F2A52CABCE1}" destId="{4B109960-F20A-4462-8ACC-6FA0744DCB6C}" srcOrd="1" destOrd="0" parTransId="{1BD4E653-827C-4A1A-828B-13B6474EAF4E}" sibTransId="{B7B52A58-F59B-476C-A757-4FDFD9F06F21}"/>
    <dgm:cxn modelId="{DD181F8C-7061-44BB-80A9-DAA23B8522FF}" srcId="{870643F3-4ACD-4595-B296-AAFAF3049BA6}" destId="{7A7961AD-063B-4FB6-B1BC-03D513CC50E2}" srcOrd="1" destOrd="0" parTransId="{F0EE78C6-4A59-464A-A54B-8E5D7F01B3FA}" sibTransId="{46111116-33AD-4A1C-A790-1F7F4017BA45}"/>
    <dgm:cxn modelId="{CB4800AC-8152-4FFF-9590-C03577B81446}" type="presOf" srcId="{0E8D3747-00DC-4759-A154-4F9879636DB1}" destId="{E5F4626F-ED9F-443A-B67D-EF5D527CB518}" srcOrd="0" destOrd="1" presId="urn:microsoft.com/office/officeart/2005/8/layout/hList1"/>
    <dgm:cxn modelId="{E69B1C47-FAFF-4EBC-95EC-A8EC3BA849F1}" srcId="{870643F3-4ACD-4595-B296-AAFAF3049BA6}" destId="{6CC5E2B6-EE67-4A03-B333-6F2A52CABCE1}" srcOrd="2" destOrd="0" parTransId="{26C115B4-0B89-4EC8-A8D6-8AD07DF52D2D}" sibTransId="{0CB87088-57FA-4702-B2DE-DCF6F4235F7E}"/>
    <dgm:cxn modelId="{A2398843-FE5A-4FDF-B4B1-36A221DC18EE}" type="presParOf" srcId="{8BCDD10F-DFC8-4E11-BD52-EE3CB9135CE0}" destId="{A8E69370-7CCF-4500-94C7-4FABBFA0B0EA}" srcOrd="0" destOrd="0" presId="urn:microsoft.com/office/officeart/2005/8/layout/hList1"/>
    <dgm:cxn modelId="{7887B3AE-5CF1-4A9E-B30A-EEB0CEB509FB}" type="presParOf" srcId="{A8E69370-7CCF-4500-94C7-4FABBFA0B0EA}" destId="{9E926114-03D6-4206-89F2-57EB79DFDC7A}" srcOrd="0" destOrd="0" presId="urn:microsoft.com/office/officeart/2005/8/layout/hList1"/>
    <dgm:cxn modelId="{74E5D90F-5020-4DB0-8617-36BBF3787615}" type="presParOf" srcId="{A8E69370-7CCF-4500-94C7-4FABBFA0B0EA}" destId="{E5F4626F-ED9F-443A-B67D-EF5D527CB518}" srcOrd="1" destOrd="0" presId="urn:microsoft.com/office/officeart/2005/8/layout/hList1"/>
    <dgm:cxn modelId="{8948AEFE-46F8-4282-A532-3608EE5A0035}" type="presParOf" srcId="{8BCDD10F-DFC8-4E11-BD52-EE3CB9135CE0}" destId="{60A732F8-DD50-4D47-A086-D527CDD6E083}" srcOrd="1" destOrd="0" presId="urn:microsoft.com/office/officeart/2005/8/layout/hList1"/>
    <dgm:cxn modelId="{07493D51-13F0-4EBB-A2DC-94BAE1FE542D}" type="presParOf" srcId="{8BCDD10F-DFC8-4E11-BD52-EE3CB9135CE0}" destId="{4342571A-AEB2-432B-91ED-E9D264C65C3B}" srcOrd="2" destOrd="0" presId="urn:microsoft.com/office/officeart/2005/8/layout/hList1"/>
    <dgm:cxn modelId="{86BD3DFC-D5FA-4AFE-8026-7BEECBE8959D}" type="presParOf" srcId="{4342571A-AEB2-432B-91ED-E9D264C65C3B}" destId="{B73E3A90-FE5A-4740-915D-F89EA40E1830}" srcOrd="0" destOrd="0" presId="urn:microsoft.com/office/officeart/2005/8/layout/hList1"/>
    <dgm:cxn modelId="{A0E6FC53-B5E2-490F-8C72-FDD7C6C5CEFC}" type="presParOf" srcId="{4342571A-AEB2-432B-91ED-E9D264C65C3B}" destId="{9B3A0ABB-AE65-4703-9815-25139D5A3872}" srcOrd="1" destOrd="0" presId="urn:microsoft.com/office/officeart/2005/8/layout/hList1"/>
    <dgm:cxn modelId="{A8C4B8A1-9D36-42CF-9EDC-AF84EB948035}" type="presParOf" srcId="{8BCDD10F-DFC8-4E11-BD52-EE3CB9135CE0}" destId="{014185D0-063F-46F5-9F04-54930856A769}" srcOrd="3" destOrd="0" presId="urn:microsoft.com/office/officeart/2005/8/layout/hList1"/>
    <dgm:cxn modelId="{02F79C79-D427-4135-AA99-0D9E6569E1E2}" type="presParOf" srcId="{8BCDD10F-DFC8-4E11-BD52-EE3CB9135CE0}" destId="{D0CEB313-053A-4854-956D-8116BF65FF6E}" srcOrd="4" destOrd="0" presId="urn:microsoft.com/office/officeart/2005/8/layout/hList1"/>
    <dgm:cxn modelId="{254DC6EE-4743-4375-A00C-2D2642862EDE}" type="presParOf" srcId="{D0CEB313-053A-4854-956D-8116BF65FF6E}" destId="{63F79D3A-8F37-419C-B1BD-B1BA4F789593}" srcOrd="0" destOrd="0" presId="urn:microsoft.com/office/officeart/2005/8/layout/hList1"/>
    <dgm:cxn modelId="{092ABB7F-EA85-4240-8B37-F8519F47E3D4}" type="presParOf" srcId="{D0CEB313-053A-4854-956D-8116BF65FF6E}" destId="{C734ABD7-E0B5-42DD-92AB-A7F2094C8284}" srcOrd="1" destOrd="0" presId="urn:microsoft.com/office/officeart/2005/8/layout/hList1"/>
    <dgm:cxn modelId="{AC308BE3-3854-40E9-A59B-559E2FC83321}" type="presParOf" srcId="{8BCDD10F-DFC8-4E11-BD52-EE3CB9135CE0}" destId="{23C36901-9D7D-4627-A164-11F507B0353E}" srcOrd="5" destOrd="0" presId="urn:microsoft.com/office/officeart/2005/8/layout/hList1"/>
    <dgm:cxn modelId="{879E6697-2100-43E3-A73E-81FC81D9FCBE}" type="presParOf" srcId="{8BCDD10F-DFC8-4E11-BD52-EE3CB9135CE0}" destId="{323ECD43-3E2F-4B63-B328-C18436A86569}" srcOrd="6" destOrd="0" presId="urn:microsoft.com/office/officeart/2005/8/layout/hList1"/>
    <dgm:cxn modelId="{7A2A0E8E-A655-4F5A-B4BD-1E511CF1B7B1}" type="presParOf" srcId="{323ECD43-3E2F-4B63-B328-C18436A86569}" destId="{CE2D0B64-62FB-45B8-B2B4-2073C6EA25C8}" srcOrd="0" destOrd="0" presId="urn:microsoft.com/office/officeart/2005/8/layout/hList1"/>
    <dgm:cxn modelId="{5D53B501-0EAE-4A0C-AC1F-D72B3932C866}" type="presParOf" srcId="{323ECD43-3E2F-4B63-B328-C18436A86569}" destId="{6FB464BE-0531-4DCB-A79F-8430DF937B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7A1073-B7B9-4E87-A88D-E1719DBE437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A0DDF23-8652-47AD-AE1A-A7C4EE660C56}">
      <dgm:prSet phldrT="[Text]" custT="1"/>
      <dgm:spPr>
        <a:solidFill>
          <a:srgbClr val="EC450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3600" dirty="0"/>
            <a:t>Lifestyle</a:t>
          </a:r>
        </a:p>
      </dgm:t>
    </dgm:pt>
    <dgm:pt modelId="{D79A5B8E-0D25-4EDC-8254-4BDD2ADB5BF9}" type="parTrans" cxnId="{44DECB39-F8A8-4D5F-95D6-696E8AF7AA46}">
      <dgm:prSet/>
      <dgm:spPr/>
      <dgm:t>
        <a:bodyPr/>
        <a:lstStyle/>
        <a:p>
          <a:endParaRPr lang="en-US"/>
        </a:p>
      </dgm:t>
    </dgm:pt>
    <dgm:pt modelId="{AEB94605-ADCC-4DE0-8386-3CAD9269CD86}" type="sibTrans" cxnId="{44DECB39-F8A8-4D5F-95D6-696E8AF7AA46}">
      <dgm:prSet/>
      <dgm:spPr/>
      <dgm:t>
        <a:bodyPr/>
        <a:lstStyle/>
        <a:p>
          <a:endParaRPr lang="en-US"/>
        </a:p>
      </dgm:t>
    </dgm:pt>
    <dgm:pt modelId="{C871551E-6283-48D4-BEF3-DADD0A956F98}">
      <dgm:prSet phldrT="[Text]" custT="1"/>
      <dgm:spPr>
        <a:solidFill>
          <a:srgbClr val="5789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3600" dirty="0">
              <a:solidFill>
                <a:schemeClr val="tx1"/>
              </a:solidFill>
            </a:rPr>
            <a:t>Income</a:t>
          </a:r>
        </a:p>
      </dgm:t>
    </dgm:pt>
    <dgm:pt modelId="{0F32FA3E-F93E-46C6-9A73-A8E853FFEFEA}" type="parTrans" cxnId="{323C4FC1-8466-4B0C-85D4-EFF975352B9C}">
      <dgm:prSet/>
      <dgm:spPr/>
      <dgm:t>
        <a:bodyPr/>
        <a:lstStyle/>
        <a:p>
          <a:endParaRPr lang="en-US"/>
        </a:p>
      </dgm:t>
    </dgm:pt>
    <dgm:pt modelId="{A0E67D28-D285-403B-AD31-49E378C9F533}" type="sibTrans" cxnId="{323C4FC1-8466-4B0C-85D4-EFF975352B9C}">
      <dgm:prSet/>
      <dgm:spPr/>
      <dgm:t>
        <a:bodyPr/>
        <a:lstStyle/>
        <a:p>
          <a:endParaRPr lang="en-US"/>
        </a:p>
      </dgm:t>
    </dgm:pt>
    <dgm:pt modelId="{CB9AF473-81B9-4C1F-A883-6360B9664292}">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nchor="t"/>
        <a:lstStyle/>
        <a:p>
          <a:r>
            <a:rPr lang="en-US" sz="2000" dirty="0"/>
            <a:t>Dollar for dollar expenditure of your money</a:t>
          </a:r>
        </a:p>
      </dgm:t>
    </dgm:pt>
    <dgm:pt modelId="{FF23A0D4-3CE7-45E5-828B-DD9C566D1CF0}" type="parTrans" cxnId="{D6E62D49-E517-490E-B59F-248C550ED518}">
      <dgm:prSet/>
      <dgm:spPr/>
      <dgm:t>
        <a:bodyPr/>
        <a:lstStyle/>
        <a:p>
          <a:endParaRPr lang="en-US"/>
        </a:p>
      </dgm:t>
    </dgm:pt>
    <dgm:pt modelId="{61AD6004-C0E3-4ACD-B63D-636B48EE7175}" type="sibTrans" cxnId="{D6E62D49-E517-490E-B59F-248C550ED518}">
      <dgm:prSet/>
      <dgm:spPr/>
      <dgm:t>
        <a:bodyPr/>
        <a:lstStyle/>
        <a:p>
          <a:endParaRPr lang="en-US"/>
        </a:p>
      </dgm:t>
    </dgm:pt>
    <dgm:pt modelId="{18C53787-3BF5-4272-9CB5-E5C6D86A469C}">
      <dgm:prSet custT="1"/>
      <dgm:spPr>
        <a:solidFill>
          <a:srgbClr val="0070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3600" dirty="0"/>
            <a:t>Insurance</a:t>
          </a:r>
        </a:p>
      </dgm:t>
    </dgm:pt>
    <dgm:pt modelId="{CE74B2F2-564C-40B2-B13A-ACF311637A3F}" type="parTrans" cxnId="{CFD9DBB2-337D-4D19-ADA9-BB60003C8E7E}">
      <dgm:prSet/>
      <dgm:spPr/>
      <dgm:t>
        <a:bodyPr/>
        <a:lstStyle/>
        <a:p>
          <a:endParaRPr lang="en-US"/>
        </a:p>
      </dgm:t>
    </dgm:pt>
    <dgm:pt modelId="{FC956E3E-DFC4-4354-A498-52C70980065D}" type="sibTrans" cxnId="{CFD9DBB2-337D-4D19-ADA9-BB60003C8E7E}">
      <dgm:prSet/>
      <dgm:spPr/>
      <dgm:t>
        <a:bodyPr/>
        <a:lstStyle/>
        <a:p>
          <a:endParaRPr lang="en-US"/>
        </a:p>
      </dgm:t>
    </dgm:pt>
    <dgm:pt modelId="{3D8879F5-D0D3-4BA1-9DF9-FC25C3F93C08}">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a:t>Cost efficient leveraged benefit amount</a:t>
          </a:r>
        </a:p>
      </dgm:t>
    </dgm:pt>
    <dgm:pt modelId="{06E536DD-5CA5-4E86-84EF-EB3ABB0F1B21}" type="parTrans" cxnId="{6452BBAA-DF07-412D-825F-CF91D7CD5B4A}">
      <dgm:prSet/>
      <dgm:spPr/>
      <dgm:t>
        <a:bodyPr/>
        <a:lstStyle/>
        <a:p>
          <a:endParaRPr lang="en-US"/>
        </a:p>
      </dgm:t>
    </dgm:pt>
    <dgm:pt modelId="{A0CFE566-D7AC-44C1-90F6-AD377CD1C7A1}" type="sibTrans" cxnId="{6452BBAA-DF07-412D-825F-CF91D7CD5B4A}">
      <dgm:prSet/>
      <dgm:spPr/>
      <dgm:t>
        <a:bodyPr/>
        <a:lstStyle/>
        <a:p>
          <a:endParaRPr lang="en-US"/>
        </a:p>
      </dgm:t>
    </dgm:pt>
    <dgm:pt modelId="{34BF7B80-1939-4CE5-B4E4-24FD392C9B2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nchor="t"/>
        <a:lstStyle/>
        <a:p>
          <a:endParaRPr lang="en-US" sz="2000" dirty="0"/>
        </a:p>
      </dgm:t>
    </dgm:pt>
    <dgm:pt modelId="{9798C684-0467-4443-A186-0482B3D0B099}" type="parTrans" cxnId="{AD79F4EC-3409-4642-AD8F-7F00F71F6535}">
      <dgm:prSet/>
      <dgm:spPr/>
      <dgm:t>
        <a:bodyPr/>
        <a:lstStyle/>
        <a:p>
          <a:endParaRPr lang="en-US"/>
        </a:p>
      </dgm:t>
    </dgm:pt>
    <dgm:pt modelId="{88F5F1C2-E2E6-4B91-917A-402228144E21}" type="sibTrans" cxnId="{AD79F4EC-3409-4642-AD8F-7F00F71F6535}">
      <dgm:prSet/>
      <dgm:spPr/>
      <dgm:t>
        <a:bodyPr/>
        <a:lstStyle/>
        <a:p>
          <a:endParaRPr lang="en-US"/>
        </a:p>
      </dgm:t>
    </dgm:pt>
    <dgm:pt modelId="{1864F4CB-8912-4242-92FC-86C6D5EE40F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nchor="ctr"/>
        <a:lstStyle/>
        <a:p>
          <a:r>
            <a:rPr lang="en-US" sz="2000" dirty="0"/>
            <a:t>Cost is the potential loss of health, well being or earning ability of a spouse or other loved one</a:t>
          </a:r>
        </a:p>
      </dgm:t>
    </dgm:pt>
    <dgm:pt modelId="{8FC9E545-AE92-4F27-B0AA-D29B0B292E25}" type="parTrans" cxnId="{9ED4CA51-6C31-4D4C-A047-037C82C068E7}">
      <dgm:prSet/>
      <dgm:spPr/>
      <dgm:t>
        <a:bodyPr/>
        <a:lstStyle/>
        <a:p>
          <a:endParaRPr lang="en-US"/>
        </a:p>
      </dgm:t>
    </dgm:pt>
    <dgm:pt modelId="{57AF0CD5-0CE9-4BC6-A7AB-75F8994CC938}" type="sibTrans" cxnId="{9ED4CA51-6C31-4D4C-A047-037C82C068E7}">
      <dgm:prSet/>
      <dgm:spPr/>
      <dgm:t>
        <a:bodyPr/>
        <a:lstStyle/>
        <a:p>
          <a:endParaRPr lang="en-US"/>
        </a:p>
      </dgm:t>
    </dgm:pt>
    <dgm:pt modelId="{CC611F73-A450-4DFF-BC7E-EB8E03A6A21A}">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sz="2000" dirty="0"/>
        </a:p>
      </dgm:t>
    </dgm:pt>
    <dgm:pt modelId="{E0AB9C06-4E2C-42B0-9CE2-2A30FF40C04D}" type="parTrans" cxnId="{246B6577-81C3-4739-9414-43F20F4BB270}">
      <dgm:prSet/>
      <dgm:spPr/>
      <dgm:t>
        <a:bodyPr/>
        <a:lstStyle/>
        <a:p>
          <a:endParaRPr lang="en-US"/>
        </a:p>
      </dgm:t>
    </dgm:pt>
    <dgm:pt modelId="{F98F7931-DC3A-4E77-B017-06FBB0DDAFDF}" type="sibTrans" cxnId="{246B6577-81C3-4739-9414-43F20F4BB270}">
      <dgm:prSet/>
      <dgm:spPr/>
      <dgm:t>
        <a:bodyPr/>
        <a:lstStyle/>
        <a:p>
          <a:endParaRPr lang="en-US"/>
        </a:p>
      </dgm:t>
    </dgm:pt>
    <dgm:pt modelId="{B939E99E-6BD8-4551-BE45-9EF687B6C10C}" type="pres">
      <dgm:prSet presAssocID="{F97A1073-B7B9-4E87-A88D-E1719DBE4372}" presName="Name0" presStyleCnt="0">
        <dgm:presLayoutVars>
          <dgm:dir/>
          <dgm:animLvl val="lvl"/>
          <dgm:resizeHandles/>
        </dgm:presLayoutVars>
      </dgm:prSet>
      <dgm:spPr/>
      <dgm:t>
        <a:bodyPr/>
        <a:lstStyle/>
        <a:p>
          <a:endParaRPr lang="en-US"/>
        </a:p>
      </dgm:t>
    </dgm:pt>
    <dgm:pt modelId="{960A3375-09BB-40C1-851F-DF04659927C4}" type="pres">
      <dgm:prSet presAssocID="{CA0DDF23-8652-47AD-AE1A-A7C4EE660C56}" presName="linNode" presStyleCnt="0"/>
      <dgm:spPr/>
    </dgm:pt>
    <dgm:pt modelId="{9E702F6E-2590-4AD8-86B5-2101FEBC6863}" type="pres">
      <dgm:prSet presAssocID="{CA0DDF23-8652-47AD-AE1A-A7C4EE660C56}" presName="parentShp" presStyleLbl="node1" presStyleIdx="0" presStyleCnt="3" custScaleX="79784">
        <dgm:presLayoutVars>
          <dgm:bulletEnabled val="1"/>
        </dgm:presLayoutVars>
      </dgm:prSet>
      <dgm:spPr/>
      <dgm:t>
        <a:bodyPr/>
        <a:lstStyle/>
        <a:p>
          <a:endParaRPr lang="en-US"/>
        </a:p>
      </dgm:t>
    </dgm:pt>
    <dgm:pt modelId="{D54F9A30-F79C-4FC7-88AE-C18BD9A9A2B4}" type="pres">
      <dgm:prSet presAssocID="{CA0DDF23-8652-47AD-AE1A-A7C4EE660C56}" presName="childShp" presStyleLbl="bgAccFollowNode1" presStyleIdx="0" presStyleCnt="3" custScaleX="112963" custScaleY="110101">
        <dgm:presLayoutVars>
          <dgm:bulletEnabled val="1"/>
        </dgm:presLayoutVars>
      </dgm:prSet>
      <dgm:spPr/>
      <dgm:t>
        <a:bodyPr/>
        <a:lstStyle/>
        <a:p>
          <a:endParaRPr lang="en-US"/>
        </a:p>
      </dgm:t>
    </dgm:pt>
    <dgm:pt modelId="{F714E7FB-4A9D-409B-B1CE-0F4DBD9E0B5D}" type="pres">
      <dgm:prSet presAssocID="{AEB94605-ADCC-4DE0-8386-3CAD9269CD86}" presName="spacing" presStyleCnt="0"/>
      <dgm:spPr/>
    </dgm:pt>
    <dgm:pt modelId="{46311929-E24D-43C6-A118-C5E152B1F3C4}" type="pres">
      <dgm:prSet presAssocID="{C871551E-6283-48D4-BEF3-DADD0A956F98}" presName="linNode" presStyleCnt="0"/>
      <dgm:spPr/>
    </dgm:pt>
    <dgm:pt modelId="{61B1E8AC-04E3-4CD7-8336-999FBA151B1B}" type="pres">
      <dgm:prSet presAssocID="{C871551E-6283-48D4-BEF3-DADD0A956F98}" presName="parentShp" presStyleLbl="node1" presStyleIdx="1" presStyleCnt="3" custScaleX="81327">
        <dgm:presLayoutVars>
          <dgm:bulletEnabled val="1"/>
        </dgm:presLayoutVars>
      </dgm:prSet>
      <dgm:spPr/>
      <dgm:t>
        <a:bodyPr/>
        <a:lstStyle/>
        <a:p>
          <a:endParaRPr lang="en-US"/>
        </a:p>
      </dgm:t>
    </dgm:pt>
    <dgm:pt modelId="{D6289BCB-7EE5-4F69-9705-DCE8B4716DD3}" type="pres">
      <dgm:prSet presAssocID="{C871551E-6283-48D4-BEF3-DADD0A956F98}" presName="childShp" presStyleLbl="bgAccFollowNode1" presStyleIdx="1" presStyleCnt="3" custScaleX="111420">
        <dgm:presLayoutVars>
          <dgm:bulletEnabled val="1"/>
        </dgm:presLayoutVars>
      </dgm:prSet>
      <dgm:spPr/>
      <dgm:t>
        <a:bodyPr/>
        <a:lstStyle/>
        <a:p>
          <a:endParaRPr lang="en-US"/>
        </a:p>
      </dgm:t>
    </dgm:pt>
    <dgm:pt modelId="{B3BDFEAD-46E8-4D1C-BD54-EB9AAECA9DC5}" type="pres">
      <dgm:prSet presAssocID="{A0E67D28-D285-403B-AD31-49E378C9F533}" presName="spacing" presStyleCnt="0"/>
      <dgm:spPr/>
    </dgm:pt>
    <dgm:pt modelId="{429C9C2B-1A5A-4A6F-A190-142A4E856DA6}" type="pres">
      <dgm:prSet presAssocID="{18C53787-3BF5-4272-9CB5-E5C6D86A469C}" presName="linNode" presStyleCnt="0"/>
      <dgm:spPr/>
    </dgm:pt>
    <dgm:pt modelId="{7954D2D8-2EDD-4C4A-A807-1F5C7B0EB79B}" type="pres">
      <dgm:prSet presAssocID="{18C53787-3BF5-4272-9CB5-E5C6D86A469C}" presName="parentShp" presStyleLbl="node1" presStyleIdx="2" presStyleCnt="3" custScaleX="81327">
        <dgm:presLayoutVars>
          <dgm:bulletEnabled val="1"/>
        </dgm:presLayoutVars>
      </dgm:prSet>
      <dgm:spPr/>
      <dgm:t>
        <a:bodyPr/>
        <a:lstStyle/>
        <a:p>
          <a:endParaRPr lang="en-US"/>
        </a:p>
      </dgm:t>
    </dgm:pt>
    <dgm:pt modelId="{A4607944-6398-4676-9200-87D91B3D1145}" type="pres">
      <dgm:prSet presAssocID="{18C53787-3BF5-4272-9CB5-E5C6D86A469C}" presName="childShp" presStyleLbl="bgAccFollowNode1" presStyleIdx="2" presStyleCnt="3" custScaleX="110391">
        <dgm:presLayoutVars>
          <dgm:bulletEnabled val="1"/>
        </dgm:presLayoutVars>
      </dgm:prSet>
      <dgm:spPr/>
      <dgm:t>
        <a:bodyPr/>
        <a:lstStyle/>
        <a:p>
          <a:endParaRPr lang="en-US"/>
        </a:p>
      </dgm:t>
    </dgm:pt>
  </dgm:ptLst>
  <dgm:cxnLst>
    <dgm:cxn modelId="{B9C5E6C0-CBAE-477F-AF02-7EA62495BEFD}" type="presOf" srcId="{CA0DDF23-8652-47AD-AE1A-A7C4EE660C56}" destId="{9E702F6E-2590-4AD8-86B5-2101FEBC6863}" srcOrd="0" destOrd="0" presId="urn:microsoft.com/office/officeart/2005/8/layout/vList6"/>
    <dgm:cxn modelId="{4C144D64-0E3B-4E09-9D73-DD2D149913D1}" type="presOf" srcId="{18C53787-3BF5-4272-9CB5-E5C6D86A469C}" destId="{7954D2D8-2EDD-4C4A-A807-1F5C7B0EB79B}" srcOrd="0" destOrd="0" presId="urn:microsoft.com/office/officeart/2005/8/layout/vList6"/>
    <dgm:cxn modelId="{323C4FC1-8466-4B0C-85D4-EFF975352B9C}" srcId="{F97A1073-B7B9-4E87-A88D-E1719DBE4372}" destId="{C871551E-6283-48D4-BEF3-DADD0A956F98}" srcOrd="1" destOrd="0" parTransId="{0F32FA3E-F93E-46C6-9A73-A8E853FFEFEA}" sibTransId="{A0E67D28-D285-403B-AD31-49E378C9F533}"/>
    <dgm:cxn modelId="{83ABD6A5-E8FF-421F-83FC-526E2764D683}" type="presOf" srcId="{34BF7B80-1939-4CE5-B4E4-24FD392C9B2E}" destId="{D6289BCB-7EE5-4F69-9705-DCE8B4716DD3}" srcOrd="0" destOrd="0" presId="urn:microsoft.com/office/officeart/2005/8/layout/vList6"/>
    <dgm:cxn modelId="{6452BBAA-DF07-412D-825F-CF91D7CD5B4A}" srcId="{18C53787-3BF5-4272-9CB5-E5C6D86A469C}" destId="{3D8879F5-D0D3-4BA1-9DF9-FC25C3F93C08}" srcOrd="1" destOrd="0" parTransId="{06E536DD-5CA5-4E86-84EF-EB3ABB0F1B21}" sibTransId="{A0CFE566-D7AC-44C1-90F6-AD377CD1C7A1}"/>
    <dgm:cxn modelId="{AD79F4EC-3409-4642-AD8F-7F00F71F6535}" srcId="{C871551E-6283-48D4-BEF3-DADD0A956F98}" destId="{34BF7B80-1939-4CE5-B4E4-24FD392C9B2E}" srcOrd="0" destOrd="0" parTransId="{9798C684-0467-4443-A186-0482B3D0B099}" sibTransId="{88F5F1C2-E2E6-4B91-917A-402228144E21}"/>
    <dgm:cxn modelId="{2DF1876A-59EE-4BAC-B046-3E97A11873E8}" type="presOf" srcId="{3D8879F5-D0D3-4BA1-9DF9-FC25C3F93C08}" destId="{A4607944-6398-4676-9200-87D91B3D1145}" srcOrd="0" destOrd="1" presId="urn:microsoft.com/office/officeart/2005/8/layout/vList6"/>
    <dgm:cxn modelId="{246B6577-81C3-4739-9414-43F20F4BB270}" srcId="{18C53787-3BF5-4272-9CB5-E5C6D86A469C}" destId="{CC611F73-A450-4DFF-BC7E-EB8E03A6A21A}" srcOrd="0" destOrd="0" parTransId="{E0AB9C06-4E2C-42B0-9CE2-2A30FF40C04D}" sibTransId="{F98F7931-DC3A-4E77-B017-06FBB0DDAFDF}"/>
    <dgm:cxn modelId="{44DECB39-F8A8-4D5F-95D6-696E8AF7AA46}" srcId="{F97A1073-B7B9-4E87-A88D-E1719DBE4372}" destId="{CA0DDF23-8652-47AD-AE1A-A7C4EE660C56}" srcOrd="0" destOrd="0" parTransId="{D79A5B8E-0D25-4EDC-8254-4BDD2ADB5BF9}" sibTransId="{AEB94605-ADCC-4DE0-8386-3CAD9269CD86}"/>
    <dgm:cxn modelId="{ED7E3D76-1500-4310-ADDC-C64B31FD0ECD}" type="presOf" srcId="{CB9AF473-81B9-4C1F-A883-6360B9664292}" destId="{D6289BCB-7EE5-4F69-9705-DCE8B4716DD3}" srcOrd="0" destOrd="1" presId="urn:microsoft.com/office/officeart/2005/8/layout/vList6"/>
    <dgm:cxn modelId="{CFD9DBB2-337D-4D19-ADA9-BB60003C8E7E}" srcId="{F97A1073-B7B9-4E87-A88D-E1719DBE4372}" destId="{18C53787-3BF5-4272-9CB5-E5C6D86A469C}" srcOrd="2" destOrd="0" parTransId="{CE74B2F2-564C-40B2-B13A-ACF311637A3F}" sibTransId="{FC956E3E-DFC4-4354-A498-52C70980065D}"/>
    <dgm:cxn modelId="{50B002E7-D979-4F54-9FC2-10059965CF41}" type="presOf" srcId="{F97A1073-B7B9-4E87-A88D-E1719DBE4372}" destId="{B939E99E-6BD8-4551-BE45-9EF687B6C10C}" srcOrd="0" destOrd="0" presId="urn:microsoft.com/office/officeart/2005/8/layout/vList6"/>
    <dgm:cxn modelId="{CC56F8E2-7279-46CA-AF57-2D59832E6279}" type="presOf" srcId="{1864F4CB-8912-4242-92FC-86C6D5EE40FA}" destId="{D54F9A30-F79C-4FC7-88AE-C18BD9A9A2B4}" srcOrd="0" destOrd="0" presId="urn:microsoft.com/office/officeart/2005/8/layout/vList6"/>
    <dgm:cxn modelId="{068A7A6B-B69F-4914-BEC5-18EB18DFD5B1}" type="presOf" srcId="{C871551E-6283-48D4-BEF3-DADD0A956F98}" destId="{61B1E8AC-04E3-4CD7-8336-999FBA151B1B}" srcOrd="0" destOrd="0" presId="urn:microsoft.com/office/officeart/2005/8/layout/vList6"/>
    <dgm:cxn modelId="{D6E62D49-E517-490E-B59F-248C550ED518}" srcId="{C871551E-6283-48D4-BEF3-DADD0A956F98}" destId="{CB9AF473-81B9-4C1F-A883-6360B9664292}" srcOrd="1" destOrd="0" parTransId="{FF23A0D4-3CE7-45E5-828B-DD9C566D1CF0}" sibTransId="{61AD6004-C0E3-4ACD-B63D-636B48EE7175}"/>
    <dgm:cxn modelId="{DC26B802-60DA-4867-97B0-B9BDAE062D54}" type="presOf" srcId="{CC611F73-A450-4DFF-BC7E-EB8E03A6A21A}" destId="{A4607944-6398-4676-9200-87D91B3D1145}" srcOrd="0" destOrd="0" presId="urn:microsoft.com/office/officeart/2005/8/layout/vList6"/>
    <dgm:cxn modelId="{9ED4CA51-6C31-4D4C-A047-037C82C068E7}" srcId="{CA0DDF23-8652-47AD-AE1A-A7C4EE660C56}" destId="{1864F4CB-8912-4242-92FC-86C6D5EE40FA}" srcOrd="0" destOrd="0" parTransId="{8FC9E545-AE92-4F27-B0AA-D29B0B292E25}" sibTransId="{57AF0CD5-0CE9-4BC6-A7AB-75F8994CC938}"/>
    <dgm:cxn modelId="{BBB129D4-BC03-49EF-B157-55A8D7E93F2E}" type="presParOf" srcId="{B939E99E-6BD8-4551-BE45-9EF687B6C10C}" destId="{960A3375-09BB-40C1-851F-DF04659927C4}" srcOrd="0" destOrd="0" presId="urn:microsoft.com/office/officeart/2005/8/layout/vList6"/>
    <dgm:cxn modelId="{2BF93D4C-7C9A-4A84-A7A2-8FDEEE99D87D}" type="presParOf" srcId="{960A3375-09BB-40C1-851F-DF04659927C4}" destId="{9E702F6E-2590-4AD8-86B5-2101FEBC6863}" srcOrd="0" destOrd="0" presId="urn:microsoft.com/office/officeart/2005/8/layout/vList6"/>
    <dgm:cxn modelId="{6CE028A6-4700-4264-84F0-1BC8089A7F80}" type="presParOf" srcId="{960A3375-09BB-40C1-851F-DF04659927C4}" destId="{D54F9A30-F79C-4FC7-88AE-C18BD9A9A2B4}" srcOrd="1" destOrd="0" presId="urn:microsoft.com/office/officeart/2005/8/layout/vList6"/>
    <dgm:cxn modelId="{C12DE5E1-252D-424B-9CA7-092E8BE95762}" type="presParOf" srcId="{B939E99E-6BD8-4551-BE45-9EF687B6C10C}" destId="{F714E7FB-4A9D-409B-B1CE-0F4DBD9E0B5D}" srcOrd="1" destOrd="0" presId="urn:microsoft.com/office/officeart/2005/8/layout/vList6"/>
    <dgm:cxn modelId="{9990FB0E-5E52-4EBE-8126-890D2482AB9E}" type="presParOf" srcId="{B939E99E-6BD8-4551-BE45-9EF687B6C10C}" destId="{46311929-E24D-43C6-A118-C5E152B1F3C4}" srcOrd="2" destOrd="0" presId="urn:microsoft.com/office/officeart/2005/8/layout/vList6"/>
    <dgm:cxn modelId="{3CB348BF-237F-4EDE-A60E-9C9589FA94FC}" type="presParOf" srcId="{46311929-E24D-43C6-A118-C5E152B1F3C4}" destId="{61B1E8AC-04E3-4CD7-8336-999FBA151B1B}" srcOrd="0" destOrd="0" presId="urn:microsoft.com/office/officeart/2005/8/layout/vList6"/>
    <dgm:cxn modelId="{9F1E14EF-14E0-4EAE-8421-FAD488E2E118}" type="presParOf" srcId="{46311929-E24D-43C6-A118-C5E152B1F3C4}" destId="{D6289BCB-7EE5-4F69-9705-DCE8B4716DD3}" srcOrd="1" destOrd="0" presId="urn:microsoft.com/office/officeart/2005/8/layout/vList6"/>
    <dgm:cxn modelId="{09EC027E-173E-409A-B2AF-D2E72AE6CCD1}" type="presParOf" srcId="{B939E99E-6BD8-4551-BE45-9EF687B6C10C}" destId="{B3BDFEAD-46E8-4D1C-BD54-EB9AAECA9DC5}" srcOrd="3" destOrd="0" presId="urn:microsoft.com/office/officeart/2005/8/layout/vList6"/>
    <dgm:cxn modelId="{711C79B0-A81B-483F-AD30-B6A17BB38C95}" type="presParOf" srcId="{B939E99E-6BD8-4551-BE45-9EF687B6C10C}" destId="{429C9C2B-1A5A-4A6F-A190-142A4E856DA6}" srcOrd="4" destOrd="0" presId="urn:microsoft.com/office/officeart/2005/8/layout/vList6"/>
    <dgm:cxn modelId="{C8B793FB-D35F-4EA4-A389-DE0424E16C50}" type="presParOf" srcId="{429C9C2B-1A5A-4A6F-A190-142A4E856DA6}" destId="{7954D2D8-2EDD-4C4A-A807-1F5C7B0EB79B}" srcOrd="0" destOrd="0" presId="urn:microsoft.com/office/officeart/2005/8/layout/vList6"/>
    <dgm:cxn modelId="{1B35A088-A44D-49C9-9C31-92A6A349A963}" type="presParOf" srcId="{429C9C2B-1A5A-4A6F-A190-142A4E856DA6}" destId="{A4607944-6398-4676-9200-87D91B3D1145}"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18B859-0136-4C93-8129-E2936A42B65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B09030E-F384-4876-A014-E5E258C306CA}">
      <dgm:prSet phldrT="[Text]" custT="1"/>
      <dgm:spPr>
        <a:solidFill>
          <a:srgbClr val="125309"/>
        </a:solidFill>
        <a:ln>
          <a:solidFill>
            <a:schemeClr val="tx1"/>
          </a:solidFill>
        </a:ln>
        <a:scene3d>
          <a:camera prst="orthographicFront"/>
          <a:lightRig rig="threePt" dir="t"/>
        </a:scene3d>
        <a:sp3d>
          <a:bevelT w="114300" prst="artDeco"/>
        </a:sp3d>
      </dgm:spPr>
      <dgm:t>
        <a:bodyPr/>
        <a:lstStyle/>
        <a:p>
          <a:r>
            <a:rPr lang="en-US" sz="2400" u="sng" dirty="0"/>
            <a:t>Income</a:t>
          </a:r>
          <a:r>
            <a:rPr lang="en-US" sz="2400" dirty="0"/>
            <a:t> -     </a:t>
          </a:r>
          <a:r>
            <a:rPr lang="en-US" sz="2000" dirty="0"/>
            <a:t>(not assets) </a:t>
          </a:r>
          <a:r>
            <a:rPr lang="en-US" sz="2400" dirty="0"/>
            <a:t>pays for LTC</a:t>
          </a:r>
        </a:p>
      </dgm:t>
    </dgm:pt>
    <dgm:pt modelId="{9B506993-0362-4DC9-880D-77D8871935AB}" type="parTrans" cxnId="{02234865-CA3F-45A1-8B72-78F8E439BB59}">
      <dgm:prSet/>
      <dgm:spPr/>
      <dgm:t>
        <a:bodyPr/>
        <a:lstStyle/>
        <a:p>
          <a:endParaRPr lang="en-US"/>
        </a:p>
      </dgm:t>
    </dgm:pt>
    <dgm:pt modelId="{8096E40C-11F1-49C4-9CED-F87C5ACA0C5C}" type="sibTrans" cxnId="{02234865-CA3F-45A1-8B72-78F8E439BB59}">
      <dgm:prSet/>
      <dgm:spPr/>
      <dgm:t>
        <a:bodyPr/>
        <a:lstStyle/>
        <a:p>
          <a:endParaRPr lang="en-US"/>
        </a:p>
      </dgm:t>
    </dgm:pt>
    <dgm:pt modelId="{9CB3A5DB-E53F-47E1-94BE-920E8E71E119}">
      <dgm:prSet phldrT="[Text]"/>
      <dgm:spPr>
        <a:solidFill>
          <a:srgbClr val="0C3258"/>
        </a:solidFill>
        <a:ln>
          <a:solidFill>
            <a:schemeClr val="tx1"/>
          </a:solidFill>
        </a:ln>
        <a:scene3d>
          <a:camera prst="orthographicFront"/>
          <a:lightRig rig="threePt" dir="t"/>
        </a:scene3d>
        <a:sp3d>
          <a:bevelT w="114300" prst="artDeco"/>
        </a:sp3d>
      </dgm:spPr>
      <dgm:t>
        <a:bodyPr/>
        <a:lstStyle/>
        <a:p>
          <a:r>
            <a:rPr lang="en-US" dirty="0"/>
            <a:t>Liquidating assets results in: </a:t>
          </a:r>
        </a:p>
      </dgm:t>
    </dgm:pt>
    <dgm:pt modelId="{53055C10-FB34-450A-9028-96951AF964F2}" type="parTrans" cxnId="{5B453418-36CB-4A44-8E3D-5D3191EB9E05}">
      <dgm:prSet/>
      <dgm:spPr>
        <a:ln>
          <a:solidFill>
            <a:schemeClr val="tx1"/>
          </a:solidFill>
        </a:ln>
      </dgm:spPr>
      <dgm:t>
        <a:bodyPr/>
        <a:lstStyle/>
        <a:p>
          <a:endParaRPr lang="en-US"/>
        </a:p>
      </dgm:t>
    </dgm:pt>
    <dgm:pt modelId="{4B6469DF-8107-4388-A199-F9F2D9686EF8}" type="sibTrans" cxnId="{5B453418-36CB-4A44-8E3D-5D3191EB9E05}">
      <dgm:prSet/>
      <dgm:spPr/>
      <dgm:t>
        <a:bodyPr/>
        <a:lstStyle/>
        <a:p>
          <a:endParaRPr lang="en-US"/>
        </a:p>
      </dgm:t>
    </dgm:pt>
    <dgm:pt modelId="{EAD1F5A2-470E-4F7A-BF42-948D9B14287A}">
      <dgm:prSet phldrT="[Text]"/>
      <dgm:spPr>
        <a:solidFill>
          <a:srgbClr val="C00000"/>
        </a:solidFill>
        <a:ln>
          <a:solidFill>
            <a:schemeClr val="tx1"/>
          </a:solidFill>
        </a:ln>
        <a:scene3d>
          <a:camera prst="orthographicFront"/>
          <a:lightRig rig="threePt" dir="t"/>
        </a:scene3d>
        <a:sp3d>
          <a:bevelT w="114300" prst="artDeco"/>
        </a:sp3d>
      </dgm:spPr>
      <dgm:t>
        <a:bodyPr/>
        <a:lstStyle/>
        <a:p>
          <a:r>
            <a:rPr lang="en-US" dirty="0"/>
            <a:t>Less income for  couple or survivor</a:t>
          </a:r>
        </a:p>
      </dgm:t>
    </dgm:pt>
    <dgm:pt modelId="{553FDA1A-191A-41FB-BEE3-E93BE10E8773}" type="parTrans" cxnId="{79327C36-074C-4E1D-B22C-79BD00CF434D}">
      <dgm:prSet/>
      <dgm:spPr>
        <a:ln>
          <a:solidFill>
            <a:schemeClr val="tx1"/>
          </a:solidFill>
        </a:ln>
      </dgm:spPr>
      <dgm:t>
        <a:bodyPr/>
        <a:lstStyle/>
        <a:p>
          <a:endParaRPr lang="en-US"/>
        </a:p>
      </dgm:t>
    </dgm:pt>
    <dgm:pt modelId="{15F4C386-CED3-42C5-9A3E-1BC573141019}" type="sibTrans" cxnId="{79327C36-074C-4E1D-B22C-79BD00CF434D}">
      <dgm:prSet/>
      <dgm:spPr/>
      <dgm:t>
        <a:bodyPr/>
        <a:lstStyle/>
        <a:p>
          <a:endParaRPr lang="en-US"/>
        </a:p>
      </dgm:t>
    </dgm:pt>
    <dgm:pt modelId="{6959F3CF-D4B6-4213-85CC-425104618E14}">
      <dgm:prSet phldrT="[Text]"/>
      <dgm:spPr>
        <a:solidFill>
          <a:srgbClr val="C00000"/>
        </a:solidFill>
        <a:ln>
          <a:solidFill>
            <a:schemeClr val="tx1"/>
          </a:solidFill>
        </a:ln>
        <a:scene3d>
          <a:camera prst="orthographicFront"/>
          <a:lightRig rig="threePt" dir="t"/>
        </a:scene3d>
        <a:sp3d>
          <a:bevelT w="114300" prst="artDeco"/>
        </a:sp3d>
      </dgm:spPr>
      <dgm:t>
        <a:bodyPr/>
        <a:lstStyle/>
        <a:p>
          <a:r>
            <a:rPr lang="en-US" dirty="0"/>
            <a:t>Less inheritance for heirs</a:t>
          </a:r>
        </a:p>
      </dgm:t>
    </dgm:pt>
    <dgm:pt modelId="{074A0401-500A-4E83-9725-9C24A3BC24C2}" type="parTrans" cxnId="{69DC009A-A594-41C0-B2B0-9498E3DC4BCD}">
      <dgm:prSet/>
      <dgm:spPr>
        <a:ln>
          <a:solidFill>
            <a:schemeClr val="tx1"/>
          </a:solidFill>
        </a:ln>
      </dgm:spPr>
      <dgm:t>
        <a:bodyPr/>
        <a:lstStyle/>
        <a:p>
          <a:endParaRPr lang="en-US"/>
        </a:p>
      </dgm:t>
    </dgm:pt>
    <dgm:pt modelId="{F516FE5E-2B94-4B42-BBF9-FDA94CF10CB9}" type="sibTrans" cxnId="{69DC009A-A594-41C0-B2B0-9498E3DC4BCD}">
      <dgm:prSet/>
      <dgm:spPr/>
      <dgm:t>
        <a:bodyPr/>
        <a:lstStyle/>
        <a:p>
          <a:endParaRPr lang="en-US"/>
        </a:p>
      </dgm:t>
    </dgm:pt>
    <dgm:pt modelId="{A3A4E8A1-A177-468E-B9B5-B70ED84E9698}">
      <dgm:prSet phldrT="[Text]"/>
      <dgm:spPr>
        <a:solidFill>
          <a:srgbClr val="0070C0"/>
        </a:solidFill>
        <a:ln>
          <a:solidFill>
            <a:schemeClr val="tx1"/>
          </a:solidFill>
        </a:ln>
        <a:scene3d>
          <a:camera prst="orthographicFront"/>
          <a:lightRig rig="threePt" dir="t"/>
        </a:scene3d>
        <a:sp3d>
          <a:bevelT w="114300" prst="artDeco"/>
        </a:sp3d>
      </dgm:spPr>
      <dgm:t>
        <a:bodyPr/>
        <a:lstStyle/>
        <a:p>
          <a:r>
            <a:rPr lang="en-US" dirty="0"/>
            <a:t>LTC coverage provides source of funds</a:t>
          </a:r>
        </a:p>
      </dgm:t>
    </dgm:pt>
    <dgm:pt modelId="{2FABE27C-20B1-418B-915F-0BD8CC5FA1FF}" type="parTrans" cxnId="{A434624F-3505-40BB-A235-D1B8EDCD5BEE}">
      <dgm:prSet/>
      <dgm:spPr>
        <a:ln>
          <a:solidFill>
            <a:schemeClr val="tx1"/>
          </a:solidFill>
        </a:ln>
      </dgm:spPr>
      <dgm:t>
        <a:bodyPr/>
        <a:lstStyle/>
        <a:p>
          <a:endParaRPr lang="en-US"/>
        </a:p>
      </dgm:t>
    </dgm:pt>
    <dgm:pt modelId="{F70C6D44-0794-4BB7-88BA-950A573A1D20}" type="sibTrans" cxnId="{A434624F-3505-40BB-A235-D1B8EDCD5BEE}">
      <dgm:prSet/>
      <dgm:spPr/>
      <dgm:t>
        <a:bodyPr/>
        <a:lstStyle/>
        <a:p>
          <a:endParaRPr lang="en-US"/>
        </a:p>
      </dgm:t>
    </dgm:pt>
    <dgm:pt modelId="{80AF2328-8156-4780-90A5-FD3CFC79C2D5}">
      <dgm:prSet phldrT="[Text]"/>
      <dgm:spPr>
        <a:solidFill>
          <a:srgbClr val="23A212"/>
        </a:solidFill>
        <a:ln>
          <a:solidFill>
            <a:schemeClr val="tx1"/>
          </a:solidFill>
        </a:ln>
        <a:scene3d>
          <a:camera prst="orthographicFront"/>
          <a:lightRig rig="threePt" dir="t"/>
        </a:scene3d>
        <a:sp3d>
          <a:bevelT w="114300" prst="artDeco"/>
        </a:sp3d>
      </dgm:spPr>
      <dgm:t>
        <a:bodyPr/>
        <a:lstStyle/>
        <a:p>
          <a:r>
            <a:rPr lang="en-US" dirty="0"/>
            <a:t>Helps protect income and assets</a:t>
          </a:r>
        </a:p>
      </dgm:t>
    </dgm:pt>
    <dgm:pt modelId="{7B54D25F-FA67-4416-BBA0-05C0C5E89841}" type="parTrans" cxnId="{FC2DF2C4-BDF3-44F6-8AF2-272973CC2A2A}">
      <dgm:prSet/>
      <dgm:spPr>
        <a:ln>
          <a:solidFill>
            <a:schemeClr val="tx1"/>
          </a:solidFill>
        </a:ln>
      </dgm:spPr>
      <dgm:t>
        <a:bodyPr/>
        <a:lstStyle/>
        <a:p>
          <a:endParaRPr lang="en-US"/>
        </a:p>
      </dgm:t>
    </dgm:pt>
    <dgm:pt modelId="{F4B11F1F-9833-4BB7-9684-63809F232D2F}" type="sibTrans" cxnId="{FC2DF2C4-BDF3-44F6-8AF2-272973CC2A2A}">
      <dgm:prSet/>
      <dgm:spPr/>
      <dgm:t>
        <a:bodyPr/>
        <a:lstStyle/>
        <a:p>
          <a:endParaRPr lang="en-US"/>
        </a:p>
      </dgm:t>
    </dgm:pt>
    <dgm:pt modelId="{F32C5A75-28FE-43E7-B4A2-0BED21F5BDC4}" type="pres">
      <dgm:prSet presAssocID="{D918B859-0136-4C93-8129-E2936A42B651}" presName="diagram" presStyleCnt="0">
        <dgm:presLayoutVars>
          <dgm:chPref val="1"/>
          <dgm:dir/>
          <dgm:animOne val="branch"/>
          <dgm:animLvl val="lvl"/>
          <dgm:resizeHandles val="exact"/>
        </dgm:presLayoutVars>
      </dgm:prSet>
      <dgm:spPr/>
      <dgm:t>
        <a:bodyPr/>
        <a:lstStyle/>
        <a:p>
          <a:endParaRPr lang="en-US"/>
        </a:p>
      </dgm:t>
    </dgm:pt>
    <dgm:pt modelId="{E017E39E-1F98-441C-9912-DD16370C16E9}" type="pres">
      <dgm:prSet presAssocID="{EB09030E-F384-4876-A014-E5E258C306CA}" presName="root1" presStyleCnt="0"/>
      <dgm:spPr/>
    </dgm:pt>
    <dgm:pt modelId="{F694B056-7D3F-4258-8F3B-1A538809E031}" type="pres">
      <dgm:prSet presAssocID="{EB09030E-F384-4876-A014-E5E258C306CA}" presName="LevelOneTextNode" presStyleLbl="node0" presStyleIdx="0" presStyleCnt="1">
        <dgm:presLayoutVars>
          <dgm:chPref val="3"/>
        </dgm:presLayoutVars>
      </dgm:prSet>
      <dgm:spPr/>
      <dgm:t>
        <a:bodyPr/>
        <a:lstStyle/>
        <a:p>
          <a:endParaRPr lang="en-US"/>
        </a:p>
      </dgm:t>
    </dgm:pt>
    <dgm:pt modelId="{0860033C-84B6-41F9-B88D-31C6D636B3B7}" type="pres">
      <dgm:prSet presAssocID="{EB09030E-F384-4876-A014-E5E258C306CA}" presName="level2hierChild" presStyleCnt="0"/>
      <dgm:spPr/>
    </dgm:pt>
    <dgm:pt modelId="{7368C424-869A-4BC9-8893-7159431B34C8}" type="pres">
      <dgm:prSet presAssocID="{53055C10-FB34-450A-9028-96951AF964F2}" presName="conn2-1" presStyleLbl="parChTrans1D2" presStyleIdx="0" presStyleCnt="2"/>
      <dgm:spPr/>
      <dgm:t>
        <a:bodyPr/>
        <a:lstStyle/>
        <a:p>
          <a:endParaRPr lang="en-US"/>
        </a:p>
      </dgm:t>
    </dgm:pt>
    <dgm:pt modelId="{77874F33-28BE-4A45-9A77-58A3F5B2F234}" type="pres">
      <dgm:prSet presAssocID="{53055C10-FB34-450A-9028-96951AF964F2}" presName="connTx" presStyleLbl="parChTrans1D2" presStyleIdx="0" presStyleCnt="2"/>
      <dgm:spPr/>
      <dgm:t>
        <a:bodyPr/>
        <a:lstStyle/>
        <a:p>
          <a:endParaRPr lang="en-US"/>
        </a:p>
      </dgm:t>
    </dgm:pt>
    <dgm:pt modelId="{7ABEBB42-70CF-4C4F-B057-EE2EFC96343F}" type="pres">
      <dgm:prSet presAssocID="{9CB3A5DB-E53F-47E1-94BE-920E8E71E119}" presName="root2" presStyleCnt="0"/>
      <dgm:spPr/>
    </dgm:pt>
    <dgm:pt modelId="{0465CE2A-1C14-4E77-A3F8-FA455F552D8F}" type="pres">
      <dgm:prSet presAssocID="{9CB3A5DB-E53F-47E1-94BE-920E8E71E119}" presName="LevelTwoTextNode" presStyleLbl="node2" presStyleIdx="0" presStyleCnt="2">
        <dgm:presLayoutVars>
          <dgm:chPref val="3"/>
        </dgm:presLayoutVars>
      </dgm:prSet>
      <dgm:spPr/>
      <dgm:t>
        <a:bodyPr/>
        <a:lstStyle/>
        <a:p>
          <a:endParaRPr lang="en-US"/>
        </a:p>
      </dgm:t>
    </dgm:pt>
    <dgm:pt modelId="{CF114026-3B20-4F2B-8F4A-147CF8076B96}" type="pres">
      <dgm:prSet presAssocID="{9CB3A5DB-E53F-47E1-94BE-920E8E71E119}" presName="level3hierChild" presStyleCnt="0"/>
      <dgm:spPr/>
    </dgm:pt>
    <dgm:pt modelId="{7BD93941-742D-4504-B228-15C003A352E9}" type="pres">
      <dgm:prSet presAssocID="{553FDA1A-191A-41FB-BEE3-E93BE10E8773}" presName="conn2-1" presStyleLbl="parChTrans1D3" presStyleIdx="0" presStyleCnt="3"/>
      <dgm:spPr/>
      <dgm:t>
        <a:bodyPr/>
        <a:lstStyle/>
        <a:p>
          <a:endParaRPr lang="en-US"/>
        </a:p>
      </dgm:t>
    </dgm:pt>
    <dgm:pt modelId="{A1F78952-979E-4C8D-B663-8B8158D8A309}" type="pres">
      <dgm:prSet presAssocID="{553FDA1A-191A-41FB-BEE3-E93BE10E8773}" presName="connTx" presStyleLbl="parChTrans1D3" presStyleIdx="0" presStyleCnt="3"/>
      <dgm:spPr/>
      <dgm:t>
        <a:bodyPr/>
        <a:lstStyle/>
        <a:p>
          <a:endParaRPr lang="en-US"/>
        </a:p>
      </dgm:t>
    </dgm:pt>
    <dgm:pt modelId="{DF998745-02A6-4750-99BD-C4D6951AC5BC}" type="pres">
      <dgm:prSet presAssocID="{EAD1F5A2-470E-4F7A-BF42-948D9B14287A}" presName="root2" presStyleCnt="0"/>
      <dgm:spPr/>
    </dgm:pt>
    <dgm:pt modelId="{D44F81B7-6CCE-4922-9AD8-735A097BBA86}" type="pres">
      <dgm:prSet presAssocID="{EAD1F5A2-470E-4F7A-BF42-948D9B14287A}" presName="LevelTwoTextNode" presStyleLbl="node3" presStyleIdx="0" presStyleCnt="3">
        <dgm:presLayoutVars>
          <dgm:chPref val="3"/>
        </dgm:presLayoutVars>
      </dgm:prSet>
      <dgm:spPr/>
      <dgm:t>
        <a:bodyPr/>
        <a:lstStyle/>
        <a:p>
          <a:endParaRPr lang="en-US"/>
        </a:p>
      </dgm:t>
    </dgm:pt>
    <dgm:pt modelId="{3F74391B-75E9-4CAD-A169-44B8F39C6C8F}" type="pres">
      <dgm:prSet presAssocID="{EAD1F5A2-470E-4F7A-BF42-948D9B14287A}" presName="level3hierChild" presStyleCnt="0"/>
      <dgm:spPr/>
    </dgm:pt>
    <dgm:pt modelId="{2A556812-532B-423D-B619-14CC07DBB893}" type="pres">
      <dgm:prSet presAssocID="{074A0401-500A-4E83-9725-9C24A3BC24C2}" presName="conn2-1" presStyleLbl="parChTrans1D3" presStyleIdx="1" presStyleCnt="3"/>
      <dgm:spPr/>
      <dgm:t>
        <a:bodyPr/>
        <a:lstStyle/>
        <a:p>
          <a:endParaRPr lang="en-US"/>
        </a:p>
      </dgm:t>
    </dgm:pt>
    <dgm:pt modelId="{9CDAA291-AA13-4753-9A6B-DBFC736C2C0F}" type="pres">
      <dgm:prSet presAssocID="{074A0401-500A-4E83-9725-9C24A3BC24C2}" presName="connTx" presStyleLbl="parChTrans1D3" presStyleIdx="1" presStyleCnt="3"/>
      <dgm:spPr/>
      <dgm:t>
        <a:bodyPr/>
        <a:lstStyle/>
        <a:p>
          <a:endParaRPr lang="en-US"/>
        </a:p>
      </dgm:t>
    </dgm:pt>
    <dgm:pt modelId="{CE5EC52F-BD02-4FE5-AA8F-AB8A4D9B6B3E}" type="pres">
      <dgm:prSet presAssocID="{6959F3CF-D4B6-4213-85CC-425104618E14}" presName="root2" presStyleCnt="0"/>
      <dgm:spPr/>
    </dgm:pt>
    <dgm:pt modelId="{F4F7F6FE-F51D-4E54-82B8-E317856E2980}" type="pres">
      <dgm:prSet presAssocID="{6959F3CF-D4B6-4213-85CC-425104618E14}" presName="LevelTwoTextNode" presStyleLbl="node3" presStyleIdx="1" presStyleCnt="3">
        <dgm:presLayoutVars>
          <dgm:chPref val="3"/>
        </dgm:presLayoutVars>
      </dgm:prSet>
      <dgm:spPr/>
      <dgm:t>
        <a:bodyPr/>
        <a:lstStyle/>
        <a:p>
          <a:endParaRPr lang="en-US"/>
        </a:p>
      </dgm:t>
    </dgm:pt>
    <dgm:pt modelId="{600E0AB0-D43B-4C29-AD95-C18E847CF2A9}" type="pres">
      <dgm:prSet presAssocID="{6959F3CF-D4B6-4213-85CC-425104618E14}" presName="level3hierChild" presStyleCnt="0"/>
      <dgm:spPr/>
    </dgm:pt>
    <dgm:pt modelId="{A64EC135-D8A0-4040-BF58-4FBEA58F143C}" type="pres">
      <dgm:prSet presAssocID="{2FABE27C-20B1-418B-915F-0BD8CC5FA1FF}" presName="conn2-1" presStyleLbl="parChTrans1D2" presStyleIdx="1" presStyleCnt="2"/>
      <dgm:spPr/>
      <dgm:t>
        <a:bodyPr/>
        <a:lstStyle/>
        <a:p>
          <a:endParaRPr lang="en-US"/>
        </a:p>
      </dgm:t>
    </dgm:pt>
    <dgm:pt modelId="{175164F5-7FD1-4339-AAB8-196E53F01B37}" type="pres">
      <dgm:prSet presAssocID="{2FABE27C-20B1-418B-915F-0BD8CC5FA1FF}" presName="connTx" presStyleLbl="parChTrans1D2" presStyleIdx="1" presStyleCnt="2"/>
      <dgm:spPr/>
      <dgm:t>
        <a:bodyPr/>
        <a:lstStyle/>
        <a:p>
          <a:endParaRPr lang="en-US"/>
        </a:p>
      </dgm:t>
    </dgm:pt>
    <dgm:pt modelId="{C5AA16F0-BDC1-4E14-8DA3-59A833638E0A}" type="pres">
      <dgm:prSet presAssocID="{A3A4E8A1-A177-468E-B9B5-B70ED84E9698}" presName="root2" presStyleCnt="0"/>
      <dgm:spPr/>
    </dgm:pt>
    <dgm:pt modelId="{73041FF0-3208-4A3C-9DEA-CE687BFC9051}" type="pres">
      <dgm:prSet presAssocID="{A3A4E8A1-A177-468E-B9B5-B70ED84E9698}" presName="LevelTwoTextNode" presStyleLbl="node2" presStyleIdx="1" presStyleCnt="2">
        <dgm:presLayoutVars>
          <dgm:chPref val="3"/>
        </dgm:presLayoutVars>
      </dgm:prSet>
      <dgm:spPr/>
      <dgm:t>
        <a:bodyPr/>
        <a:lstStyle/>
        <a:p>
          <a:endParaRPr lang="en-US"/>
        </a:p>
      </dgm:t>
    </dgm:pt>
    <dgm:pt modelId="{B84321DB-6152-4A52-A809-1E2FF17CA01F}" type="pres">
      <dgm:prSet presAssocID="{A3A4E8A1-A177-468E-B9B5-B70ED84E9698}" presName="level3hierChild" presStyleCnt="0"/>
      <dgm:spPr/>
    </dgm:pt>
    <dgm:pt modelId="{BDE4BF01-C495-4526-916A-40122C73BBBA}" type="pres">
      <dgm:prSet presAssocID="{7B54D25F-FA67-4416-BBA0-05C0C5E89841}" presName="conn2-1" presStyleLbl="parChTrans1D3" presStyleIdx="2" presStyleCnt="3"/>
      <dgm:spPr/>
      <dgm:t>
        <a:bodyPr/>
        <a:lstStyle/>
        <a:p>
          <a:endParaRPr lang="en-US"/>
        </a:p>
      </dgm:t>
    </dgm:pt>
    <dgm:pt modelId="{590B7AB5-BC39-4938-93A0-586507E73E1D}" type="pres">
      <dgm:prSet presAssocID="{7B54D25F-FA67-4416-BBA0-05C0C5E89841}" presName="connTx" presStyleLbl="parChTrans1D3" presStyleIdx="2" presStyleCnt="3"/>
      <dgm:spPr/>
      <dgm:t>
        <a:bodyPr/>
        <a:lstStyle/>
        <a:p>
          <a:endParaRPr lang="en-US"/>
        </a:p>
      </dgm:t>
    </dgm:pt>
    <dgm:pt modelId="{51E29CFA-4150-45B8-B945-357C5772175D}" type="pres">
      <dgm:prSet presAssocID="{80AF2328-8156-4780-90A5-FD3CFC79C2D5}" presName="root2" presStyleCnt="0"/>
      <dgm:spPr/>
    </dgm:pt>
    <dgm:pt modelId="{D65D0B85-4B79-4F57-8FF9-77584EF248B3}" type="pres">
      <dgm:prSet presAssocID="{80AF2328-8156-4780-90A5-FD3CFC79C2D5}" presName="LevelTwoTextNode" presStyleLbl="node3" presStyleIdx="2" presStyleCnt="3">
        <dgm:presLayoutVars>
          <dgm:chPref val="3"/>
        </dgm:presLayoutVars>
      </dgm:prSet>
      <dgm:spPr/>
      <dgm:t>
        <a:bodyPr/>
        <a:lstStyle/>
        <a:p>
          <a:endParaRPr lang="en-US"/>
        </a:p>
      </dgm:t>
    </dgm:pt>
    <dgm:pt modelId="{A8C5DCE1-46A6-43D1-8645-928C64DFE09B}" type="pres">
      <dgm:prSet presAssocID="{80AF2328-8156-4780-90A5-FD3CFC79C2D5}" presName="level3hierChild" presStyleCnt="0"/>
      <dgm:spPr/>
    </dgm:pt>
  </dgm:ptLst>
  <dgm:cxnLst>
    <dgm:cxn modelId="{ED62036C-1C45-4961-ACEB-71CFA5E05A40}" type="presOf" srcId="{D918B859-0136-4C93-8129-E2936A42B651}" destId="{F32C5A75-28FE-43E7-B4A2-0BED21F5BDC4}" srcOrd="0" destOrd="0" presId="urn:microsoft.com/office/officeart/2005/8/layout/hierarchy2"/>
    <dgm:cxn modelId="{5B453418-36CB-4A44-8E3D-5D3191EB9E05}" srcId="{EB09030E-F384-4876-A014-E5E258C306CA}" destId="{9CB3A5DB-E53F-47E1-94BE-920E8E71E119}" srcOrd="0" destOrd="0" parTransId="{53055C10-FB34-450A-9028-96951AF964F2}" sibTransId="{4B6469DF-8107-4388-A199-F9F2D9686EF8}"/>
    <dgm:cxn modelId="{FC2DF2C4-BDF3-44F6-8AF2-272973CC2A2A}" srcId="{A3A4E8A1-A177-468E-B9B5-B70ED84E9698}" destId="{80AF2328-8156-4780-90A5-FD3CFC79C2D5}" srcOrd="0" destOrd="0" parTransId="{7B54D25F-FA67-4416-BBA0-05C0C5E89841}" sibTransId="{F4B11F1F-9833-4BB7-9684-63809F232D2F}"/>
    <dgm:cxn modelId="{A8329E4B-4BA6-4A2C-8F66-0B19A130B441}" type="presOf" srcId="{7B54D25F-FA67-4416-BBA0-05C0C5E89841}" destId="{590B7AB5-BC39-4938-93A0-586507E73E1D}" srcOrd="1" destOrd="0" presId="urn:microsoft.com/office/officeart/2005/8/layout/hierarchy2"/>
    <dgm:cxn modelId="{924F9FE6-0A1D-43A3-B666-12577489C022}" type="presOf" srcId="{A3A4E8A1-A177-468E-B9B5-B70ED84E9698}" destId="{73041FF0-3208-4A3C-9DEA-CE687BFC9051}" srcOrd="0" destOrd="0" presId="urn:microsoft.com/office/officeart/2005/8/layout/hierarchy2"/>
    <dgm:cxn modelId="{02234865-CA3F-45A1-8B72-78F8E439BB59}" srcId="{D918B859-0136-4C93-8129-E2936A42B651}" destId="{EB09030E-F384-4876-A014-E5E258C306CA}" srcOrd="0" destOrd="0" parTransId="{9B506993-0362-4DC9-880D-77D8871935AB}" sibTransId="{8096E40C-11F1-49C4-9CED-F87C5ACA0C5C}"/>
    <dgm:cxn modelId="{DC059737-4B59-4B91-A6D3-47067FEB0287}" type="presOf" srcId="{074A0401-500A-4E83-9725-9C24A3BC24C2}" destId="{2A556812-532B-423D-B619-14CC07DBB893}" srcOrd="0" destOrd="0" presId="urn:microsoft.com/office/officeart/2005/8/layout/hierarchy2"/>
    <dgm:cxn modelId="{A2E59EAF-69C5-4B29-8634-86D801984A4F}" type="presOf" srcId="{553FDA1A-191A-41FB-BEE3-E93BE10E8773}" destId="{7BD93941-742D-4504-B228-15C003A352E9}" srcOrd="0" destOrd="0" presId="urn:microsoft.com/office/officeart/2005/8/layout/hierarchy2"/>
    <dgm:cxn modelId="{C3EDDE64-789C-43D2-913C-CDDE16324370}" type="presOf" srcId="{2FABE27C-20B1-418B-915F-0BD8CC5FA1FF}" destId="{175164F5-7FD1-4339-AAB8-196E53F01B37}" srcOrd="1" destOrd="0" presId="urn:microsoft.com/office/officeart/2005/8/layout/hierarchy2"/>
    <dgm:cxn modelId="{BD5F088B-3144-44B4-9E13-E81672069646}" type="presOf" srcId="{553FDA1A-191A-41FB-BEE3-E93BE10E8773}" destId="{A1F78952-979E-4C8D-B663-8B8158D8A309}" srcOrd="1" destOrd="0" presId="urn:microsoft.com/office/officeart/2005/8/layout/hierarchy2"/>
    <dgm:cxn modelId="{69DC009A-A594-41C0-B2B0-9498E3DC4BCD}" srcId="{9CB3A5DB-E53F-47E1-94BE-920E8E71E119}" destId="{6959F3CF-D4B6-4213-85CC-425104618E14}" srcOrd="1" destOrd="0" parTransId="{074A0401-500A-4E83-9725-9C24A3BC24C2}" sibTransId="{F516FE5E-2B94-4B42-BBF9-FDA94CF10CB9}"/>
    <dgm:cxn modelId="{4F98888D-A980-489B-B891-0D5D890E306A}" type="presOf" srcId="{074A0401-500A-4E83-9725-9C24A3BC24C2}" destId="{9CDAA291-AA13-4753-9A6B-DBFC736C2C0F}" srcOrd="1" destOrd="0" presId="urn:microsoft.com/office/officeart/2005/8/layout/hierarchy2"/>
    <dgm:cxn modelId="{D0791263-F054-43B4-B7D9-4CDDEDE3FA0A}" type="presOf" srcId="{9CB3A5DB-E53F-47E1-94BE-920E8E71E119}" destId="{0465CE2A-1C14-4E77-A3F8-FA455F552D8F}" srcOrd="0" destOrd="0" presId="urn:microsoft.com/office/officeart/2005/8/layout/hierarchy2"/>
    <dgm:cxn modelId="{254833E8-A172-43B5-99BB-3DFB6C632A3A}" type="presOf" srcId="{EAD1F5A2-470E-4F7A-BF42-948D9B14287A}" destId="{D44F81B7-6CCE-4922-9AD8-735A097BBA86}" srcOrd="0" destOrd="0" presId="urn:microsoft.com/office/officeart/2005/8/layout/hierarchy2"/>
    <dgm:cxn modelId="{D1724594-8C23-40EA-B7E7-22401845099A}" type="presOf" srcId="{2FABE27C-20B1-418B-915F-0BD8CC5FA1FF}" destId="{A64EC135-D8A0-4040-BF58-4FBEA58F143C}" srcOrd="0" destOrd="0" presId="urn:microsoft.com/office/officeart/2005/8/layout/hierarchy2"/>
    <dgm:cxn modelId="{96824E0D-9BAB-471A-A831-39B5661FED25}" type="presOf" srcId="{53055C10-FB34-450A-9028-96951AF964F2}" destId="{7368C424-869A-4BC9-8893-7159431B34C8}" srcOrd="0" destOrd="0" presId="urn:microsoft.com/office/officeart/2005/8/layout/hierarchy2"/>
    <dgm:cxn modelId="{BF6C36E3-12C9-41D8-835F-946F9D5BF869}" type="presOf" srcId="{7B54D25F-FA67-4416-BBA0-05C0C5E89841}" destId="{BDE4BF01-C495-4526-916A-40122C73BBBA}" srcOrd="0" destOrd="0" presId="urn:microsoft.com/office/officeart/2005/8/layout/hierarchy2"/>
    <dgm:cxn modelId="{7F49BFD5-910A-4459-A727-1D3DB6C943D4}" type="presOf" srcId="{6959F3CF-D4B6-4213-85CC-425104618E14}" destId="{F4F7F6FE-F51D-4E54-82B8-E317856E2980}" srcOrd="0" destOrd="0" presId="urn:microsoft.com/office/officeart/2005/8/layout/hierarchy2"/>
    <dgm:cxn modelId="{82ADF7F4-E1D3-4556-BDEC-97D50A05B92C}" type="presOf" srcId="{80AF2328-8156-4780-90A5-FD3CFC79C2D5}" destId="{D65D0B85-4B79-4F57-8FF9-77584EF248B3}" srcOrd="0" destOrd="0" presId="urn:microsoft.com/office/officeart/2005/8/layout/hierarchy2"/>
    <dgm:cxn modelId="{9BEFE243-98BE-4A18-AF45-377C50559042}" type="presOf" srcId="{EB09030E-F384-4876-A014-E5E258C306CA}" destId="{F694B056-7D3F-4258-8F3B-1A538809E031}" srcOrd="0" destOrd="0" presId="urn:microsoft.com/office/officeart/2005/8/layout/hierarchy2"/>
    <dgm:cxn modelId="{A434624F-3505-40BB-A235-D1B8EDCD5BEE}" srcId="{EB09030E-F384-4876-A014-E5E258C306CA}" destId="{A3A4E8A1-A177-468E-B9B5-B70ED84E9698}" srcOrd="1" destOrd="0" parTransId="{2FABE27C-20B1-418B-915F-0BD8CC5FA1FF}" sibTransId="{F70C6D44-0794-4BB7-88BA-950A573A1D20}"/>
    <dgm:cxn modelId="{8C641520-208D-40F1-80D3-5BF06016A7AC}" type="presOf" srcId="{53055C10-FB34-450A-9028-96951AF964F2}" destId="{77874F33-28BE-4A45-9A77-58A3F5B2F234}" srcOrd="1" destOrd="0" presId="urn:microsoft.com/office/officeart/2005/8/layout/hierarchy2"/>
    <dgm:cxn modelId="{79327C36-074C-4E1D-B22C-79BD00CF434D}" srcId="{9CB3A5DB-E53F-47E1-94BE-920E8E71E119}" destId="{EAD1F5A2-470E-4F7A-BF42-948D9B14287A}" srcOrd="0" destOrd="0" parTransId="{553FDA1A-191A-41FB-BEE3-E93BE10E8773}" sibTransId="{15F4C386-CED3-42C5-9A3E-1BC573141019}"/>
    <dgm:cxn modelId="{682D6A52-41A2-4188-9007-0F5766848558}" type="presParOf" srcId="{F32C5A75-28FE-43E7-B4A2-0BED21F5BDC4}" destId="{E017E39E-1F98-441C-9912-DD16370C16E9}" srcOrd="0" destOrd="0" presId="urn:microsoft.com/office/officeart/2005/8/layout/hierarchy2"/>
    <dgm:cxn modelId="{7761EB53-C51C-4D6A-8BFF-E06DCB19589E}" type="presParOf" srcId="{E017E39E-1F98-441C-9912-DD16370C16E9}" destId="{F694B056-7D3F-4258-8F3B-1A538809E031}" srcOrd="0" destOrd="0" presId="urn:microsoft.com/office/officeart/2005/8/layout/hierarchy2"/>
    <dgm:cxn modelId="{4B5B401F-4A3F-4A03-BAD4-9B498B48B468}" type="presParOf" srcId="{E017E39E-1F98-441C-9912-DD16370C16E9}" destId="{0860033C-84B6-41F9-B88D-31C6D636B3B7}" srcOrd="1" destOrd="0" presId="urn:microsoft.com/office/officeart/2005/8/layout/hierarchy2"/>
    <dgm:cxn modelId="{EAC2681A-9424-4C54-BA93-60964E74FF29}" type="presParOf" srcId="{0860033C-84B6-41F9-B88D-31C6D636B3B7}" destId="{7368C424-869A-4BC9-8893-7159431B34C8}" srcOrd="0" destOrd="0" presId="urn:microsoft.com/office/officeart/2005/8/layout/hierarchy2"/>
    <dgm:cxn modelId="{7CA71E6F-971D-4B6A-A502-0102B744ED2A}" type="presParOf" srcId="{7368C424-869A-4BC9-8893-7159431B34C8}" destId="{77874F33-28BE-4A45-9A77-58A3F5B2F234}" srcOrd="0" destOrd="0" presId="urn:microsoft.com/office/officeart/2005/8/layout/hierarchy2"/>
    <dgm:cxn modelId="{F531C222-8E8F-4354-ADDF-6D62987584AB}" type="presParOf" srcId="{0860033C-84B6-41F9-B88D-31C6D636B3B7}" destId="{7ABEBB42-70CF-4C4F-B057-EE2EFC96343F}" srcOrd="1" destOrd="0" presId="urn:microsoft.com/office/officeart/2005/8/layout/hierarchy2"/>
    <dgm:cxn modelId="{FC739980-463B-4ADD-BD51-44FC8FD9B586}" type="presParOf" srcId="{7ABEBB42-70CF-4C4F-B057-EE2EFC96343F}" destId="{0465CE2A-1C14-4E77-A3F8-FA455F552D8F}" srcOrd="0" destOrd="0" presId="urn:microsoft.com/office/officeart/2005/8/layout/hierarchy2"/>
    <dgm:cxn modelId="{03F74F7F-CFAD-4D78-B1F5-62E6396C1CC3}" type="presParOf" srcId="{7ABEBB42-70CF-4C4F-B057-EE2EFC96343F}" destId="{CF114026-3B20-4F2B-8F4A-147CF8076B96}" srcOrd="1" destOrd="0" presId="urn:microsoft.com/office/officeart/2005/8/layout/hierarchy2"/>
    <dgm:cxn modelId="{AF15DC99-FAD1-42EC-89BE-839071BFBBFE}" type="presParOf" srcId="{CF114026-3B20-4F2B-8F4A-147CF8076B96}" destId="{7BD93941-742D-4504-B228-15C003A352E9}" srcOrd="0" destOrd="0" presId="urn:microsoft.com/office/officeart/2005/8/layout/hierarchy2"/>
    <dgm:cxn modelId="{801EAE0D-4BBB-47E7-868B-72BF8C9B3528}" type="presParOf" srcId="{7BD93941-742D-4504-B228-15C003A352E9}" destId="{A1F78952-979E-4C8D-B663-8B8158D8A309}" srcOrd="0" destOrd="0" presId="urn:microsoft.com/office/officeart/2005/8/layout/hierarchy2"/>
    <dgm:cxn modelId="{3CEA1475-B313-4114-814A-01531C5AAC1D}" type="presParOf" srcId="{CF114026-3B20-4F2B-8F4A-147CF8076B96}" destId="{DF998745-02A6-4750-99BD-C4D6951AC5BC}" srcOrd="1" destOrd="0" presId="urn:microsoft.com/office/officeart/2005/8/layout/hierarchy2"/>
    <dgm:cxn modelId="{B0A8DEFB-72BA-4583-B259-815091C20EC6}" type="presParOf" srcId="{DF998745-02A6-4750-99BD-C4D6951AC5BC}" destId="{D44F81B7-6CCE-4922-9AD8-735A097BBA86}" srcOrd="0" destOrd="0" presId="urn:microsoft.com/office/officeart/2005/8/layout/hierarchy2"/>
    <dgm:cxn modelId="{21D3F0DC-96BE-4B16-9634-174C8DFC1F26}" type="presParOf" srcId="{DF998745-02A6-4750-99BD-C4D6951AC5BC}" destId="{3F74391B-75E9-4CAD-A169-44B8F39C6C8F}" srcOrd="1" destOrd="0" presId="urn:microsoft.com/office/officeart/2005/8/layout/hierarchy2"/>
    <dgm:cxn modelId="{7A825D67-D738-458B-8B7E-5D9C15518A4D}" type="presParOf" srcId="{CF114026-3B20-4F2B-8F4A-147CF8076B96}" destId="{2A556812-532B-423D-B619-14CC07DBB893}" srcOrd="2" destOrd="0" presId="urn:microsoft.com/office/officeart/2005/8/layout/hierarchy2"/>
    <dgm:cxn modelId="{AB6B13E5-ED69-415C-927B-1F8AA1440CF7}" type="presParOf" srcId="{2A556812-532B-423D-B619-14CC07DBB893}" destId="{9CDAA291-AA13-4753-9A6B-DBFC736C2C0F}" srcOrd="0" destOrd="0" presId="urn:microsoft.com/office/officeart/2005/8/layout/hierarchy2"/>
    <dgm:cxn modelId="{CC547B17-EB81-442E-B22A-ED700435CAD7}" type="presParOf" srcId="{CF114026-3B20-4F2B-8F4A-147CF8076B96}" destId="{CE5EC52F-BD02-4FE5-AA8F-AB8A4D9B6B3E}" srcOrd="3" destOrd="0" presId="urn:microsoft.com/office/officeart/2005/8/layout/hierarchy2"/>
    <dgm:cxn modelId="{30523ADA-04DC-429C-9DFD-47C2CB9806DF}" type="presParOf" srcId="{CE5EC52F-BD02-4FE5-AA8F-AB8A4D9B6B3E}" destId="{F4F7F6FE-F51D-4E54-82B8-E317856E2980}" srcOrd="0" destOrd="0" presId="urn:microsoft.com/office/officeart/2005/8/layout/hierarchy2"/>
    <dgm:cxn modelId="{8F8057E7-970A-4340-9C80-C6CA9B68E83D}" type="presParOf" srcId="{CE5EC52F-BD02-4FE5-AA8F-AB8A4D9B6B3E}" destId="{600E0AB0-D43B-4C29-AD95-C18E847CF2A9}" srcOrd="1" destOrd="0" presId="urn:microsoft.com/office/officeart/2005/8/layout/hierarchy2"/>
    <dgm:cxn modelId="{3571132C-DC2D-4DA3-9E46-14B29C8E5069}" type="presParOf" srcId="{0860033C-84B6-41F9-B88D-31C6D636B3B7}" destId="{A64EC135-D8A0-4040-BF58-4FBEA58F143C}" srcOrd="2" destOrd="0" presId="urn:microsoft.com/office/officeart/2005/8/layout/hierarchy2"/>
    <dgm:cxn modelId="{D56914D6-ED17-47F5-879E-A34D5A9E7820}" type="presParOf" srcId="{A64EC135-D8A0-4040-BF58-4FBEA58F143C}" destId="{175164F5-7FD1-4339-AAB8-196E53F01B37}" srcOrd="0" destOrd="0" presId="urn:microsoft.com/office/officeart/2005/8/layout/hierarchy2"/>
    <dgm:cxn modelId="{2057E2F7-8964-49F2-B624-21DE9A572072}" type="presParOf" srcId="{0860033C-84B6-41F9-B88D-31C6D636B3B7}" destId="{C5AA16F0-BDC1-4E14-8DA3-59A833638E0A}" srcOrd="3" destOrd="0" presId="urn:microsoft.com/office/officeart/2005/8/layout/hierarchy2"/>
    <dgm:cxn modelId="{D2D25D84-FDAA-4A98-9028-8FCE3CC28447}" type="presParOf" srcId="{C5AA16F0-BDC1-4E14-8DA3-59A833638E0A}" destId="{73041FF0-3208-4A3C-9DEA-CE687BFC9051}" srcOrd="0" destOrd="0" presId="urn:microsoft.com/office/officeart/2005/8/layout/hierarchy2"/>
    <dgm:cxn modelId="{C702ECB9-9EF9-4EDF-A8E4-B23CDC000FE4}" type="presParOf" srcId="{C5AA16F0-BDC1-4E14-8DA3-59A833638E0A}" destId="{B84321DB-6152-4A52-A809-1E2FF17CA01F}" srcOrd="1" destOrd="0" presId="urn:microsoft.com/office/officeart/2005/8/layout/hierarchy2"/>
    <dgm:cxn modelId="{72C039DE-91A7-40BB-8847-E3537C93ADBA}" type="presParOf" srcId="{B84321DB-6152-4A52-A809-1E2FF17CA01F}" destId="{BDE4BF01-C495-4526-916A-40122C73BBBA}" srcOrd="0" destOrd="0" presId="urn:microsoft.com/office/officeart/2005/8/layout/hierarchy2"/>
    <dgm:cxn modelId="{4A321634-F2DB-42DA-837F-3B14ECC172D7}" type="presParOf" srcId="{BDE4BF01-C495-4526-916A-40122C73BBBA}" destId="{590B7AB5-BC39-4938-93A0-586507E73E1D}" srcOrd="0" destOrd="0" presId="urn:microsoft.com/office/officeart/2005/8/layout/hierarchy2"/>
    <dgm:cxn modelId="{98A658DD-9CEC-482B-9E80-88147F4210C7}" type="presParOf" srcId="{B84321DB-6152-4A52-A809-1E2FF17CA01F}" destId="{51E29CFA-4150-45B8-B945-357C5772175D}" srcOrd="1" destOrd="0" presId="urn:microsoft.com/office/officeart/2005/8/layout/hierarchy2"/>
    <dgm:cxn modelId="{88913417-EB82-47DB-B239-39DF3309D879}" type="presParOf" srcId="{51E29CFA-4150-45B8-B945-357C5772175D}" destId="{D65D0B85-4B79-4F57-8FF9-77584EF248B3}" srcOrd="0" destOrd="0" presId="urn:microsoft.com/office/officeart/2005/8/layout/hierarchy2"/>
    <dgm:cxn modelId="{7F7E15F4-6137-4F11-B25E-FE6622E2EB40}" type="presParOf" srcId="{51E29CFA-4150-45B8-B945-357C5772175D}" destId="{A8C5DCE1-46A6-43D1-8645-928C64DFE09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080655-9143-4F0D-8EA9-319077076736}" type="doc">
      <dgm:prSet loTypeId="urn:microsoft.com/office/officeart/2005/8/layout/hierarchy3" loCatId="list" qsTypeId="urn:microsoft.com/office/officeart/2005/8/quickstyle/simple5" qsCatId="simple" csTypeId="urn:microsoft.com/office/officeart/2005/8/colors/accent2_5" csCatId="accent2" phldr="1"/>
      <dgm:spPr/>
      <dgm:t>
        <a:bodyPr/>
        <a:lstStyle/>
        <a:p>
          <a:endParaRPr lang="en-US"/>
        </a:p>
      </dgm:t>
    </dgm:pt>
    <dgm:pt modelId="{FB23C4EF-3363-47DF-93CD-FF4A7F43BC0D}">
      <dgm:prSet phldrT="[Text]"/>
      <dgm:spPr>
        <a:solidFill>
          <a:srgbClr val="00B050"/>
        </a:solidFill>
      </dgm:spPr>
      <dgm:t>
        <a:bodyPr/>
        <a:lstStyle/>
        <a:p>
          <a:r>
            <a:rPr lang="en-US" b="1" dirty="0"/>
            <a:t>Traditional LTC Sales</a:t>
          </a:r>
        </a:p>
      </dgm:t>
    </dgm:pt>
    <dgm:pt modelId="{DD7FF144-69B5-4544-B196-4D50FCB53F3C}" type="parTrans" cxnId="{97F26C1E-34B1-41DD-B35D-2A26DFC11FFF}">
      <dgm:prSet/>
      <dgm:spPr/>
      <dgm:t>
        <a:bodyPr/>
        <a:lstStyle/>
        <a:p>
          <a:endParaRPr lang="en-US"/>
        </a:p>
      </dgm:t>
    </dgm:pt>
    <dgm:pt modelId="{C7648EED-B6F7-48EB-B5E1-B2E4326FFBAF}" type="sibTrans" cxnId="{97F26C1E-34B1-41DD-B35D-2A26DFC11FFF}">
      <dgm:prSet/>
      <dgm:spPr/>
      <dgm:t>
        <a:bodyPr/>
        <a:lstStyle/>
        <a:p>
          <a:endParaRPr lang="en-US"/>
        </a:p>
      </dgm:t>
    </dgm:pt>
    <dgm:pt modelId="{00CBD512-12D4-41ED-BAE3-D0AE4A34E9D4}">
      <dgm:prSet phldrT="[Text]"/>
      <dgm:spPr>
        <a:solidFill>
          <a:srgbClr val="578999"/>
        </a:solidFill>
        <a:ln>
          <a:solidFill>
            <a:srgbClr val="009789"/>
          </a:solidFill>
        </a:ln>
      </dgm:spPr>
      <dgm:t>
        <a:bodyPr/>
        <a:lstStyle/>
        <a:p>
          <a:r>
            <a:rPr lang="en-US" b="1" dirty="0"/>
            <a:t>Life Insurance with LTC Rider</a:t>
          </a:r>
        </a:p>
      </dgm:t>
    </dgm:pt>
    <dgm:pt modelId="{095D29BA-26D6-4E34-9202-63B4CE3CD357}" type="parTrans" cxnId="{3EB6A040-8436-4D1D-932D-F7A461F61FBE}">
      <dgm:prSet/>
      <dgm:spPr/>
      <dgm:t>
        <a:bodyPr/>
        <a:lstStyle/>
        <a:p>
          <a:endParaRPr lang="en-US"/>
        </a:p>
      </dgm:t>
    </dgm:pt>
    <dgm:pt modelId="{7A13A1AE-D86D-4E05-B81E-1914DBD2BF06}" type="sibTrans" cxnId="{3EB6A040-8436-4D1D-932D-F7A461F61FBE}">
      <dgm:prSet/>
      <dgm:spPr/>
      <dgm:t>
        <a:bodyPr/>
        <a:lstStyle/>
        <a:p>
          <a:endParaRPr lang="en-US"/>
        </a:p>
      </dgm:t>
    </dgm:pt>
    <dgm:pt modelId="{96374476-36B3-4EFB-9828-39F033015ED6}">
      <dgm:prSet/>
      <dgm:spPr>
        <a:solidFill>
          <a:srgbClr val="7030A0"/>
        </a:solidFill>
        <a:ln>
          <a:solidFill>
            <a:schemeClr val="accent5"/>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dgm:spPr>
      <dgm:t>
        <a:bodyPr/>
        <a:lstStyle/>
        <a:p>
          <a:r>
            <a:rPr lang="en-US" b="1" dirty="0"/>
            <a:t>Linked Benefit LTC Policies</a:t>
          </a:r>
        </a:p>
      </dgm:t>
    </dgm:pt>
    <dgm:pt modelId="{DBC45DDA-DCF9-4EC5-A30E-3F982E98B5D6}" type="parTrans" cxnId="{E7E5133B-20D2-43F5-913D-75C052A12546}">
      <dgm:prSet/>
      <dgm:spPr/>
      <dgm:t>
        <a:bodyPr/>
        <a:lstStyle/>
        <a:p>
          <a:endParaRPr lang="en-US"/>
        </a:p>
      </dgm:t>
    </dgm:pt>
    <dgm:pt modelId="{FC81BFD7-4691-4E6E-8E7A-C9B1A0C17D00}" type="sibTrans" cxnId="{E7E5133B-20D2-43F5-913D-75C052A12546}">
      <dgm:prSet/>
      <dgm:spPr/>
      <dgm:t>
        <a:bodyPr/>
        <a:lstStyle/>
        <a:p>
          <a:endParaRPr lang="en-US"/>
        </a:p>
      </dgm:t>
    </dgm:pt>
    <dgm:pt modelId="{D3D78C24-2376-499D-A6E2-D577F129F861}">
      <dgm:prSet custT="1"/>
      <dgm:spPr/>
      <dgm:t>
        <a:bodyPr/>
        <a:lstStyle/>
        <a:p>
          <a:r>
            <a:rPr lang="en-US" sz="2800" dirty="0"/>
            <a:t>60% women</a:t>
          </a:r>
        </a:p>
      </dgm:t>
    </dgm:pt>
    <dgm:pt modelId="{1178F059-A33E-4DF8-96B1-DEF87369FA7F}" type="parTrans" cxnId="{D466A342-747C-4DD3-BC98-9358B41A1FB1}">
      <dgm:prSet/>
      <dgm:spPr/>
      <dgm:t>
        <a:bodyPr/>
        <a:lstStyle/>
        <a:p>
          <a:endParaRPr lang="en-US"/>
        </a:p>
      </dgm:t>
    </dgm:pt>
    <dgm:pt modelId="{B967F1FC-5A94-4FA9-964B-1A95174BD919}" type="sibTrans" cxnId="{D466A342-747C-4DD3-BC98-9358B41A1FB1}">
      <dgm:prSet/>
      <dgm:spPr/>
      <dgm:t>
        <a:bodyPr/>
        <a:lstStyle/>
        <a:p>
          <a:endParaRPr lang="en-US"/>
        </a:p>
      </dgm:t>
    </dgm:pt>
    <dgm:pt modelId="{BAFF2F55-CE2F-47CF-BB3E-60ECB5671E8D}">
      <dgm:prSet custT="1"/>
      <dgm:spPr/>
      <dgm:t>
        <a:bodyPr/>
        <a:lstStyle/>
        <a:p>
          <a:r>
            <a:rPr lang="en-US" sz="2800" dirty="0"/>
            <a:t>40% men</a:t>
          </a:r>
        </a:p>
      </dgm:t>
    </dgm:pt>
    <dgm:pt modelId="{3B547C92-E65A-4EA9-9F0C-519A6AA7DED4}" type="parTrans" cxnId="{1C1B0F4B-E861-4ADE-8C8D-71ECA0DB3505}">
      <dgm:prSet/>
      <dgm:spPr/>
      <dgm:t>
        <a:bodyPr/>
        <a:lstStyle/>
        <a:p>
          <a:endParaRPr lang="en-US"/>
        </a:p>
      </dgm:t>
    </dgm:pt>
    <dgm:pt modelId="{A9FEA9AB-55FA-444A-86D4-D454242BA8AC}" type="sibTrans" cxnId="{1C1B0F4B-E861-4ADE-8C8D-71ECA0DB3505}">
      <dgm:prSet/>
      <dgm:spPr/>
      <dgm:t>
        <a:bodyPr/>
        <a:lstStyle/>
        <a:p>
          <a:endParaRPr lang="en-US"/>
        </a:p>
      </dgm:t>
    </dgm:pt>
    <dgm:pt modelId="{F2550BAD-8FE5-4139-942B-679C6E3DE554}">
      <dgm:prSet custT="1"/>
      <dgm:spPr/>
      <dgm:t>
        <a:bodyPr/>
        <a:lstStyle/>
        <a:p>
          <a:r>
            <a:rPr lang="en-US" sz="2800" dirty="0"/>
            <a:t>67% women</a:t>
          </a:r>
        </a:p>
      </dgm:t>
    </dgm:pt>
    <dgm:pt modelId="{2574F499-12FD-44BB-AB80-0FC83162FC46}" type="parTrans" cxnId="{DFC7C904-D849-4B71-A150-E2DF7C1E5C74}">
      <dgm:prSet/>
      <dgm:spPr/>
      <dgm:t>
        <a:bodyPr/>
        <a:lstStyle/>
        <a:p>
          <a:endParaRPr lang="en-US"/>
        </a:p>
      </dgm:t>
    </dgm:pt>
    <dgm:pt modelId="{E9633297-45F0-4B43-AB26-91D8CB9E2F0A}" type="sibTrans" cxnId="{DFC7C904-D849-4B71-A150-E2DF7C1E5C74}">
      <dgm:prSet/>
      <dgm:spPr/>
      <dgm:t>
        <a:bodyPr/>
        <a:lstStyle/>
        <a:p>
          <a:endParaRPr lang="en-US"/>
        </a:p>
      </dgm:t>
    </dgm:pt>
    <dgm:pt modelId="{534D5815-6719-4AA9-9D3B-F7D82C52E10B}">
      <dgm:prSet custT="1"/>
      <dgm:spPr/>
      <dgm:t>
        <a:bodyPr/>
        <a:lstStyle/>
        <a:p>
          <a:r>
            <a:rPr lang="en-US" sz="2800" dirty="0"/>
            <a:t>33% men</a:t>
          </a:r>
        </a:p>
      </dgm:t>
    </dgm:pt>
    <dgm:pt modelId="{8F9EBC62-0AB4-4F26-A72A-4A19C5E7B690}" type="parTrans" cxnId="{D6836531-F85C-4278-9D24-48B2C02B740F}">
      <dgm:prSet/>
      <dgm:spPr/>
      <dgm:t>
        <a:bodyPr/>
        <a:lstStyle/>
        <a:p>
          <a:endParaRPr lang="en-US"/>
        </a:p>
      </dgm:t>
    </dgm:pt>
    <dgm:pt modelId="{5052F7DA-F150-4786-990B-AD631964E291}" type="sibTrans" cxnId="{D6836531-F85C-4278-9D24-48B2C02B740F}">
      <dgm:prSet/>
      <dgm:spPr/>
      <dgm:t>
        <a:bodyPr/>
        <a:lstStyle/>
        <a:p>
          <a:endParaRPr lang="en-US"/>
        </a:p>
      </dgm:t>
    </dgm:pt>
    <dgm:pt modelId="{FD11B30C-7315-4441-9D17-E6C85DB79E48}">
      <dgm:prSet custT="1"/>
      <dgm:spPr/>
      <dgm:t>
        <a:bodyPr/>
        <a:lstStyle/>
        <a:p>
          <a:r>
            <a:rPr lang="en-US" sz="2800" dirty="0"/>
            <a:t>45% men</a:t>
          </a:r>
        </a:p>
      </dgm:t>
    </dgm:pt>
    <dgm:pt modelId="{400948BA-8D5E-4467-8297-E6918106BF86}" type="parTrans" cxnId="{78A20DED-ABFF-444D-B120-01438B0416B4}">
      <dgm:prSet/>
      <dgm:spPr/>
      <dgm:t>
        <a:bodyPr/>
        <a:lstStyle/>
        <a:p>
          <a:endParaRPr lang="en-US"/>
        </a:p>
      </dgm:t>
    </dgm:pt>
    <dgm:pt modelId="{55BA8062-01F1-40AC-87B4-26A60B96971A}" type="sibTrans" cxnId="{78A20DED-ABFF-444D-B120-01438B0416B4}">
      <dgm:prSet/>
      <dgm:spPr/>
      <dgm:t>
        <a:bodyPr/>
        <a:lstStyle/>
        <a:p>
          <a:endParaRPr lang="en-US"/>
        </a:p>
      </dgm:t>
    </dgm:pt>
    <dgm:pt modelId="{AD82C4DA-2102-470B-8F77-8D678525AAAD}">
      <dgm:prSet custT="1"/>
      <dgm:spPr/>
      <dgm:t>
        <a:bodyPr/>
        <a:lstStyle/>
        <a:p>
          <a:r>
            <a:rPr lang="en-US" sz="2800" dirty="0"/>
            <a:t>55% women</a:t>
          </a:r>
        </a:p>
      </dgm:t>
    </dgm:pt>
    <dgm:pt modelId="{498BF262-42C0-4CF6-9473-8C9281667386}" type="parTrans" cxnId="{BA088B87-AA3C-4F7F-9E88-FAC1E6048055}">
      <dgm:prSet/>
      <dgm:spPr/>
      <dgm:t>
        <a:bodyPr/>
        <a:lstStyle/>
        <a:p>
          <a:endParaRPr lang="en-US"/>
        </a:p>
      </dgm:t>
    </dgm:pt>
    <dgm:pt modelId="{627E753E-1FA2-4560-B61A-6823A2448555}" type="sibTrans" cxnId="{BA088B87-AA3C-4F7F-9E88-FAC1E6048055}">
      <dgm:prSet/>
      <dgm:spPr/>
      <dgm:t>
        <a:bodyPr/>
        <a:lstStyle/>
        <a:p>
          <a:endParaRPr lang="en-US"/>
        </a:p>
      </dgm:t>
    </dgm:pt>
    <dgm:pt modelId="{58AD2606-4BA7-48D9-95E2-4432695713C9}" type="pres">
      <dgm:prSet presAssocID="{1B080655-9143-4F0D-8EA9-319077076736}" presName="diagram" presStyleCnt="0">
        <dgm:presLayoutVars>
          <dgm:chPref val="1"/>
          <dgm:dir/>
          <dgm:animOne val="branch"/>
          <dgm:animLvl val="lvl"/>
          <dgm:resizeHandles/>
        </dgm:presLayoutVars>
      </dgm:prSet>
      <dgm:spPr/>
      <dgm:t>
        <a:bodyPr/>
        <a:lstStyle/>
        <a:p>
          <a:endParaRPr lang="en-US"/>
        </a:p>
      </dgm:t>
    </dgm:pt>
    <dgm:pt modelId="{4812406E-1919-4079-A17C-3C6A24EC8346}" type="pres">
      <dgm:prSet presAssocID="{FB23C4EF-3363-47DF-93CD-FF4A7F43BC0D}" presName="root" presStyleCnt="0"/>
      <dgm:spPr/>
    </dgm:pt>
    <dgm:pt modelId="{07D5461B-A9F4-43C5-8506-1796F07223E3}" type="pres">
      <dgm:prSet presAssocID="{FB23C4EF-3363-47DF-93CD-FF4A7F43BC0D}" presName="rootComposite" presStyleCnt="0"/>
      <dgm:spPr/>
    </dgm:pt>
    <dgm:pt modelId="{F99CDEAE-7657-4B68-B743-8311B6C0ECA6}" type="pres">
      <dgm:prSet presAssocID="{FB23C4EF-3363-47DF-93CD-FF4A7F43BC0D}" presName="rootText" presStyleLbl="node1" presStyleIdx="0" presStyleCnt="3"/>
      <dgm:spPr/>
      <dgm:t>
        <a:bodyPr/>
        <a:lstStyle/>
        <a:p>
          <a:endParaRPr lang="en-US"/>
        </a:p>
      </dgm:t>
    </dgm:pt>
    <dgm:pt modelId="{1CAAC67D-6322-49B0-A02A-7A696AC99FC9}" type="pres">
      <dgm:prSet presAssocID="{FB23C4EF-3363-47DF-93CD-FF4A7F43BC0D}" presName="rootConnector" presStyleLbl="node1" presStyleIdx="0" presStyleCnt="3"/>
      <dgm:spPr/>
      <dgm:t>
        <a:bodyPr/>
        <a:lstStyle/>
        <a:p>
          <a:endParaRPr lang="en-US"/>
        </a:p>
      </dgm:t>
    </dgm:pt>
    <dgm:pt modelId="{2ABDF270-9212-45FE-B1FC-6684D7B58ABD}" type="pres">
      <dgm:prSet presAssocID="{FB23C4EF-3363-47DF-93CD-FF4A7F43BC0D}" presName="childShape" presStyleCnt="0"/>
      <dgm:spPr/>
    </dgm:pt>
    <dgm:pt modelId="{A5FA0FEE-6191-451D-BB1E-9BCF28ACF28B}" type="pres">
      <dgm:prSet presAssocID="{2574F499-12FD-44BB-AB80-0FC83162FC46}" presName="Name13" presStyleLbl="parChTrans1D2" presStyleIdx="0" presStyleCnt="6"/>
      <dgm:spPr/>
      <dgm:t>
        <a:bodyPr/>
        <a:lstStyle/>
        <a:p>
          <a:endParaRPr lang="en-US"/>
        </a:p>
      </dgm:t>
    </dgm:pt>
    <dgm:pt modelId="{8C35FFAA-9ADF-49FE-A0E4-9E1CC0302B26}" type="pres">
      <dgm:prSet presAssocID="{F2550BAD-8FE5-4139-942B-679C6E3DE554}" presName="childText" presStyleLbl="bgAcc1" presStyleIdx="0" presStyleCnt="6">
        <dgm:presLayoutVars>
          <dgm:bulletEnabled val="1"/>
        </dgm:presLayoutVars>
      </dgm:prSet>
      <dgm:spPr/>
      <dgm:t>
        <a:bodyPr/>
        <a:lstStyle/>
        <a:p>
          <a:endParaRPr lang="en-US"/>
        </a:p>
      </dgm:t>
    </dgm:pt>
    <dgm:pt modelId="{F0933575-D37D-49EA-91B8-16F1F52C4515}" type="pres">
      <dgm:prSet presAssocID="{8F9EBC62-0AB4-4F26-A72A-4A19C5E7B690}" presName="Name13" presStyleLbl="parChTrans1D2" presStyleIdx="1" presStyleCnt="6"/>
      <dgm:spPr/>
      <dgm:t>
        <a:bodyPr/>
        <a:lstStyle/>
        <a:p>
          <a:endParaRPr lang="en-US"/>
        </a:p>
      </dgm:t>
    </dgm:pt>
    <dgm:pt modelId="{67D0F1C3-E724-43CF-B589-36DB8188CCFF}" type="pres">
      <dgm:prSet presAssocID="{534D5815-6719-4AA9-9D3B-F7D82C52E10B}" presName="childText" presStyleLbl="bgAcc1" presStyleIdx="1" presStyleCnt="6">
        <dgm:presLayoutVars>
          <dgm:bulletEnabled val="1"/>
        </dgm:presLayoutVars>
      </dgm:prSet>
      <dgm:spPr/>
      <dgm:t>
        <a:bodyPr/>
        <a:lstStyle/>
        <a:p>
          <a:endParaRPr lang="en-US"/>
        </a:p>
      </dgm:t>
    </dgm:pt>
    <dgm:pt modelId="{3C85D04E-F2B4-44CF-B6AE-A05375BB876E}" type="pres">
      <dgm:prSet presAssocID="{96374476-36B3-4EFB-9828-39F033015ED6}" presName="root" presStyleCnt="0"/>
      <dgm:spPr/>
    </dgm:pt>
    <dgm:pt modelId="{C1916661-FF98-4C5C-AC6D-E054ABDA7EC1}" type="pres">
      <dgm:prSet presAssocID="{96374476-36B3-4EFB-9828-39F033015ED6}" presName="rootComposite" presStyleCnt="0"/>
      <dgm:spPr/>
    </dgm:pt>
    <dgm:pt modelId="{88A9249F-F441-4A6A-AA9A-B6F2C339F38B}" type="pres">
      <dgm:prSet presAssocID="{96374476-36B3-4EFB-9828-39F033015ED6}" presName="rootText" presStyleLbl="node1" presStyleIdx="1" presStyleCnt="3"/>
      <dgm:spPr/>
      <dgm:t>
        <a:bodyPr/>
        <a:lstStyle/>
        <a:p>
          <a:endParaRPr lang="en-US"/>
        </a:p>
      </dgm:t>
    </dgm:pt>
    <dgm:pt modelId="{A6EE8DBE-5622-4942-A7C7-AFFDADEEF40D}" type="pres">
      <dgm:prSet presAssocID="{96374476-36B3-4EFB-9828-39F033015ED6}" presName="rootConnector" presStyleLbl="node1" presStyleIdx="1" presStyleCnt="3"/>
      <dgm:spPr/>
      <dgm:t>
        <a:bodyPr/>
        <a:lstStyle/>
        <a:p>
          <a:endParaRPr lang="en-US"/>
        </a:p>
      </dgm:t>
    </dgm:pt>
    <dgm:pt modelId="{ACA7A125-BA37-45F1-BDE3-C3D4364B6987}" type="pres">
      <dgm:prSet presAssocID="{96374476-36B3-4EFB-9828-39F033015ED6}" presName="childShape" presStyleCnt="0"/>
      <dgm:spPr/>
    </dgm:pt>
    <dgm:pt modelId="{71228B68-7844-447E-9E17-578791BD6053}" type="pres">
      <dgm:prSet presAssocID="{1178F059-A33E-4DF8-96B1-DEF87369FA7F}" presName="Name13" presStyleLbl="parChTrans1D2" presStyleIdx="2" presStyleCnt="6"/>
      <dgm:spPr/>
      <dgm:t>
        <a:bodyPr/>
        <a:lstStyle/>
        <a:p>
          <a:endParaRPr lang="en-US"/>
        </a:p>
      </dgm:t>
    </dgm:pt>
    <dgm:pt modelId="{B79D6A47-B99F-4AEE-BD0B-EFBF9110657A}" type="pres">
      <dgm:prSet presAssocID="{D3D78C24-2376-499D-A6E2-D577F129F861}" presName="childText" presStyleLbl="bgAcc1" presStyleIdx="2" presStyleCnt="6">
        <dgm:presLayoutVars>
          <dgm:bulletEnabled val="1"/>
        </dgm:presLayoutVars>
      </dgm:prSet>
      <dgm:spPr/>
      <dgm:t>
        <a:bodyPr/>
        <a:lstStyle/>
        <a:p>
          <a:endParaRPr lang="en-US"/>
        </a:p>
      </dgm:t>
    </dgm:pt>
    <dgm:pt modelId="{82A0B7CD-53F9-4711-B194-62339FB002C5}" type="pres">
      <dgm:prSet presAssocID="{3B547C92-E65A-4EA9-9F0C-519A6AA7DED4}" presName="Name13" presStyleLbl="parChTrans1D2" presStyleIdx="3" presStyleCnt="6"/>
      <dgm:spPr/>
      <dgm:t>
        <a:bodyPr/>
        <a:lstStyle/>
        <a:p>
          <a:endParaRPr lang="en-US"/>
        </a:p>
      </dgm:t>
    </dgm:pt>
    <dgm:pt modelId="{F2F0095D-1F55-4131-B4EA-116104E924B7}" type="pres">
      <dgm:prSet presAssocID="{BAFF2F55-CE2F-47CF-BB3E-60ECB5671E8D}" presName="childText" presStyleLbl="bgAcc1" presStyleIdx="3" presStyleCnt="6">
        <dgm:presLayoutVars>
          <dgm:bulletEnabled val="1"/>
        </dgm:presLayoutVars>
      </dgm:prSet>
      <dgm:spPr/>
      <dgm:t>
        <a:bodyPr/>
        <a:lstStyle/>
        <a:p>
          <a:endParaRPr lang="en-US"/>
        </a:p>
      </dgm:t>
    </dgm:pt>
    <dgm:pt modelId="{EE15D1CC-0320-4253-946A-9298E8045D1A}" type="pres">
      <dgm:prSet presAssocID="{00CBD512-12D4-41ED-BAE3-D0AE4A34E9D4}" presName="root" presStyleCnt="0"/>
      <dgm:spPr/>
    </dgm:pt>
    <dgm:pt modelId="{17657305-11AE-4E16-BA3F-01F6A9EF18BD}" type="pres">
      <dgm:prSet presAssocID="{00CBD512-12D4-41ED-BAE3-D0AE4A34E9D4}" presName="rootComposite" presStyleCnt="0"/>
      <dgm:spPr/>
    </dgm:pt>
    <dgm:pt modelId="{287564D9-66CE-4A20-8E37-EBC3AD004A76}" type="pres">
      <dgm:prSet presAssocID="{00CBD512-12D4-41ED-BAE3-D0AE4A34E9D4}" presName="rootText" presStyleLbl="node1" presStyleIdx="2" presStyleCnt="3"/>
      <dgm:spPr/>
      <dgm:t>
        <a:bodyPr/>
        <a:lstStyle/>
        <a:p>
          <a:endParaRPr lang="en-US"/>
        </a:p>
      </dgm:t>
    </dgm:pt>
    <dgm:pt modelId="{BDCFDF71-5116-42FE-B47F-2D85B4A90E29}" type="pres">
      <dgm:prSet presAssocID="{00CBD512-12D4-41ED-BAE3-D0AE4A34E9D4}" presName="rootConnector" presStyleLbl="node1" presStyleIdx="2" presStyleCnt="3"/>
      <dgm:spPr/>
      <dgm:t>
        <a:bodyPr/>
        <a:lstStyle/>
        <a:p>
          <a:endParaRPr lang="en-US"/>
        </a:p>
      </dgm:t>
    </dgm:pt>
    <dgm:pt modelId="{63EFCCBB-7CCB-4926-BAA8-5F074A776CA7}" type="pres">
      <dgm:prSet presAssocID="{00CBD512-12D4-41ED-BAE3-D0AE4A34E9D4}" presName="childShape" presStyleCnt="0"/>
      <dgm:spPr/>
    </dgm:pt>
    <dgm:pt modelId="{211C7045-52F6-481E-980A-0C5D90479168}" type="pres">
      <dgm:prSet presAssocID="{498BF262-42C0-4CF6-9473-8C9281667386}" presName="Name13" presStyleLbl="parChTrans1D2" presStyleIdx="4" presStyleCnt="6"/>
      <dgm:spPr/>
      <dgm:t>
        <a:bodyPr/>
        <a:lstStyle/>
        <a:p>
          <a:endParaRPr lang="en-US"/>
        </a:p>
      </dgm:t>
    </dgm:pt>
    <dgm:pt modelId="{3C675201-0A05-44B2-9532-95ABA452D258}" type="pres">
      <dgm:prSet presAssocID="{AD82C4DA-2102-470B-8F77-8D678525AAAD}" presName="childText" presStyleLbl="bgAcc1" presStyleIdx="4" presStyleCnt="6">
        <dgm:presLayoutVars>
          <dgm:bulletEnabled val="1"/>
        </dgm:presLayoutVars>
      </dgm:prSet>
      <dgm:spPr/>
      <dgm:t>
        <a:bodyPr/>
        <a:lstStyle/>
        <a:p>
          <a:endParaRPr lang="en-US"/>
        </a:p>
      </dgm:t>
    </dgm:pt>
    <dgm:pt modelId="{E40D3913-9B2E-4B6D-82B0-BBDAFD61B58A}" type="pres">
      <dgm:prSet presAssocID="{400948BA-8D5E-4467-8297-E6918106BF86}" presName="Name13" presStyleLbl="parChTrans1D2" presStyleIdx="5" presStyleCnt="6"/>
      <dgm:spPr/>
      <dgm:t>
        <a:bodyPr/>
        <a:lstStyle/>
        <a:p>
          <a:endParaRPr lang="en-US"/>
        </a:p>
      </dgm:t>
    </dgm:pt>
    <dgm:pt modelId="{96BB0D92-20A0-4537-B9B1-A4F85E7CDD8A}" type="pres">
      <dgm:prSet presAssocID="{FD11B30C-7315-4441-9D17-E6C85DB79E48}" presName="childText" presStyleLbl="bgAcc1" presStyleIdx="5" presStyleCnt="6">
        <dgm:presLayoutVars>
          <dgm:bulletEnabled val="1"/>
        </dgm:presLayoutVars>
      </dgm:prSet>
      <dgm:spPr/>
      <dgm:t>
        <a:bodyPr/>
        <a:lstStyle/>
        <a:p>
          <a:endParaRPr lang="en-US"/>
        </a:p>
      </dgm:t>
    </dgm:pt>
  </dgm:ptLst>
  <dgm:cxnLst>
    <dgm:cxn modelId="{7B015DE1-37F8-41D9-905C-F68C4B8C7B90}" type="presOf" srcId="{1178F059-A33E-4DF8-96B1-DEF87369FA7F}" destId="{71228B68-7844-447E-9E17-578791BD6053}" srcOrd="0" destOrd="0" presId="urn:microsoft.com/office/officeart/2005/8/layout/hierarchy3"/>
    <dgm:cxn modelId="{78A20DED-ABFF-444D-B120-01438B0416B4}" srcId="{00CBD512-12D4-41ED-BAE3-D0AE4A34E9D4}" destId="{FD11B30C-7315-4441-9D17-E6C85DB79E48}" srcOrd="1" destOrd="0" parTransId="{400948BA-8D5E-4467-8297-E6918106BF86}" sibTransId="{55BA8062-01F1-40AC-87B4-26A60B96971A}"/>
    <dgm:cxn modelId="{D466A342-747C-4DD3-BC98-9358B41A1FB1}" srcId="{96374476-36B3-4EFB-9828-39F033015ED6}" destId="{D3D78C24-2376-499D-A6E2-D577F129F861}" srcOrd="0" destOrd="0" parTransId="{1178F059-A33E-4DF8-96B1-DEF87369FA7F}" sibTransId="{B967F1FC-5A94-4FA9-964B-1A95174BD919}"/>
    <dgm:cxn modelId="{3EB6A040-8436-4D1D-932D-F7A461F61FBE}" srcId="{1B080655-9143-4F0D-8EA9-319077076736}" destId="{00CBD512-12D4-41ED-BAE3-D0AE4A34E9D4}" srcOrd="2" destOrd="0" parTransId="{095D29BA-26D6-4E34-9202-63B4CE3CD357}" sibTransId="{7A13A1AE-D86D-4E05-B81E-1914DBD2BF06}"/>
    <dgm:cxn modelId="{1C1B0F4B-E861-4ADE-8C8D-71ECA0DB3505}" srcId="{96374476-36B3-4EFB-9828-39F033015ED6}" destId="{BAFF2F55-CE2F-47CF-BB3E-60ECB5671E8D}" srcOrd="1" destOrd="0" parTransId="{3B547C92-E65A-4EA9-9F0C-519A6AA7DED4}" sibTransId="{A9FEA9AB-55FA-444A-86D4-D454242BA8AC}"/>
    <dgm:cxn modelId="{0D391DFD-60F3-4692-A648-75FEEE8036D0}" type="presOf" srcId="{1B080655-9143-4F0D-8EA9-319077076736}" destId="{58AD2606-4BA7-48D9-95E2-4432695713C9}" srcOrd="0" destOrd="0" presId="urn:microsoft.com/office/officeart/2005/8/layout/hierarchy3"/>
    <dgm:cxn modelId="{C840887A-0D06-444B-BE88-171C1DE2F005}" type="presOf" srcId="{400948BA-8D5E-4467-8297-E6918106BF86}" destId="{E40D3913-9B2E-4B6D-82B0-BBDAFD61B58A}" srcOrd="0" destOrd="0" presId="urn:microsoft.com/office/officeart/2005/8/layout/hierarchy3"/>
    <dgm:cxn modelId="{380F5517-A0B2-4E8F-9426-B8B72AF23BA6}" type="presOf" srcId="{F2550BAD-8FE5-4139-942B-679C6E3DE554}" destId="{8C35FFAA-9ADF-49FE-A0E4-9E1CC0302B26}" srcOrd="0" destOrd="0" presId="urn:microsoft.com/office/officeart/2005/8/layout/hierarchy3"/>
    <dgm:cxn modelId="{6592B807-767D-4D47-829C-5C39480F3E6C}" type="presOf" srcId="{498BF262-42C0-4CF6-9473-8C9281667386}" destId="{211C7045-52F6-481E-980A-0C5D90479168}" srcOrd="0" destOrd="0" presId="urn:microsoft.com/office/officeart/2005/8/layout/hierarchy3"/>
    <dgm:cxn modelId="{D6836531-F85C-4278-9D24-48B2C02B740F}" srcId="{FB23C4EF-3363-47DF-93CD-FF4A7F43BC0D}" destId="{534D5815-6719-4AA9-9D3B-F7D82C52E10B}" srcOrd="1" destOrd="0" parTransId="{8F9EBC62-0AB4-4F26-A72A-4A19C5E7B690}" sibTransId="{5052F7DA-F150-4786-990B-AD631964E291}"/>
    <dgm:cxn modelId="{C1CF09EE-1720-4121-A14E-670285F07565}" type="presOf" srcId="{2574F499-12FD-44BB-AB80-0FC83162FC46}" destId="{A5FA0FEE-6191-451D-BB1E-9BCF28ACF28B}" srcOrd="0" destOrd="0" presId="urn:microsoft.com/office/officeart/2005/8/layout/hierarchy3"/>
    <dgm:cxn modelId="{7CC0F6CB-6B36-40EB-B105-5BD9B9DA28C5}" type="presOf" srcId="{D3D78C24-2376-499D-A6E2-D577F129F861}" destId="{B79D6A47-B99F-4AEE-BD0B-EFBF9110657A}" srcOrd="0" destOrd="0" presId="urn:microsoft.com/office/officeart/2005/8/layout/hierarchy3"/>
    <dgm:cxn modelId="{7DFA0C63-1CB1-48B4-A0FA-8CE43369B39A}" type="presOf" srcId="{3B547C92-E65A-4EA9-9F0C-519A6AA7DED4}" destId="{82A0B7CD-53F9-4711-B194-62339FB002C5}" srcOrd="0" destOrd="0" presId="urn:microsoft.com/office/officeart/2005/8/layout/hierarchy3"/>
    <dgm:cxn modelId="{AE4533F2-1573-4DBB-9E40-3D6D0EA4DA70}" type="presOf" srcId="{00CBD512-12D4-41ED-BAE3-D0AE4A34E9D4}" destId="{BDCFDF71-5116-42FE-B47F-2D85B4A90E29}" srcOrd="1" destOrd="0" presId="urn:microsoft.com/office/officeart/2005/8/layout/hierarchy3"/>
    <dgm:cxn modelId="{BA088B87-AA3C-4F7F-9E88-FAC1E6048055}" srcId="{00CBD512-12D4-41ED-BAE3-D0AE4A34E9D4}" destId="{AD82C4DA-2102-470B-8F77-8D678525AAAD}" srcOrd="0" destOrd="0" parTransId="{498BF262-42C0-4CF6-9473-8C9281667386}" sibTransId="{627E753E-1FA2-4560-B61A-6823A2448555}"/>
    <dgm:cxn modelId="{DFC7C904-D849-4B71-A150-E2DF7C1E5C74}" srcId="{FB23C4EF-3363-47DF-93CD-FF4A7F43BC0D}" destId="{F2550BAD-8FE5-4139-942B-679C6E3DE554}" srcOrd="0" destOrd="0" parTransId="{2574F499-12FD-44BB-AB80-0FC83162FC46}" sibTransId="{E9633297-45F0-4B43-AB26-91D8CB9E2F0A}"/>
    <dgm:cxn modelId="{97F26C1E-34B1-41DD-B35D-2A26DFC11FFF}" srcId="{1B080655-9143-4F0D-8EA9-319077076736}" destId="{FB23C4EF-3363-47DF-93CD-FF4A7F43BC0D}" srcOrd="0" destOrd="0" parTransId="{DD7FF144-69B5-4544-B196-4D50FCB53F3C}" sibTransId="{C7648EED-B6F7-48EB-B5E1-B2E4326FFBAF}"/>
    <dgm:cxn modelId="{E4051C52-93BD-4487-A263-F950A7B37829}" type="presOf" srcId="{FD11B30C-7315-4441-9D17-E6C85DB79E48}" destId="{96BB0D92-20A0-4537-B9B1-A4F85E7CDD8A}" srcOrd="0" destOrd="0" presId="urn:microsoft.com/office/officeart/2005/8/layout/hierarchy3"/>
    <dgm:cxn modelId="{CCFFD97C-F602-4FAD-8CA9-5E87EBB9D64E}" type="presOf" srcId="{AD82C4DA-2102-470B-8F77-8D678525AAAD}" destId="{3C675201-0A05-44B2-9532-95ABA452D258}" srcOrd="0" destOrd="0" presId="urn:microsoft.com/office/officeart/2005/8/layout/hierarchy3"/>
    <dgm:cxn modelId="{EE642572-3469-4798-8727-715A6C15BF97}" type="presOf" srcId="{96374476-36B3-4EFB-9828-39F033015ED6}" destId="{A6EE8DBE-5622-4942-A7C7-AFFDADEEF40D}" srcOrd="1" destOrd="0" presId="urn:microsoft.com/office/officeart/2005/8/layout/hierarchy3"/>
    <dgm:cxn modelId="{EDBD51D9-2C8C-46BE-B0BD-5ECAAA4E9E7F}" type="presOf" srcId="{96374476-36B3-4EFB-9828-39F033015ED6}" destId="{88A9249F-F441-4A6A-AA9A-B6F2C339F38B}" srcOrd="0" destOrd="0" presId="urn:microsoft.com/office/officeart/2005/8/layout/hierarchy3"/>
    <dgm:cxn modelId="{E7E5133B-20D2-43F5-913D-75C052A12546}" srcId="{1B080655-9143-4F0D-8EA9-319077076736}" destId="{96374476-36B3-4EFB-9828-39F033015ED6}" srcOrd="1" destOrd="0" parTransId="{DBC45DDA-DCF9-4EC5-A30E-3F982E98B5D6}" sibTransId="{FC81BFD7-4691-4E6E-8E7A-C9B1A0C17D00}"/>
    <dgm:cxn modelId="{52EFE353-3A07-43C6-90C9-4A453C6E49AE}" type="presOf" srcId="{534D5815-6719-4AA9-9D3B-F7D82C52E10B}" destId="{67D0F1C3-E724-43CF-B589-36DB8188CCFF}" srcOrd="0" destOrd="0" presId="urn:microsoft.com/office/officeart/2005/8/layout/hierarchy3"/>
    <dgm:cxn modelId="{0044836F-E674-4E69-A7F1-5B3B463189C9}" type="presOf" srcId="{FB23C4EF-3363-47DF-93CD-FF4A7F43BC0D}" destId="{F99CDEAE-7657-4B68-B743-8311B6C0ECA6}" srcOrd="0" destOrd="0" presId="urn:microsoft.com/office/officeart/2005/8/layout/hierarchy3"/>
    <dgm:cxn modelId="{A3243281-4479-4F1E-B62B-80B72E8A58F7}" type="presOf" srcId="{FB23C4EF-3363-47DF-93CD-FF4A7F43BC0D}" destId="{1CAAC67D-6322-49B0-A02A-7A696AC99FC9}" srcOrd="1" destOrd="0" presId="urn:microsoft.com/office/officeart/2005/8/layout/hierarchy3"/>
    <dgm:cxn modelId="{98486569-097C-4A53-A81A-CB1134143385}" type="presOf" srcId="{8F9EBC62-0AB4-4F26-A72A-4A19C5E7B690}" destId="{F0933575-D37D-49EA-91B8-16F1F52C4515}" srcOrd="0" destOrd="0" presId="urn:microsoft.com/office/officeart/2005/8/layout/hierarchy3"/>
    <dgm:cxn modelId="{59B842F4-6631-40B9-9851-DC206CDABA9D}" type="presOf" srcId="{00CBD512-12D4-41ED-BAE3-D0AE4A34E9D4}" destId="{287564D9-66CE-4A20-8E37-EBC3AD004A76}" srcOrd="0" destOrd="0" presId="urn:microsoft.com/office/officeart/2005/8/layout/hierarchy3"/>
    <dgm:cxn modelId="{A02F5800-842E-4BF1-A5DD-77A82B6DCC74}" type="presOf" srcId="{BAFF2F55-CE2F-47CF-BB3E-60ECB5671E8D}" destId="{F2F0095D-1F55-4131-B4EA-116104E924B7}" srcOrd="0" destOrd="0" presId="urn:microsoft.com/office/officeart/2005/8/layout/hierarchy3"/>
    <dgm:cxn modelId="{A7B7A96F-5FA9-4DB1-8C4A-F5F2F7AD09A0}" type="presParOf" srcId="{58AD2606-4BA7-48D9-95E2-4432695713C9}" destId="{4812406E-1919-4079-A17C-3C6A24EC8346}" srcOrd="0" destOrd="0" presId="urn:microsoft.com/office/officeart/2005/8/layout/hierarchy3"/>
    <dgm:cxn modelId="{6F1F87BA-4C43-45F8-8375-7CDAF5F55D46}" type="presParOf" srcId="{4812406E-1919-4079-A17C-3C6A24EC8346}" destId="{07D5461B-A9F4-43C5-8506-1796F07223E3}" srcOrd="0" destOrd="0" presId="urn:microsoft.com/office/officeart/2005/8/layout/hierarchy3"/>
    <dgm:cxn modelId="{50B3F1A3-89EA-47A2-B782-9D9D0377C05D}" type="presParOf" srcId="{07D5461B-A9F4-43C5-8506-1796F07223E3}" destId="{F99CDEAE-7657-4B68-B743-8311B6C0ECA6}" srcOrd="0" destOrd="0" presId="urn:microsoft.com/office/officeart/2005/8/layout/hierarchy3"/>
    <dgm:cxn modelId="{36CBD912-EB8B-4F31-BFB1-0ABB5276E033}" type="presParOf" srcId="{07D5461B-A9F4-43C5-8506-1796F07223E3}" destId="{1CAAC67D-6322-49B0-A02A-7A696AC99FC9}" srcOrd="1" destOrd="0" presId="urn:microsoft.com/office/officeart/2005/8/layout/hierarchy3"/>
    <dgm:cxn modelId="{5F59B334-E8C3-4B4C-8ED0-6ECC1094D94D}" type="presParOf" srcId="{4812406E-1919-4079-A17C-3C6A24EC8346}" destId="{2ABDF270-9212-45FE-B1FC-6684D7B58ABD}" srcOrd="1" destOrd="0" presId="urn:microsoft.com/office/officeart/2005/8/layout/hierarchy3"/>
    <dgm:cxn modelId="{2EB7F55D-35A3-4B4E-AD50-3564AD5632D0}" type="presParOf" srcId="{2ABDF270-9212-45FE-B1FC-6684D7B58ABD}" destId="{A5FA0FEE-6191-451D-BB1E-9BCF28ACF28B}" srcOrd="0" destOrd="0" presId="urn:microsoft.com/office/officeart/2005/8/layout/hierarchy3"/>
    <dgm:cxn modelId="{45B2E967-C985-422B-9929-FFD67B1E5920}" type="presParOf" srcId="{2ABDF270-9212-45FE-B1FC-6684D7B58ABD}" destId="{8C35FFAA-9ADF-49FE-A0E4-9E1CC0302B26}" srcOrd="1" destOrd="0" presId="urn:microsoft.com/office/officeart/2005/8/layout/hierarchy3"/>
    <dgm:cxn modelId="{4346005D-71B2-4EDB-AA01-B6B66CA8408E}" type="presParOf" srcId="{2ABDF270-9212-45FE-B1FC-6684D7B58ABD}" destId="{F0933575-D37D-49EA-91B8-16F1F52C4515}" srcOrd="2" destOrd="0" presId="urn:microsoft.com/office/officeart/2005/8/layout/hierarchy3"/>
    <dgm:cxn modelId="{76BC84B1-DEA8-4905-A308-EBFBEF213945}" type="presParOf" srcId="{2ABDF270-9212-45FE-B1FC-6684D7B58ABD}" destId="{67D0F1C3-E724-43CF-B589-36DB8188CCFF}" srcOrd="3" destOrd="0" presId="urn:microsoft.com/office/officeart/2005/8/layout/hierarchy3"/>
    <dgm:cxn modelId="{1B433440-AE09-4199-8467-7DE9A61805B1}" type="presParOf" srcId="{58AD2606-4BA7-48D9-95E2-4432695713C9}" destId="{3C85D04E-F2B4-44CF-B6AE-A05375BB876E}" srcOrd="1" destOrd="0" presId="urn:microsoft.com/office/officeart/2005/8/layout/hierarchy3"/>
    <dgm:cxn modelId="{5E45590F-0640-481A-9367-519BEB8CC38C}" type="presParOf" srcId="{3C85D04E-F2B4-44CF-B6AE-A05375BB876E}" destId="{C1916661-FF98-4C5C-AC6D-E054ABDA7EC1}" srcOrd="0" destOrd="0" presId="urn:microsoft.com/office/officeart/2005/8/layout/hierarchy3"/>
    <dgm:cxn modelId="{9F8DB8B5-A73A-4EF4-A69F-5CACA494DE7D}" type="presParOf" srcId="{C1916661-FF98-4C5C-AC6D-E054ABDA7EC1}" destId="{88A9249F-F441-4A6A-AA9A-B6F2C339F38B}" srcOrd="0" destOrd="0" presId="urn:microsoft.com/office/officeart/2005/8/layout/hierarchy3"/>
    <dgm:cxn modelId="{929068D8-2136-4498-BE4C-E7BE172205F5}" type="presParOf" srcId="{C1916661-FF98-4C5C-AC6D-E054ABDA7EC1}" destId="{A6EE8DBE-5622-4942-A7C7-AFFDADEEF40D}" srcOrd="1" destOrd="0" presId="urn:microsoft.com/office/officeart/2005/8/layout/hierarchy3"/>
    <dgm:cxn modelId="{9EE3D67E-B372-4386-B5F9-5546554EC18E}" type="presParOf" srcId="{3C85D04E-F2B4-44CF-B6AE-A05375BB876E}" destId="{ACA7A125-BA37-45F1-BDE3-C3D4364B6987}" srcOrd="1" destOrd="0" presId="urn:microsoft.com/office/officeart/2005/8/layout/hierarchy3"/>
    <dgm:cxn modelId="{BAB3B681-3E7C-43B4-A464-B286FFC3C87C}" type="presParOf" srcId="{ACA7A125-BA37-45F1-BDE3-C3D4364B6987}" destId="{71228B68-7844-447E-9E17-578791BD6053}" srcOrd="0" destOrd="0" presId="urn:microsoft.com/office/officeart/2005/8/layout/hierarchy3"/>
    <dgm:cxn modelId="{041670C6-0A59-4C72-B2DA-68AE4FD3E1E6}" type="presParOf" srcId="{ACA7A125-BA37-45F1-BDE3-C3D4364B6987}" destId="{B79D6A47-B99F-4AEE-BD0B-EFBF9110657A}" srcOrd="1" destOrd="0" presId="urn:microsoft.com/office/officeart/2005/8/layout/hierarchy3"/>
    <dgm:cxn modelId="{CE1F9F63-AC9C-4250-BC80-944D1A46DE3A}" type="presParOf" srcId="{ACA7A125-BA37-45F1-BDE3-C3D4364B6987}" destId="{82A0B7CD-53F9-4711-B194-62339FB002C5}" srcOrd="2" destOrd="0" presId="urn:microsoft.com/office/officeart/2005/8/layout/hierarchy3"/>
    <dgm:cxn modelId="{9E4B2121-CDE5-4DF5-96AC-7735464E1917}" type="presParOf" srcId="{ACA7A125-BA37-45F1-BDE3-C3D4364B6987}" destId="{F2F0095D-1F55-4131-B4EA-116104E924B7}" srcOrd="3" destOrd="0" presId="urn:microsoft.com/office/officeart/2005/8/layout/hierarchy3"/>
    <dgm:cxn modelId="{E99EB22D-ED0C-4446-B996-C9A8FF30C499}" type="presParOf" srcId="{58AD2606-4BA7-48D9-95E2-4432695713C9}" destId="{EE15D1CC-0320-4253-946A-9298E8045D1A}" srcOrd="2" destOrd="0" presId="urn:microsoft.com/office/officeart/2005/8/layout/hierarchy3"/>
    <dgm:cxn modelId="{3B9F38E5-A0A7-4B71-AED9-89893C8DDA94}" type="presParOf" srcId="{EE15D1CC-0320-4253-946A-9298E8045D1A}" destId="{17657305-11AE-4E16-BA3F-01F6A9EF18BD}" srcOrd="0" destOrd="0" presId="urn:microsoft.com/office/officeart/2005/8/layout/hierarchy3"/>
    <dgm:cxn modelId="{92F1B6F1-FD77-44A4-8F50-4610D24F307A}" type="presParOf" srcId="{17657305-11AE-4E16-BA3F-01F6A9EF18BD}" destId="{287564D9-66CE-4A20-8E37-EBC3AD004A76}" srcOrd="0" destOrd="0" presId="urn:microsoft.com/office/officeart/2005/8/layout/hierarchy3"/>
    <dgm:cxn modelId="{B6325BC6-D5C8-4106-A279-2D575E15CE7D}" type="presParOf" srcId="{17657305-11AE-4E16-BA3F-01F6A9EF18BD}" destId="{BDCFDF71-5116-42FE-B47F-2D85B4A90E29}" srcOrd="1" destOrd="0" presId="urn:microsoft.com/office/officeart/2005/8/layout/hierarchy3"/>
    <dgm:cxn modelId="{5817E610-2236-457B-A925-7DD971FF988E}" type="presParOf" srcId="{EE15D1CC-0320-4253-946A-9298E8045D1A}" destId="{63EFCCBB-7CCB-4926-BAA8-5F074A776CA7}" srcOrd="1" destOrd="0" presId="urn:microsoft.com/office/officeart/2005/8/layout/hierarchy3"/>
    <dgm:cxn modelId="{421214F6-DE8D-4F0C-86A2-0D9A5D71AEBA}" type="presParOf" srcId="{63EFCCBB-7CCB-4926-BAA8-5F074A776CA7}" destId="{211C7045-52F6-481E-980A-0C5D90479168}" srcOrd="0" destOrd="0" presId="urn:microsoft.com/office/officeart/2005/8/layout/hierarchy3"/>
    <dgm:cxn modelId="{C5328566-A662-4350-9010-00AB2B1264BD}" type="presParOf" srcId="{63EFCCBB-7CCB-4926-BAA8-5F074A776CA7}" destId="{3C675201-0A05-44B2-9532-95ABA452D258}" srcOrd="1" destOrd="0" presId="urn:microsoft.com/office/officeart/2005/8/layout/hierarchy3"/>
    <dgm:cxn modelId="{FBE2F81B-F040-4E94-8700-678BE0987DF4}" type="presParOf" srcId="{63EFCCBB-7CCB-4926-BAA8-5F074A776CA7}" destId="{E40D3913-9B2E-4B6D-82B0-BBDAFD61B58A}" srcOrd="2" destOrd="0" presId="urn:microsoft.com/office/officeart/2005/8/layout/hierarchy3"/>
    <dgm:cxn modelId="{4FE15E9F-B91F-411D-B71C-B8ACA96C71E0}" type="presParOf" srcId="{63EFCCBB-7CCB-4926-BAA8-5F074A776CA7}" destId="{96BB0D92-20A0-4537-B9B1-A4F85E7CDD8A}"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85C29B-1CC3-46FA-8023-BEEE6594C1AC}" type="doc">
      <dgm:prSet loTypeId="urn:microsoft.com/office/officeart/2005/8/layout/venn1" loCatId="relationship" qsTypeId="urn:microsoft.com/office/officeart/2005/8/quickstyle/simple1" qsCatId="simple" csTypeId="urn:microsoft.com/office/officeart/2005/8/colors/accent1_2" csCatId="accent1" phldr="1"/>
      <dgm:spPr/>
    </dgm:pt>
    <dgm:pt modelId="{7CA1EDD5-28FC-4D76-9917-E7AF3685C42C}">
      <dgm:prSet phldrT="[Text]" custT="1"/>
      <dgm:spPr/>
      <dgm:t>
        <a:bodyPr/>
        <a:lstStyle/>
        <a:p>
          <a:r>
            <a:rPr lang="en-US" sz="2400" dirty="0"/>
            <a:t>Women are  likely to be on LTC claim 50% longer than </a:t>
          </a:r>
          <a:r>
            <a:rPr lang="en-US" sz="2400" dirty="0" err="1"/>
            <a:t>men</a:t>
          </a:r>
          <a:r>
            <a:rPr lang="en-US" sz="2400" baseline="30000" dirty="0" err="1"/>
            <a:t>4</a:t>
          </a:r>
          <a:endParaRPr lang="en-US" sz="2400" baseline="30000" dirty="0"/>
        </a:p>
      </dgm:t>
    </dgm:pt>
    <dgm:pt modelId="{D5C086E3-1822-4FCD-BCCD-CAC110DB4D8E}" type="parTrans" cxnId="{D48353D5-709B-4C27-95C4-C29B623535E3}">
      <dgm:prSet/>
      <dgm:spPr/>
      <dgm:t>
        <a:bodyPr/>
        <a:lstStyle/>
        <a:p>
          <a:endParaRPr lang="en-US"/>
        </a:p>
      </dgm:t>
    </dgm:pt>
    <dgm:pt modelId="{5A9A7647-8279-42C7-8AF4-6756358BB439}" type="sibTrans" cxnId="{D48353D5-709B-4C27-95C4-C29B623535E3}">
      <dgm:prSet/>
      <dgm:spPr/>
      <dgm:t>
        <a:bodyPr/>
        <a:lstStyle/>
        <a:p>
          <a:endParaRPr lang="en-US"/>
        </a:p>
      </dgm:t>
    </dgm:pt>
    <dgm:pt modelId="{F512E02E-C858-4AC9-87EF-1E87CD37F456}">
      <dgm:prSet phldrT="[Text]"/>
      <dgm:spPr/>
      <dgm:t>
        <a:bodyPr/>
        <a:lstStyle/>
        <a:p>
          <a:r>
            <a:rPr lang="en-US" dirty="0"/>
            <a:t>74% of women aged 75+ do not have a spouse to help with their </a:t>
          </a:r>
          <a:r>
            <a:rPr lang="en-US" dirty="0" err="1"/>
            <a:t>care</a:t>
          </a:r>
          <a:r>
            <a:rPr lang="en-US" baseline="30000" dirty="0" err="1"/>
            <a:t>2</a:t>
          </a:r>
          <a:endParaRPr lang="en-US" baseline="30000" dirty="0"/>
        </a:p>
      </dgm:t>
    </dgm:pt>
    <dgm:pt modelId="{DE568C1F-BB1A-4E4B-9E6F-321F93CD326A}" type="parTrans" cxnId="{661671A7-A167-40BA-A4B0-25551A59AD92}">
      <dgm:prSet/>
      <dgm:spPr/>
      <dgm:t>
        <a:bodyPr/>
        <a:lstStyle/>
        <a:p>
          <a:endParaRPr lang="en-US"/>
        </a:p>
      </dgm:t>
    </dgm:pt>
    <dgm:pt modelId="{1BF44079-54E6-4AFD-A1D4-A7652FB572D1}" type="sibTrans" cxnId="{661671A7-A167-40BA-A4B0-25551A59AD92}">
      <dgm:prSet/>
      <dgm:spPr/>
      <dgm:t>
        <a:bodyPr/>
        <a:lstStyle/>
        <a:p>
          <a:endParaRPr lang="en-US"/>
        </a:p>
      </dgm:t>
    </dgm:pt>
    <dgm:pt modelId="{0E094FBC-851C-46D2-960E-54C81ADFF200}">
      <dgm:prSet phldrT="[Text]"/>
      <dgm:spPr/>
      <dgm:t>
        <a:bodyPr/>
        <a:lstStyle/>
        <a:p>
          <a:r>
            <a:rPr lang="en-US" dirty="0"/>
            <a:t>75% of unpaid care givers are </a:t>
          </a:r>
          <a:r>
            <a:rPr lang="en-US" dirty="0" err="1"/>
            <a:t>women</a:t>
          </a:r>
          <a:r>
            <a:rPr lang="en-US" baseline="30000" dirty="0" err="1"/>
            <a:t>1</a:t>
          </a:r>
          <a:endParaRPr lang="en-US" baseline="30000" dirty="0"/>
        </a:p>
      </dgm:t>
    </dgm:pt>
    <dgm:pt modelId="{8985A469-39D2-4668-8D1F-F30F666339B6}" type="parTrans" cxnId="{5CF52220-72E4-458A-9CF6-41A20694F72B}">
      <dgm:prSet/>
      <dgm:spPr/>
      <dgm:t>
        <a:bodyPr/>
        <a:lstStyle/>
        <a:p>
          <a:endParaRPr lang="en-US"/>
        </a:p>
      </dgm:t>
    </dgm:pt>
    <dgm:pt modelId="{594B2F8E-6587-4124-902A-22323B13CC50}" type="sibTrans" cxnId="{5CF52220-72E4-458A-9CF6-41A20694F72B}">
      <dgm:prSet/>
      <dgm:spPr/>
      <dgm:t>
        <a:bodyPr/>
        <a:lstStyle/>
        <a:p>
          <a:endParaRPr lang="en-US"/>
        </a:p>
      </dgm:t>
    </dgm:pt>
    <dgm:pt modelId="{D1E06E46-F8E1-49DD-BA42-8009B82C2422}">
      <dgm:prSet/>
      <dgm:spPr/>
      <dgm:t>
        <a:bodyPr/>
        <a:lstStyle/>
        <a:p>
          <a:endParaRPr lang="en-US"/>
        </a:p>
      </dgm:t>
    </dgm:pt>
    <dgm:pt modelId="{16A6D497-3229-40AE-8A2C-39FA4C5D4BDC}" type="parTrans" cxnId="{014BB9FF-8435-4D91-99D8-6680F8C887CA}">
      <dgm:prSet/>
      <dgm:spPr/>
      <dgm:t>
        <a:bodyPr/>
        <a:lstStyle/>
        <a:p>
          <a:endParaRPr lang="en-US"/>
        </a:p>
      </dgm:t>
    </dgm:pt>
    <dgm:pt modelId="{BF38940D-6512-479E-9899-28953A611727}" type="sibTrans" cxnId="{014BB9FF-8435-4D91-99D8-6680F8C887CA}">
      <dgm:prSet/>
      <dgm:spPr/>
      <dgm:t>
        <a:bodyPr/>
        <a:lstStyle/>
        <a:p>
          <a:endParaRPr lang="en-US"/>
        </a:p>
      </dgm:t>
    </dgm:pt>
    <dgm:pt modelId="{1387CD01-9BB7-45BD-9B33-B7B1668F2409}">
      <dgm:prSet/>
      <dgm:spPr/>
      <dgm:t>
        <a:bodyPr/>
        <a:lstStyle/>
        <a:p>
          <a:endParaRPr lang="en-US"/>
        </a:p>
      </dgm:t>
    </dgm:pt>
    <dgm:pt modelId="{3C7DEA2C-3D30-4C71-8A73-468493CBEE0F}" type="parTrans" cxnId="{64F2C7AF-079B-440B-8BB7-5A46C944945A}">
      <dgm:prSet/>
      <dgm:spPr/>
      <dgm:t>
        <a:bodyPr/>
        <a:lstStyle/>
        <a:p>
          <a:endParaRPr lang="en-US"/>
        </a:p>
      </dgm:t>
    </dgm:pt>
    <dgm:pt modelId="{FC79D3BD-54F1-467B-BF49-EAEBC24C2823}" type="sibTrans" cxnId="{64F2C7AF-079B-440B-8BB7-5A46C944945A}">
      <dgm:prSet/>
      <dgm:spPr/>
      <dgm:t>
        <a:bodyPr/>
        <a:lstStyle/>
        <a:p>
          <a:endParaRPr lang="en-US"/>
        </a:p>
      </dgm:t>
    </dgm:pt>
    <dgm:pt modelId="{99AFA29E-BDAF-4448-B4AF-45F2E5EAEDBA}">
      <dgm:prSet phldrT="[Text]" custT="1"/>
      <dgm:spPr/>
      <dgm:t>
        <a:bodyPr/>
        <a:lstStyle/>
        <a:p>
          <a:r>
            <a:rPr lang="en-US" sz="2400" b="0" dirty="0"/>
            <a:t>Women live an average of 5 years longer than a </a:t>
          </a:r>
          <a:r>
            <a:rPr lang="en-US" sz="2400" b="0" dirty="0" err="1"/>
            <a:t>man</a:t>
          </a:r>
          <a:r>
            <a:rPr lang="en-US" sz="2400" b="0" baseline="30000" dirty="0" err="1"/>
            <a:t>3</a:t>
          </a:r>
          <a:endParaRPr lang="en-US" sz="2400" b="0" baseline="30000" dirty="0"/>
        </a:p>
      </dgm:t>
    </dgm:pt>
    <dgm:pt modelId="{724CB9BE-FF5C-4FBF-823C-32BA06621A0A}" type="parTrans" cxnId="{BCB19253-87B0-405A-9E4F-71CDD67C61FE}">
      <dgm:prSet/>
      <dgm:spPr/>
      <dgm:t>
        <a:bodyPr/>
        <a:lstStyle/>
        <a:p>
          <a:endParaRPr lang="en-US"/>
        </a:p>
      </dgm:t>
    </dgm:pt>
    <dgm:pt modelId="{78949331-01E1-46AB-8EAB-CD3FFAE072B0}" type="sibTrans" cxnId="{BCB19253-87B0-405A-9E4F-71CDD67C61FE}">
      <dgm:prSet/>
      <dgm:spPr/>
      <dgm:t>
        <a:bodyPr/>
        <a:lstStyle/>
        <a:p>
          <a:endParaRPr lang="en-US"/>
        </a:p>
      </dgm:t>
    </dgm:pt>
    <dgm:pt modelId="{8D360C6B-6B24-4858-BF38-4C789A18C8CF}">
      <dgm:prSet phldrT="[Text]" custT="1"/>
      <dgm:spPr/>
      <dgm:t>
        <a:bodyPr/>
        <a:lstStyle/>
        <a:p>
          <a:r>
            <a:rPr lang="en-US" sz="2400" dirty="0"/>
            <a:t>Women comprise 67% of LTC </a:t>
          </a:r>
          <a:r>
            <a:rPr lang="en-US" sz="2400" dirty="0" err="1"/>
            <a:t>claims</a:t>
          </a:r>
          <a:r>
            <a:rPr lang="en-US" sz="2400" baseline="30000" dirty="0" err="1"/>
            <a:t>1</a:t>
          </a:r>
          <a:endParaRPr lang="en-US" sz="2400" baseline="30000" dirty="0"/>
        </a:p>
      </dgm:t>
    </dgm:pt>
    <dgm:pt modelId="{D9EA71E3-E25A-4D8B-8C67-2CE64D8F3779}" type="parTrans" cxnId="{6D506D52-3B11-4A6B-AD2D-6AC07429F492}">
      <dgm:prSet/>
      <dgm:spPr/>
      <dgm:t>
        <a:bodyPr/>
        <a:lstStyle/>
        <a:p>
          <a:endParaRPr lang="en-US"/>
        </a:p>
      </dgm:t>
    </dgm:pt>
    <dgm:pt modelId="{F50921AF-9BE7-4D9C-9529-CF6E013DEBBE}" type="sibTrans" cxnId="{6D506D52-3B11-4A6B-AD2D-6AC07429F492}">
      <dgm:prSet/>
      <dgm:spPr/>
      <dgm:t>
        <a:bodyPr/>
        <a:lstStyle/>
        <a:p>
          <a:endParaRPr lang="en-US"/>
        </a:p>
      </dgm:t>
    </dgm:pt>
    <dgm:pt modelId="{E3111533-A4A3-4CB5-8286-87185AAEAD4B}" type="pres">
      <dgm:prSet presAssocID="{0785C29B-1CC3-46FA-8023-BEEE6594C1AC}" presName="compositeShape" presStyleCnt="0">
        <dgm:presLayoutVars>
          <dgm:chMax val="7"/>
          <dgm:dir/>
          <dgm:resizeHandles val="exact"/>
        </dgm:presLayoutVars>
      </dgm:prSet>
      <dgm:spPr/>
    </dgm:pt>
    <dgm:pt modelId="{C69C2930-1947-4C9D-A1A5-8A9D2273FBE0}" type="pres">
      <dgm:prSet presAssocID="{7CA1EDD5-28FC-4D76-9917-E7AF3685C42C}" presName="circ1" presStyleLbl="vennNode1" presStyleIdx="0" presStyleCnt="7" custScaleX="172211" custScaleY="156350" custLinFactNeighborX="-90327" custLinFactNeighborY="-41676"/>
      <dgm:spPr>
        <a:solidFill>
          <a:schemeClr val="accent2">
            <a:alpha val="50000"/>
          </a:schemeClr>
        </a:solidFill>
      </dgm:spPr>
    </dgm:pt>
    <dgm:pt modelId="{B5DF3301-468F-461C-9E2E-840090B4307C}" type="pres">
      <dgm:prSet presAssocID="{7CA1EDD5-28FC-4D76-9917-E7AF3685C42C}" presName="circ1Tx" presStyleLbl="revTx" presStyleIdx="0" presStyleCnt="0" custScaleX="93251" custScaleY="160275" custLinFactX="23598" custLinFactY="100000" custLinFactNeighborX="100000" custLinFactNeighborY="194014">
        <dgm:presLayoutVars>
          <dgm:chMax val="0"/>
          <dgm:chPref val="0"/>
          <dgm:bulletEnabled val="1"/>
        </dgm:presLayoutVars>
      </dgm:prSet>
      <dgm:spPr/>
      <dgm:t>
        <a:bodyPr/>
        <a:lstStyle/>
        <a:p>
          <a:endParaRPr lang="en-US"/>
        </a:p>
      </dgm:t>
    </dgm:pt>
    <dgm:pt modelId="{7F130175-2FBB-4E00-A604-EEF083F2B01A}" type="pres">
      <dgm:prSet presAssocID="{F512E02E-C858-4AC9-87EF-1E87CD37F456}" presName="circ2" presStyleLbl="vennNode1" presStyleIdx="1" presStyleCnt="7" custScaleX="158754" custScaleY="153731" custLinFactNeighborX="34539" custLinFactNeighborY="-61287"/>
      <dgm:spPr>
        <a:solidFill>
          <a:srgbClr val="FF7C80">
            <a:alpha val="50000"/>
          </a:srgbClr>
        </a:solidFill>
      </dgm:spPr>
    </dgm:pt>
    <dgm:pt modelId="{0C0DE561-52FD-486B-A8FD-CE0DAEAD1E73}" type="pres">
      <dgm:prSet presAssocID="{F512E02E-C858-4AC9-87EF-1E87CD37F456}" presName="circ2Tx" presStyleLbl="revTx" presStyleIdx="0" presStyleCnt="0" custScaleY="161519" custLinFactX="-40548" custLinFactY="77600" custLinFactNeighborX="-100000" custLinFactNeighborY="100000">
        <dgm:presLayoutVars>
          <dgm:chMax val="0"/>
          <dgm:chPref val="0"/>
          <dgm:bulletEnabled val="1"/>
        </dgm:presLayoutVars>
      </dgm:prSet>
      <dgm:spPr/>
      <dgm:t>
        <a:bodyPr/>
        <a:lstStyle/>
        <a:p>
          <a:endParaRPr lang="en-US"/>
        </a:p>
      </dgm:t>
    </dgm:pt>
    <dgm:pt modelId="{96217F3A-24FD-484D-847E-6551B5C7417A}" type="pres">
      <dgm:prSet presAssocID="{1387CD01-9BB7-45BD-9B33-B7B1668F2409}" presName="circ3" presStyleLbl="vennNode1" presStyleIdx="2" presStyleCnt="7" custScaleX="161252" custScaleY="162858" custLinFactX="5229" custLinFactNeighborX="100000" custLinFactNeighborY="33270"/>
      <dgm:spPr>
        <a:solidFill>
          <a:srgbClr val="00B050">
            <a:alpha val="50000"/>
          </a:srgbClr>
        </a:solidFill>
      </dgm:spPr>
    </dgm:pt>
    <dgm:pt modelId="{C064F733-0E9C-4692-B322-D374D5FDFEA8}" type="pres">
      <dgm:prSet presAssocID="{1387CD01-9BB7-45BD-9B33-B7B1668F2409}" presName="circ3Tx" presStyleLbl="revTx" presStyleIdx="0" presStyleCnt="0" custLinFactNeighborX="8148" custLinFactNeighborY="55865">
        <dgm:presLayoutVars>
          <dgm:chMax val="0"/>
          <dgm:chPref val="0"/>
          <dgm:bulletEnabled val="1"/>
        </dgm:presLayoutVars>
      </dgm:prSet>
      <dgm:spPr/>
      <dgm:t>
        <a:bodyPr/>
        <a:lstStyle/>
        <a:p>
          <a:endParaRPr lang="en-US"/>
        </a:p>
      </dgm:t>
    </dgm:pt>
    <dgm:pt modelId="{9BCF8C50-4E05-4E7F-95E7-E7D640210CBF}" type="pres">
      <dgm:prSet presAssocID="{D1E06E46-F8E1-49DD-BA42-8009B82C2422}" presName="circ4" presStyleLbl="vennNode1" presStyleIdx="3" presStyleCnt="7" custLinFactX="72316" custLinFactY="-7530" custLinFactNeighborX="100000" custLinFactNeighborY="-100000"/>
      <dgm:spPr/>
    </dgm:pt>
    <dgm:pt modelId="{63E7FFCC-A96A-496B-929A-6381A2174C47}" type="pres">
      <dgm:prSet presAssocID="{D1E06E46-F8E1-49DD-BA42-8009B82C2422}" presName="circ4Tx" presStyleLbl="revTx" presStyleIdx="0" presStyleCnt="0">
        <dgm:presLayoutVars>
          <dgm:chMax val="0"/>
          <dgm:chPref val="0"/>
          <dgm:bulletEnabled val="1"/>
        </dgm:presLayoutVars>
      </dgm:prSet>
      <dgm:spPr/>
      <dgm:t>
        <a:bodyPr/>
        <a:lstStyle/>
        <a:p>
          <a:endParaRPr lang="en-US"/>
        </a:p>
      </dgm:t>
    </dgm:pt>
    <dgm:pt modelId="{5B5F00F7-99DB-4206-A170-C2BF2C741AAD}" type="pres">
      <dgm:prSet presAssocID="{0E094FBC-851C-46D2-960E-54C81ADFF200}" presName="circ5" presStyleLbl="vennNode1" presStyleIdx="4" presStyleCnt="7" custScaleX="170451" custScaleY="162833" custLinFactNeighborX="9321" custLinFactNeighborY="12322"/>
      <dgm:spPr>
        <a:solidFill>
          <a:srgbClr val="7030A0">
            <a:alpha val="50000"/>
          </a:srgbClr>
        </a:solidFill>
      </dgm:spPr>
    </dgm:pt>
    <dgm:pt modelId="{0A755F88-DC88-45DE-9DDD-2B24CA6EF09E}" type="pres">
      <dgm:prSet presAssocID="{0E094FBC-851C-46D2-960E-54C81ADFF200}" presName="circ5Tx" presStyleLbl="revTx" presStyleIdx="0" presStyleCnt="0" custScaleY="180345" custLinFactX="54687" custLinFactY="-100000" custLinFactNeighborX="100000" custLinFactNeighborY="-193035">
        <dgm:presLayoutVars>
          <dgm:chMax val="0"/>
          <dgm:chPref val="0"/>
          <dgm:bulletEnabled val="1"/>
        </dgm:presLayoutVars>
      </dgm:prSet>
      <dgm:spPr/>
      <dgm:t>
        <a:bodyPr/>
        <a:lstStyle/>
        <a:p>
          <a:endParaRPr lang="en-US"/>
        </a:p>
      </dgm:t>
    </dgm:pt>
    <dgm:pt modelId="{0261C5BF-3D9F-4A2D-B98E-64ACF0463529}" type="pres">
      <dgm:prSet presAssocID="{99AFA29E-BDAF-4448-B4AF-45F2E5EAEDBA}" presName="circ6" presStyleLbl="vennNode1" presStyleIdx="5" presStyleCnt="7" custLinFactX="100000" custLinFactY="-53943" custLinFactNeighborX="107928" custLinFactNeighborY="-100000"/>
      <dgm:spPr/>
    </dgm:pt>
    <dgm:pt modelId="{1A189447-B27D-40EB-B1D4-977B17466059}" type="pres">
      <dgm:prSet presAssocID="{99AFA29E-BDAF-4448-B4AF-45F2E5EAEDBA}" presName="circ6Tx" presStyleLbl="revTx" presStyleIdx="0" presStyleCnt="0" custScaleX="114852" custScaleY="124587" custLinFactNeighborX="-2049" custLinFactNeighborY="43127">
        <dgm:presLayoutVars>
          <dgm:chMax val="0"/>
          <dgm:chPref val="0"/>
          <dgm:bulletEnabled val="1"/>
        </dgm:presLayoutVars>
      </dgm:prSet>
      <dgm:spPr/>
      <dgm:t>
        <a:bodyPr/>
        <a:lstStyle/>
        <a:p>
          <a:endParaRPr lang="en-US"/>
        </a:p>
      </dgm:t>
    </dgm:pt>
    <dgm:pt modelId="{E8A72D8A-2D80-4670-8829-79343BAADCC0}" type="pres">
      <dgm:prSet presAssocID="{8D360C6B-6B24-4858-BF38-4C789A18C8CF}" presName="circ7" presStyleLbl="vennNode1" presStyleIdx="6" presStyleCnt="7" custScaleX="163952" custScaleY="165270" custLinFactX="-29636" custLinFactNeighborX="-100000" custLinFactNeighborY="70714"/>
      <dgm:spPr>
        <a:solidFill>
          <a:srgbClr val="A78553">
            <a:alpha val="50000"/>
          </a:srgbClr>
        </a:solidFill>
      </dgm:spPr>
    </dgm:pt>
    <dgm:pt modelId="{AAAEE63F-6728-44E7-9916-0F96543306DF}" type="pres">
      <dgm:prSet presAssocID="{8D360C6B-6B24-4858-BF38-4C789A18C8CF}" presName="circ7Tx" presStyleLbl="revTx" presStyleIdx="0" presStyleCnt="0" custScaleX="131015" custScaleY="110668" custLinFactNeighborX="52743" custLinFactNeighborY="-18281">
        <dgm:presLayoutVars>
          <dgm:chMax val="0"/>
          <dgm:chPref val="0"/>
          <dgm:bulletEnabled val="1"/>
        </dgm:presLayoutVars>
      </dgm:prSet>
      <dgm:spPr/>
      <dgm:t>
        <a:bodyPr/>
        <a:lstStyle/>
        <a:p>
          <a:endParaRPr lang="en-US"/>
        </a:p>
      </dgm:t>
    </dgm:pt>
  </dgm:ptLst>
  <dgm:cxnLst>
    <dgm:cxn modelId="{6D506D52-3B11-4A6B-AD2D-6AC07429F492}" srcId="{0785C29B-1CC3-46FA-8023-BEEE6594C1AC}" destId="{8D360C6B-6B24-4858-BF38-4C789A18C8CF}" srcOrd="6" destOrd="0" parTransId="{D9EA71E3-E25A-4D8B-8C67-2CE64D8F3779}" sibTransId="{F50921AF-9BE7-4D9C-9529-CF6E013DEBBE}"/>
    <dgm:cxn modelId="{FFBE00DD-E81A-4ECD-8574-BAFDCDE6FB6E}" type="presOf" srcId="{7CA1EDD5-28FC-4D76-9917-E7AF3685C42C}" destId="{B5DF3301-468F-461C-9E2E-840090B4307C}" srcOrd="0" destOrd="0" presId="urn:microsoft.com/office/officeart/2005/8/layout/venn1"/>
    <dgm:cxn modelId="{D48353D5-709B-4C27-95C4-C29B623535E3}" srcId="{0785C29B-1CC3-46FA-8023-BEEE6594C1AC}" destId="{7CA1EDD5-28FC-4D76-9917-E7AF3685C42C}" srcOrd="0" destOrd="0" parTransId="{D5C086E3-1822-4FCD-BCCD-CAC110DB4D8E}" sibTransId="{5A9A7647-8279-42C7-8AF4-6756358BB439}"/>
    <dgm:cxn modelId="{392EA91D-5F63-427A-B334-C97E5A9E4C86}" type="presOf" srcId="{1387CD01-9BB7-45BD-9B33-B7B1668F2409}" destId="{C064F733-0E9C-4692-B322-D374D5FDFEA8}" srcOrd="0" destOrd="0" presId="urn:microsoft.com/office/officeart/2005/8/layout/venn1"/>
    <dgm:cxn modelId="{0CFAFDA6-31BF-4559-97FC-67F1E527872E}" type="presOf" srcId="{0E094FBC-851C-46D2-960E-54C81ADFF200}" destId="{0A755F88-DC88-45DE-9DDD-2B24CA6EF09E}" srcOrd="0" destOrd="0" presId="urn:microsoft.com/office/officeart/2005/8/layout/venn1"/>
    <dgm:cxn modelId="{9CCF8435-E752-4C80-A27C-3E9A4917E883}" type="presOf" srcId="{F512E02E-C858-4AC9-87EF-1E87CD37F456}" destId="{0C0DE561-52FD-486B-A8FD-CE0DAEAD1E73}" srcOrd="0" destOrd="0" presId="urn:microsoft.com/office/officeart/2005/8/layout/venn1"/>
    <dgm:cxn modelId="{014BB9FF-8435-4D91-99D8-6680F8C887CA}" srcId="{0785C29B-1CC3-46FA-8023-BEEE6594C1AC}" destId="{D1E06E46-F8E1-49DD-BA42-8009B82C2422}" srcOrd="3" destOrd="0" parTransId="{16A6D497-3229-40AE-8A2C-39FA4C5D4BDC}" sibTransId="{BF38940D-6512-479E-9899-28953A611727}"/>
    <dgm:cxn modelId="{713170FD-82A9-4C2B-94C9-CD1390D5CC47}" type="presOf" srcId="{0785C29B-1CC3-46FA-8023-BEEE6594C1AC}" destId="{E3111533-A4A3-4CB5-8286-87185AAEAD4B}" srcOrd="0" destOrd="0" presId="urn:microsoft.com/office/officeart/2005/8/layout/venn1"/>
    <dgm:cxn modelId="{BCB19253-87B0-405A-9E4F-71CDD67C61FE}" srcId="{0785C29B-1CC3-46FA-8023-BEEE6594C1AC}" destId="{99AFA29E-BDAF-4448-B4AF-45F2E5EAEDBA}" srcOrd="5" destOrd="0" parTransId="{724CB9BE-FF5C-4FBF-823C-32BA06621A0A}" sibTransId="{78949331-01E1-46AB-8EAB-CD3FFAE072B0}"/>
    <dgm:cxn modelId="{661671A7-A167-40BA-A4B0-25551A59AD92}" srcId="{0785C29B-1CC3-46FA-8023-BEEE6594C1AC}" destId="{F512E02E-C858-4AC9-87EF-1E87CD37F456}" srcOrd="1" destOrd="0" parTransId="{DE568C1F-BB1A-4E4B-9E6F-321F93CD326A}" sibTransId="{1BF44079-54E6-4AFD-A1D4-A7652FB572D1}"/>
    <dgm:cxn modelId="{7BBE3B3F-840D-431F-B793-2BF11A36F6EA}" type="presOf" srcId="{99AFA29E-BDAF-4448-B4AF-45F2E5EAEDBA}" destId="{1A189447-B27D-40EB-B1D4-977B17466059}" srcOrd="0" destOrd="0" presId="urn:microsoft.com/office/officeart/2005/8/layout/venn1"/>
    <dgm:cxn modelId="{3A82C96D-A396-4E59-AD36-D669B78995B7}" type="presOf" srcId="{8D360C6B-6B24-4858-BF38-4C789A18C8CF}" destId="{AAAEE63F-6728-44E7-9916-0F96543306DF}" srcOrd="0" destOrd="0" presId="urn:microsoft.com/office/officeart/2005/8/layout/venn1"/>
    <dgm:cxn modelId="{5CF52220-72E4-458A-9CF6-41A20694F72B}" srcId="{0785C29B-1CC3-46FA-8023-BEEE6594C1AC}" destId="{0E094FBC-851C-46D2-960E-54C81ADFF200}" srcOrd="4" destOrd="0" parTransId="{8985A469-39D2-4668-8D1F-F30F666339B6}" sibTransId="{594B2F8E-6587-4124-902A-22323B13CC50}"/>
    <dgm:cxn modelId="{64F2C7AF-079B-440B-8BB7-5A46C944945A}" srcId="{0785C29B-1CC3-46FA-8023-BEEE6594C1AC}" destId="{1387CD01-9BB7-45BD-9B33-B7B1668F2409}" srcOrd="2" destOrd="0" parTransId="{3C7DEA2C-3D30-4C71-8A73-468493CBEE0F}" sibTransId="{FC79D3BD-54F1-467B-BF49-EAEBC24C2823}"/>
    <dgm:cxn modelId="{17B25D6D-7C5F-4D00-9079-B92CF0A45A1F}" type="presOf" srcId="{D1E06E46-F8E1-49DD-BA42-8009B82C2422}" destId="{63E7FFCC-A96A-496B-929A-6381A2174C47}" srcOrd="0" destOrd="0" presId="urn:microsoft.com/office/officeart/2005/8/layout/venn1"/>
    <dgm:cxn modelId="{E2C5627C-DB8F-4403-803B-0EEC3BF39220}" type="presParOf" srcId="{E3111533-A4A3-4CB5-8286-87185AAEAD4B}" destId="{C69C2930-1947-4C9D-A1A5-8A9D2273FBE0}" srcOrd="0" destOrd="0" presId="urn:microsoft.com/office/officeart/2005/8/layout/venn1"/>
    <dgm:cxn modelId="{87C09094-1D4E-4C3A-8070-3B30876233B2}" type="presParOf" srcId="{E3111533-A4A3-4CB5-8286-87185AAEAD4B}" destId="{B5DF3301-468F-461C-9E2E-840090B4307C}" srcOrd="1" destOrd="0" presId="urn:microsoft.com/office/officeart/2005/8/layout/venn1"/>
    <dgm:cxn modelId="{3E228DD1-8AE9-48A5-93B2-009524A4B184}" type="presParOf" srcId="{E3111533-A4A3-4CB5-8286-87185AAEAD4B}" destId="{7F130175-2FBB-4E00-A604-EEF083F2B01A}" srcOrd="2" destOrd="0" presId="urn:microsoft.com/office/officeart/2005/8/layout/venn1"/>
    <dgm:cxn modelId="{B448AC45-A661-4CC6-BE6A-2747ADF07042}" type="presParOf" srcId="{E3111533-A4A3-4CB5-8286-87185AAEAD4B}" destId="{0C0DE561-52FD-486B-A8FD-CE0DAEAD1E73}" srcOrd="3" destOrd="0" presId="urn:microsoft.com/office/officeart/2005/8/layout/venn1"/>
    <dgm:cxn modelId="{B552B160-0984-412B-803F-6A3E4A04332C}" type="presParOf" srcId="{E3111533-A4A3-4CB5-8286-87185AAEAD4B}" destId="{96217F3A-24FD-484D-847E-6551B5C7417A}" srcOrd="4" destOrd="0" presId="urn:microsoft.com/office/officeart/2005/8/layout/venn1"/>
    <dgm:cxn modelId="{039DE4B8-5814-40E0-9B1F-0A26A24C15ED}" type="presParOf" srcId="{E3111533-A4A3-4CB5-8286-87185AAEAD4B}" destId="{C064F733-0E9C-4692-B322-D374D5FDFEA8}" srcOrd="5" destOrd="0" presId="urn:microsoft.com/office/officeart/2005/8/layout/venn1"/>
    <dgm:cxn modelId="{035F7617-D7A3-4079-8975-2263C12EF092}" type="presParOf" srcId="{E3111533-A4A3-4CB5-8286-87185AAEAD4B}" destId="{9BCF8C50-4E05-4E7F-95E7-E7D640210CBF}" srcOrd="6" destOrd="0" presId="urn:microsoft.com/office/officeart/2005/8/layout/venn1"/>
    <dgm:cxn modelId="{53FB9A42-A10B-406C-B1F8-B7E17FDBAA1E}" type="presParOf" srcId="{E3111533-A4A3-4CB5-8286-87185AAEAD4B}" destId="{63E7FFCC-A96A-496B-929A-6381A2174C47}" srcOrd="7" destOrd="0" presId="urn:microsoft.com/office/officeart/2005/8/layout/venn1"/>
    <dgm:cxn modelId="{CA5D905A-7674-4E23-910B-F53D6FD630D3}" type="presParOf" srcId="{E3111533-A4A3-4CB5-8286-87185AAEAD4B}" destId="{5B5F00F7-99DB-4206-A170-C2BF2C741AAD}" srcOrd="8" destOrd="0" presId="urn:microsoft.com/office/officeart/2005/8/layout/venn1"/>
    <dgm:cxn modelId="{66A9BE6E-DE46-4F7F-BF29-72D1B10E0AEC}" type="presParOf" srcId="{E3111533-A4A3-4CB5-8286-87185AAEAD4B}" destId="{0A755F88-DC88-45DE-9DDD-2B24CA6EF09E}" srcOrd="9" destOrd="0" presId="urn:microsoft.com/office/officeart/2005/8/layout/venn1"/>
    <dgm:cxn modelId="{9DACE197-84A1-4E9A-B672-56B7A0AA61B1}" type="presParOf" srcId="{E3111533-A4A3-4CB5-8286-87185AAEAD4B}" destId="{0261C5BF-3D9F-4A2D-B98E-64ACF0463529}" srcOrd="10" destOrd="0" presId="urn:microsoft.com/office/officeart/2005/8/layout/venn1"/>
    <dgm:cxn modelId="{68BD85FB-5043-44EE-A7D8-D70C7D3D4C3B}" type="presParOf" srcId="{E3111533-A4A3-4CB5-8286-87185AAEAD4B}" destId="{1A189447-B27D-40EB-B1D4-977B17466059}" srcOrd="11" destOrd="0" presId="urn:microsoft.com/office/officeart/2005/8/layout/venn1"/>
    <dgm:cxn modelId="{E1C3E17E-0302-45AC-ABF0-0EAE1CB10E75}" type="presParOf" srcId="{E3111533-A4A3-4CB5-8286-87185AAEAD4B}" destId="{E8A72D8A-2D80-4670-8829-79343BAADCC0}" srcOrd="12" destOrd="0" presId="urn:microsoft.com/office/officeart/2005/8/layout/venn1"/>
    <dgm:cxn modelId="{EE90BD01-C34A-4269-8D82-996B8E48A82D}" type="presParOf" srcId="{E3111533-A4A3-4CB5-8286-87185AAEAD4B}" destId="{AAAEE63F-6728-44E7-9916-0F96543306DF}" srcOrd="1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660AA0-0D2E-40D0-A0EA-9863D2F3D799}" type="doc">
      <dgm:prSet loTypeId="urn:microsoft.com/office/officeart/2005/8/layout/hList1" loCatId="list" qsTypeId="urn:microsoft.com/office/officeart/2005/8/quickstyle/simple4"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36094906-3B9C-4488-A68F-441E38B1F9E3}">
      <dgm:prSet phldrT="[Text]"/>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bg1"/>
              </a:solidFill>
              <a:latin typeface="+mn-lt"/>
              <a:ea typeface="ＭＳ Ｐゴシック" charset="-128"/>
              <a:cs typeface="Times New Roman" pitchFamily="18" charset="0"/>
            </a:rPr>
            <a:t>LTC Riders </a:t>
          </a:r>
        </a:p>
        <a:p>
          <a:r>
            <a:rPr lang="en-US" b="1" dirty="0">
              <a:solidFill>
                <a:schemeClr val="bg1"/>
              </a:solidFill>
              <a:latin typeface="+mn-lt"/>
              <a:ea typeface="ＭＳ Ｐゴシック" charset="-128"/>
              <a:cs typeface="Times New Roman" pitchFamily="18" charset="0"/>
            </a:rPr>
            <a:t>Tax qualified under 7702(B)</a:t>
          </a:r>
          <a:endParaRPr lang="en-US" b="1" dirty="0">
            <a:solidFill>
              <a:schemeClr val="bg1"/>
            </a:solidFill>
          </a:endParaRPr>
        </a:p>
      </dgm:t>
    </dgm:pt>
    <dgm:pt modelId="{453D4357-08A2-4133-A5C2-A8BB166B7606}" type="parTrans" cxnId="{253A2934-5264-4CAA-9A80-860F32A3CA81}">
      <dgm:prSet/>
      <dgm:spPr/>
      <dgm:t>
        <a:bodyPr/>
        <a:lstStyle/>
        <a:p>
          <a:endParaRPr lang="en-US">
            <a:solidFill>
              <a:schemeClr val="tx1"/>
            </a:solidFill>
          </a:endParaRPr>
        </a:p>
      </dgm:t>
    </dgm:pt>
    <dgm:pt modelId="{6B33C95A-49FA-4705-AA3D-84424F51B637}" type="sibTrans" cxnId="{253A2934-5264-4CAA-9A80-860F32A3CA81}">
      <dgm:prSet/>
      <dgm:spPr/>
      <dgm:t>
        <a:bodyPr/>
        <a:lstStyle/>
        <a:p>
          <a:endParaRPr lang="en-US">
            <a:solidFill>
              <a:schemeClr val="tx1"/>
            </a:solidFill>
          </a:endParaRPr>
        </a:p>
      </dgm:t>
    </dgm:pt>
    <dgm:pt modelId="{85311CE6-4A2D-4108-B013-FB02B797DC8E}">
      <dgm:prSet phldrT="[Text]" custT="1"/>
      <dgm:spPr>
        <a:solidFill>
          <a:schemeClr val="bg1">
            <a:lumMod val="9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pPr>
          <a:r>
            <a:rPr lang="en-US" sz="1800" dirty="0">
              <a:solidFill>
                <a:schemeClr val="tx1"/>
              </a:solidFill>
              <a:latin typeface="+mn-lt"/>
              <a:ea typeface="ＭＳ Ｐゴシック" charset="-128"/>
              <a:cs typeface="Times New Roman" pitchFamily="18" charset="0"/>
            </a:rPr>
            <a:t>Can be marketed as a long-term care product</a:t>
          </a:r>
          <a:endParaRPr lang="en-US" sz="1800" dirty="0">
            <a:solidFill>
              <a:schemeClr val="tx1"/>
            </a:solidFill>
          </a:endParaRPr>
        </a:p>
      </dgm:t>
    </dgm:pt>
    <dgm:pt modelId="{B0C227F0-8B93-4FCD-B90C-597791531FC5}" type="parTrans" cxnId="{FE9A2219-33E6-46E8-913C-C23A32AAAA7C}">
      <dgm:prSet/>
      <dgm:spPr/>
      <dgm:t>
        <a:bodyPr/>
        <a:lstStyle/>
        <a:p>
          <a:endParaRPr lang="en-US">
            <a:solidFill>
              <a:schemeClr val="tx1"/>
            </a:solidFill>
          </a:endParaRPr>
        </a:p>
      </dgm:t>
    </dgm:pt>
    <dgm:pt modelId="{EFE94976-CA5D-4268-9A6A-5B5F45B7ECBA}" type="sibTrans" cxnId="{FE9A2219-33E6-46E8-913C-C23A32AAAA7C}">
      <dgm:prSet/>
      <dgm:spPr/>
      <dgm:t>
        <a:bodyPr/>
        <a:lstStyle/>
        <a:p>
          <a:endParaRPr lang="en-US">
            <a:solidFill>
              <a:schemeClr val="tx1"/>
            </a:solidFill>
          </a:endParaRPr>
        </a:p>
      </dgm:t>
    </dgm:pt>
    <dgm:pt modelId="{EA6A7177-4C1A-449E-8385-A97CAA09C4AF}">
      <dgm:prSet phldrT="[Text]" custT="1"/>
      <dgm:spPr>
        <a:solidFill>
          <a:schemeClr val="bg1">
            <a:lumMod val="9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pPr>
          <a:r>
            <a:rPr lang="en-US" sz="1800" dirty="0">
              <a:solidFill>
                <a:schemeClr val="tx1"/>
              </a:solidFill>
              <a:latin typeface="+mn-lt"/>
              <a:ea typeface="ＭＳ Ｐゴシック" charset="-128"/>
              <a:cs typeface="Times New Roman" pitchFamily="18" charset="0"/>
            </a:rPr>
            <a:t>Pays benefits for temporary as well as permanent conditions</a:t>
          </a:r>
          <a:endParaRPr lang="en-US" sz="1800" dirty="0">
            <a:solidFill>
              <a:schemeClr val="tx1"/>
            </a:solidFill>
          </a:endParaRPr>
        </a:p>
      </dgm:t>
    </dgm:pt>
    <dgm:pt modelId="{258182D8-C02D-436D-B373-398A208A189B}" type="parTrans" cxnId="{D07987F9-C4EC-4BD6-9350-1E5C71EFCA73}">
      <dgm:prSet/>
      <dgm:spPr/>
      <dgm:t>
        <a:bodyPr/>
        <a:lstStyle/>
        <a:p>
          <a:endParaRPr lang="en-US">
            <a:solidFill>
              <a:schemeClr val="tx1"/>
            </a:solidFill>
          </a:endParaRPr>
        </a:p>
      </dgm:t>
    </dgm:pt>
    <dgm:pt modelId="{6E793C6E-C5B8-488F-BBC4-2DFA0D4D49EE}" type="sibTrans" cxnId="{D07987F9-C4EC-4BD6-9350-1E5C71EFCA73}">
      <dgm:prSet/>
      <dgm:spPr/>
      <dgm:t>
        <a:bodyPr/>
        <a:lstStyle/>
        <a:p>
          <a:endParaRPr lang="en-US">
            <a:solidFill>
              <a:schemeClr val="tx1"/>
            </a:solidFill>
          </a:endParaRPr>
        </a:p>
      </dgm:t>
    </dgm:pt>
    <dgm:pt modelId="{9F8EA3A3-98F5-4481-B44E-2A80AD53E520}">
      <dgm:prSet phldrT="[Tex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bg1"/>
              </a:solidFill>
              <a:latin typeface="+mn-lt"/>
              <a:ea typeface="ＭＳ Ｐゴシック" charset="-128"/>
              <a:cs typeface="Times New Roman" pitchFamily="18" charset="0"/>
            </a:rPr>
            <a:t>Chronic Illness Riders        Tax qualified under 101(G)</a:t>
          </a:r>
          <a:endParaRPr lang="en-US" b="1" dirty="0">
            <a:solidFill>
              <a:schemeClr val="bg1"/>
            </a:solidFill>
          </a:endParaRPr>
        </a:p>
      </dgm:t>
    </dgm:pt>
    <dgm:pt modelId="{99A96031-70A9-4DA3-961C-745FF3C5975F}" type="parTrans" cxnId="{38276A58-92A4-4C9A-8D44-EDCBB436C108}">
      <dgm:prSet/>
      <dgm:spPr/>
      <dgm:t>
        <a:bodyPr/>
        <a:lstStyle/>
        <a:p>
          <a:endParaRPr lang="en-US">
            <a:solidFill>
              <a:schemeClr val="tx1"/>
            </a:solidFill>
          </a:endParaRPr>
        </a:p>
      </dgm:t>
    </dgm:pt>
    <dgm:pt modelId="{6882AEAF-F94D-4F4F-B9A5-8F6BD4D74360}" type="sibTrans" cxnId="{38276A58-92A4-4C9A-8D44-EDCBB436C108}">
      <dgm:prSet/>
      <dgm:spPr/>
      <dgm:t>
        <a:bodyPr/>
        <a:lstStyle/>
        <a:p>
          <a:endParaRPr lang="en-US">
            <a:solidFill>
              <a:schemeClr val="tx1"/>
            </a:solidFill>
          </a:endParaRPr>
        </a:p>
      </dgm:t>
    </dgm:pt>
    <dgm:pt modelId="{8836F774-3B50-4008-BBF5-EA8C0F32E924}">
      <dgm:prSet phldrT="[Text]" custT="1"/>
      <dgm:spPr>
        <a:solidFill>
          <a:schemeClr val="bg1">
            <a:lumMod val="9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90000"/>
            </a:lnSpc>
          </a:pPr>
          <a:r>
            <a:rPr lang="en-US" sz="1800" dirty="0">
              <a:solidFill>
                <a:schemeClr val="tx1"/>
              </a:solidFill>
              <a:latin typeface="+mn-lt"/>
              <a:ea typeface="ＭＳ Ｐゴシック" charset="-128"/>
              <a:cs typeface="Times New Roman" pitchFamily="18" charset="0"/>
            </a:rPr>
            <a:t>Can NOT be marketed as long-term care coverage</a:t>
          </a:r>
          <a:endParaRPr lang="en-US" sz="1800" dirty="0">
            <a:solidFill>
              <a:schemeClr val="tx1"/>
            </a:solidFill>
          </a:endParaRPr>
        </a:p>
      </dgm:t>
    </dgm:pt>
    <dgm:pt modelId="{E3D9E542-BC54-44BF-8232-14E834708B2A}" type="parTrans" cxnId="{CBB2703D-E085-40AC-A6DE-EFAA60375E11}">
      <dgm:prSet/>
      <dgm:spPr/>
      <dgm:t>
        <a:bodyPr/>
        <a:lstStyle/>
        <a:p>
          <a:endParaRPr lang="en-US">
            <a:solidFill>
              <a:schemeClr val="tx1"/>
            </a:solidFill>
          </a:endParaRPr>
        </a:p>
      </dgm:t>
    </dgm:pt>
    <dgm:pt modelId="{2C66B54F-C820-4A6C-AF72-160F5CD531BC}" type="sibTrans" cxnId="{CBB2703D-E085-40AC-A6DE-EFAA60375E11}">
      <dgm:prSet/>
      <dgm:spPr/>
      <dgm:t>
        <a:bodyPr/>
        <a:lstStyle/>
        <a:p>
          <a:endParaRPr lang="en-US">
            <a:solidFill>
              <a:schemeClr val="tx1"/>
            </a:solidFill>
          </a:endParaRPr>
        </a:p>
      </dgm:t>
    </dgm:pt>
    <dgm:pt modelId="{D762214B-70F3-415C-9605-D367FE7D5E11}">
      <dgm:prSet phldrT="[Text]" custT="1"/>
      <dgm:spPr>
        <a:solidFill>
          <a:schemeClr val="bg1">
            <a:lumMod val="9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pPr>
          <a:r>
            <a:rPr lang="en-US" sz="1800" dirty="0">
              <a:solidFill>
                <a:schemeClr val="tx1"/>
              </a:solidFill>
              <a:latin typeface="+mn-lt"/>
              <a:ea typeface="ＭＳ Ｐゴシック" charset="-128"/>
              <a:cs typeface="Times New Roman" pitchFamily="18" charset="0"/>
            </a:rPr>
            <a:t>Most companies require permanent condition to be eligible for claim (non-recoverable)</a:t>
          </a:r>
          <a:endParaRPr lang="en-US" sz="1800" dirty="0">
            <a:solidFill>
              <a:schemeClr val="tx1"/>
            </a:solidFill>
          </a:endParaRPr>
        </a:p>
      </dgm:t>
    </dgm:pt>
    <dgm:pt modelId="{A8DFF533-158E-4973-8805-C0E6567E51DE}" type="parTrans" cxnId="{9EFD43AB-E652-4672-B6D9-8B03D87C6A38}">
      <dgm:prSet/>
      <dgm:spPr/>
      <dgm:t>
        <a:bodyPr/>
        <a:lstStyle/>
        <a:p>
          <a:endParaRPr lang="en-US">
            <a:solidFill>
              <a:schemeClr val="tx1"/>
            </a:solidFill>
          </a:endParaRPr>
        </a:p>
      </dgm:t>
    </dgm:pt>
    <dgm:pt modelId="{0D4A38BF-622F-443A-91F1-91E3FABDE1B3}" type="sibTrans" cxnId="{9EFD43AB-E652-4672-B6D9-8B03D87C6A38}">
      <dgm:prSet/>
      <dgm:spPr/>
      <dgm:t>
        <a:bodyPr/>
        <a:lstStyle/>
        <a:p>
          <a:endParaRPr lang="en-US">
            <a:solidFill>
              <a:schemeClr val="tx1"/>
            </a:solidFill>
          </a:endParaRPr>
        </a:p>
      </dgm:t>
    </dgm:pt>
    <dgm:pt modelId="{BD14F808-6A70-45F4-A34B-9D744A7246D4}">
      <dgm:prSet phldrT="[Text]" custT="1"/>
      <dgm:spPr>
        <a:solidFill>
          <a:schemeClr val="bg1">
            <a:lumMod val="9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pPr>
          <a:r>
            <a:rPr lang="en-US" sz="1800" dirty="0">
              <a:solidFill>
                <a:schemeClr val="tx1"/>
              </a:solidFill>
              <a:latin typeface="+mn-lt"/>
              <a:ea typeface="ＭＳ Ｐゴシック" charset="-128"/>
              <a:cs typeface="Times New Roman" pitchFamily="18" charset="0"/>
            </a:rPr>
            <a:t>Most states have a CE requirement to sell product</a:t>
          </a:r>
          <a:endParaRPr lang="en-US" sz="1800" dirty="0">
            <a:solidFill>
              <a:schemeClr val="tx1"/>
            </a:solidFill>
          </a:endParaRPr>
        </a:p>
      </dgm:t>
    </dgm:pt>
    <dgm:pt modelId="{AB4539F5-6A28-42B8-B81C-3A84BE7F590F}" type="parTrans" cxnId="{F17425BD-9250-4FD9-B840-10CA4A0C265C}">
      <dgm:prSet/>
      <dgm:spPr/>
      <dgm:t>
        <a:bodyPr/>
        <a:lstStyle/>
        <a:p>
          <a:endParaRPr lang="en-US">
            <a:solidFill>
              <a:schemeClr val="tx1"/>
            </a:solidFill>
          </a:endParaRPr>
        </a:p>
      </dgm:t>
    </dgm:pt>
    <dgm:pt modelId="{77706403-C666-4FE9-ABB0-720896F29805}" type="sibTrans" cxnId="{F17425BD-9250-4FD9-B840-10CA4A0C265C}">
      <dgm:prSet/>
      <dgm:spPr/>
      <dgm:t>
        <a:bodyPr/>
        <a:lstStyle/>
        <a:p>
          <a:endParaRPr lang="en-US">
            <a:solidFill>
              <a:schemeClr val="tx1"/>
            </a:solidFill>
          </a:endParaRPr>
        </a:p>
      </dgm:t>
    </dgm:pt>
    <dgm:pt modelId="{C8E2E26A-B7CE-4ED0-9E12-41259E9D1C9F}">
      <dgm:prSet phldrT="[Text]" custT="1"/>
      <dgm:spPr>
        <a:solidFill>
          <a:schemeClr val="bg1">
            <a:lumMod val="9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pPr>
          <a:r>
            <a:rPr lang="en-US" sz="1800" dirty="0">
              <a:solidFill>
                <a:schemeClr val="tx1"/>
              </a:solidFill>
              <a:latin typeface="+mn-lt"/>
              <a:ea typeface="ＭＳ Ｐゴシック" charset="-128"/>
              <a:cs typeface="Times New Roman" pitchFamily="18" charset="0"/>
            </a:rPr>
            <a:t>Has no excess residual death benefit</a:t>
          </a:r>
          <a:endParaRPr lang="en-US" sz="1800" dirty="0">
            <a:solidFill>
              <a:schemeClr val="tx1"/>
            </a:solidFill>
          </a:endParaRPr>
        </a:p>
      </dgm:t>
    </dgm:pt>
    <dgm:pt modelId="{CCD2FAFB-A1E4-40ED-8DF4-BE915226A284}" type="parTrans" cxnId="{020132D0-0947-43D9-B6A8-BEA9F66B3FB5}">
      <dgm:prSet/>
      <dgm:spPr/>
      <dgm:t>
        <a:bodyPr/>
        <a:lstStyle/>
        <a:p>
          <a:endParaRPr lang="en-US">
            <a:solidFill>
              <a:schemeClr val="tx1"/>
            </a:solidFill>
          </a:endParaRPr>
        </a:p>
      </dgm:t>
    </dgm:pt>
    <dgm:pt modelId="{F70CCDAE-68D8-416F-93D9-7869A5ECF558}" type="sibTrans" cxnId="{020132D0-0947-43D9-B6A8-BEA9F66B3FB5}">
      <dgm:prSet/>
      <dgm:spPr/>
      <dgm:t>
        <a:bodyPr/>
        <a:lstStyle/>
        <a:p>
          <a:endParaRPr lang="en-US">
            <a:solidFill>
              <a:schemeClr val="tx1"/>
            </a:solidFill>
          </a:endParaRPr>
        </a:p>
      </dgm:t>
    </dgm:pt>
    <dgm:pt modelId="{0639A33C-E946-47D2-ADE0-5E92AB6A0951}">
      <dgm:prSet phldrT="[Text]" custT="1"/>
      <dgm:spPr>
        <a:solidFill>
          <a:schemeClr val="bg1">
            <a:lumMod val="9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90000"/>
            </a:lnSpc>
          </a:pPr>
          <a:r>
            <a:rPr lang="en-US" sz="1800" dirty="0">
              <a:solidFill>
                <a:schemeClr val="tx1"/>
              </a:solidFill>
              <a:latin typeface="+mn-lt"/>
              <a:ea typeface="ＭＳ Ｐゴシック" charset="-128"/>
              <a:cs typeface="Times New Roman" pitchFamily="18" charset="0"/>
            </a:rPr>
            <a:t>May require a percentage or monetary amount to remain untapped to provide a final death benefit</a:t>
          </a:r>
          <a:endParaRPr lang="en-US" sz="1800" dirty="0">
            <a:solidFill>
              <a:schemeClr val="tx1"/>
            </a:solidFill>
          </a:endParaRPr>
        </a:p>
      </dgm:t>
    </dgm:pt>
    <dgm:pt modelId="{BF3EE795-D92A-42B4-9939-4262EE0B8B66}" type="parTrans" cxnId="{986F5124-82D2-44D3-AB96-3ABCB42B5BB9}">
      <dgm:prSet/>
      <dgm:spPr/>
      <dgm:t>
        <a:bodyPr/>
        <a:lstStyle/>
        <a:p>
          <a:endParaRPr lang="en-US">
            <a:solidFill>
              <a:schemeClr val="tx1"/>
            </a:solidFill>
          </a:endParaRPr>
        </a:p>
      </dgm:t>
    </dgm:pt>
    <dgm:pt modelId="{DDDBC2F3-54C7-42E5-B41D-BAB8C2E1597C}" type="sibTrans" cxnId="{986F5124-82D2-44D3-AB96-3ABCB42B5BB9}">
      <dgm:prSet/>
      <dgm:spPr/>
      <dgm:t>
        <a:bodyPr/>
        <a:lstStyle/>
        <a:p>
          <a:endParaRPr lang="en-US">
            <a:solidFill>
              <a:schemeClr val="tx1"/>
            </a:solidFill>
          </a:endParaRPr>
        </a:p>
      </dgm:t>
    </dgm:pt>
    <dgm:pt modelId="{C181865E-20B4-4AC5-99AF-681ACA18C129}">
      <dgm:prSet phldrT="[Text]" custT="1"/>
      <dgm:spPr>
        <a:solidFill>
          <a:schemeClr val="bg1">
            <a:lumMod val="9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pPr>
          <a:r>
            <a:rPr lang="en-US" sz="1800" dirty="0">
              <a:solidFill>
                <a:schemeClr val="tx1"/>
              </a:solidFill>
            </a:rPr>
            <a:t>LTC benefit determined at policy issue and pays that amount no matter when claim begins.</a:t>
          </a:r>
        </a:p>
      </dgm:t>
    </dgm:pt>
    <dgm:pt modelId="{9CFD229A-9419-45DD-95DA-6D4D9E73B2DC}" type="parTrans" cxnId="{A083E56A-AC92-4E70-87CF-16143D3E8AAE}">
      <dgm:prSet/>
      <dgm:spPr/>
      <dgm:t>
        <a:bodyPr/>
        <a:lstStyle/>
        <a:p>
          <a:endParaRPr lang="en-US"/>
        </a:p>
      </dgm:t>
    </dgm:pt>
    <dgm:pt modelId="{C25BF94D-21EE-4C5C-9D8B-DC7A01EAE1F3}" type="sibTrans" cxnId="{A083E56A-AC92-4E70-87CF-16143D3E8AAE}">
      <dgm:prSet/>
      <dgm:spPr/>
      <dgm:t>
        <a:bodyPr/>
        <a:lstStyle/>
        <a:p>
          <a:endParaRPr lang="en-US"/>
        </a:p>
      </dgm:t>
    </dgm:pt>
    <dgm:pt modelId="{F694B0D1-174F-41A4-BAF6-F7A53704211C}">
      <dgm:prSet phldrT="[Text]" custT="1"/>
      <dgm:spPr>
        <a:solidFill>
          <a:schemeClr val="bg1">
            <a:lumMod val="9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90000"/>
            </a:lnSpc>
          </a:pPr>
          <a:r>
            <a:rPr lang="en-US" sz="1800" dirty="0">
              <a:solidFill>
                <a:schemeClr val="tx1"/>
              </a:solidFill>
            </a:rPr>
            <a:t>Benefits determined at claim time – are usually discounted</a:t>
          </a:r>
        </a:p>
      </dgm:t>
    </dgm:pt>
    <dgm:pt modelId="{AA58B67F-FA5B-462D-87BA-EFE56E9AA878}" type="parTrans" cxnId="{49D9D669-1755-4483-98B2-D768EDB24B21}">
      <dgm:prSet/>
      <dgm:spPr/>
      <dgm:t>
        <a:bodyPr/>
        <a:lstStyle/>
        <a:p>
          <a:endParaRPr lang="en-US"/>
        </a:p>
      </dgm:t>
    </dgm:pt>
    <dgm:pt modelId="{DE6640DE-1F3A-4619-92F2-EDA96673BAFD}" type="sibTrans" cxnId="{49D9D669-1755-4483-98B2-D768EDB24B21}">
      <dgm:prSet/>
      <dgm:spPr/>
      <dgm:t>
        <a:bodyPr/>
        <a:lstStyle/>
        <a:p>
          <a:endParaRPr lang="en-US"/>
        </a:p>
      </dgm:t>
    </dgm:pt>
    <dgm:pt modelId="{6C18E91D-DD4D-4EDD-83D0-97F48D5A7479}">
      <dgm:prSet phldrT="[Text]" custT="1"/>
      <dgm:spPr>
        <a:solidFill>
          <a:schemeClr val="bg1">
            <a:lumMod val="9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pPr>
          <a:r>
            <a:rPr lang="en-US" sz="1800" dirty="0">
              <a:solidFill>
                <a:schemeClr val="tx1"/>
              </a:solidFill>
            </a:rPr>
            <a:t>May have small residual DB even if all LTC benefits used up</a:t>
          </a:r>
        </a:p>
      </dgm:t>
    </dgm:pt>
    <dgm:pt modelId="{A1BE2350-1068-41AA-88C9-7F72A5534529}" type="parTrans" cxnId="{B1726945-31C3-4B8D-B593-D276A5AFB3B4}">
      <dgm:prSet/>
      <dgm:spPr/>
      <dgm:t>
        <a:bodyPr/>
        <a:lstStyle/>
        <a:p>
          <a:endParaRPr lang="en-US"/>
        </a:p>
      </dgm:t>
    </dgm:pt>
    <dgm:pt modelId="{05DD52E6-FA09-48F8-BC00-00BC87586CC5}" type="sibTrans" cxnId="{B1726945-31C3-4B8D-B593-D276A5AFB3B4}">
      <dgm:prSet/>
      <dgm:spPr/>
      <dgm:t>
        <a:bodyPr/>
        <a:lstStyle/>
        <a:p>
          <a:endParaRPr lang="en-US"/>
        </a:p>
      </dgm:t>
    </dgm:pt>
    <dgm:pt modelId="{70D3DBDB-8B1B-4E74-82D9-8882EE1EFBA9}">
      <dgm:prSet phldrT="[Text]" custT="1"/>
      <dgm:spPr>
        <a:solidFill>
          <a:schemeClr val="bg1">
            <a:lumMod val="9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90000"/>
            </a:lnSpc>
          </a:pPr>
          <a:r>
            <a:rPr lang="en-US" sz="1800" dirty="0">
              <a:solidFill>
                <a:schemeClr val="tx1"/>
              </a:solidFill>
            </a:rPr>
            <a:t>A few companies determine benefits at issue – </a:t>
          </a:r>
          <a:r>
            <a:rPr lang="en-US" sz="1400" dirty="0">
              <a:solidFill>
                <a:schemeClr val="tx1"/>
              </a:solidFill>
            </a:rPr>
            <a:t>charge/underwrite</a:t>
          </a:r>
        </a:p>
      </dgm:t>
    </dgm:pt>
    <dgm:pt modelId="{E3D7D979-3826-40A4-BF7F-64BF2FC13DD7}" type="parTrans" cxnId="{92EFC8F6-52F2-4934-A82A-04BB3769F86A}">
      <dgm:prSet/>
      <dgm:spPr/>
      <dgm:t>
        <a:bodyPr/>
        <a:lstStyle/>
        <a:p>
          <a:endParaRPr lang="en-US"/>
        </a:p>
      </dgm:t>
    </dgm:pt>
    <dgm:pt modelId="{08D430DD-AF35-43E2-8873-904695299C79}" type="sibTrans" cxnId="{92EFC8F6-52F2-4934-A82A-04BB3769F86A}">
      <dgm:prSet/>
      <dgm:spPr/>
      <dgm:t>
        <a:bodyPr/>
        <a:lstStyle/>
        <a:p>
          <a:endParaRPr lang="en-US"/>
        </a:p>
      </dgm:t>
    </dgm:pt>
    <dgm:pt modelId="{A6F6578E-9B70-4A32-9755-1A2DAEE091F6}" type="pres">
      <dgm:prSet presAssocID="{A2660AA0-0D2E-40D0-A0EA-9863D2F3D799}" presName="Name0" presStyleCnt="0">
        <dgm:presLayoutVars>
          <dgm:dir/>
          <dgm:animLvl val="lvl"/>
          <dgm:resizeHandles val="exact"/>
        </dgm:presLayoutVars>
      </dgm:prSet>
      <dgm:spPr/>
      <dgm:t>
        <a:bodyPr/>
        <a:lstStyle/>
        <a:p>
          <a:endParaRPr lang="en-US"/>
        </a:p>
      </dgm:t>
    </dgm:pt>
    <dgm:pt modelId="{5CC11DBF-0EDA-4A23-AFC2-478606613529}" type="pres">
      <dgm:prSet presAssocID="{36094906-3B9C-4488-A68F-441E38B1F9E3}"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2CA9243-AD14-4730-AC08-358D6FB5D430}" type="pres">
      <dgm:prSet presAssocID="{36094906-3B9C-4488-A68F-441E38B1F9E3}" presName="parTx" presStyleLbl="alignNode1" presStyleIdx="0" presStyleCnt="2">
        <dgm:presLayoutVars>
          <dgm:chMax val="0"/>
          <dgm:chPref val="0"/>
          <dgm:bulletEnabled val="1"/>
        </dgm:presLayoutVars>
      </dgm:prSet>
      <dgm:spPr/>
      <dgm:t>
        <a:bodyPr/>
        <a:lstStyle/>
        <a:p>
          <a:endParaRPr lang="en-US"/>
        </a:p>
      </dgm:t>
    </dgm:pt>
    <dgm:pt modelId="{DAB0B06F-7B16-4211-9C79-83238F3D4413}" type="pres">
      <dgm:prSet presAssocID="{36094906-3B9C-4488-A68F-441E38B1F9E3}" presName="desTx" presStyleLbl="alignAccFollowNode1" presStyleIdx="0" presStyleCnt="2">
        <dgm:presLayoutVars>
          <dgm:bulletEnabled val="1"/>
        </dgm:presLayoutVars>
      </dgm:prSet>
      <dgm:spPr/>
      <dgm:t>
        <a:bodyPr/>
        <a:lstStyle/>
        <a:p>
          <a:endParaRPr lang="en-US"/>
        </a:p>
      </dgm:t>
    </dgm:pt>
    <dgm:pt modelId="{54ADB4BF-D32C-42F2-8066-5E4FD07077B1}" type="pres">
      <dgm:prSet presAssocID="{6B33C95A-49FA-4705-AA3D-84424F51B637}" presName="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CA991A3-7B4B-4898-9EDE-B1AE2C6C66CB}" type="pres">
      <dgm:prSet presAssocID="{9F8EA3A3-98F5-4481-B44E-2A80AD53E520}"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A03ACF0-67EA-468A-B84B-410C976CF9E8}" type="pres">
      <dgm:prSet presAssocID="{9F8EA3A3-98F5-4481-B44E-2A80AD53E520}" presName="parTx" presStyleLbl="alignNode1" presStyleIdx="1" presStyleCnt="2">
        <dgm:presLayoutVars>
          <dgm:chMax val="0"/>
          <dgm:chPref val="0"/>
          <dgm:bulletEnabled val="1"/>
        </dgm:presLayoutVars>
      </dgm:prSet>
      <dgm:spPr/>
      <dgm:t>
        <a:bodyPr/>
        <a:lstStyle/>
        <a:p>
          <a:endParaRPr lang="en-US"/>
        </a:p>
      </dgm:t>
    </dgm:pt>
    <dgm:pt modelId="{F72B1F99-AF50-4637-BE07-4D32CCA9A680}" type="pres">
      <dgm:prSet presAssocID="{9F8EA3A3-98F5-4481-B44E-2A80AD53E520}" presName="desTx" presStyleLbl="alignAccFollowNode1" presStyleIdx="1" presStyleCnt="2">
        <dgm:presLayoutVars>
          <dgm:bulletEnabled val="1"/>
        </dgm:presLayoutVars>
      </dgm:prSet>
      <dgm:spPr/>
      <dgm:t>
        <a:bodyPr/>
        <a:lstStyle/>
        <a:p>
          <a:endParaRPr lang="en-US"/>
        </a:p>
      </dgm:t>
    </dgm:pt>
  </dgm:ptLst>
  <dgm:cxnLst>
    <dgm:cxn modelId="{38276A58-92A4-4C9A-8D44-EDCBB436C108}" srcId="{A2660AA0-0D2E-40D0-A0EA-9863D2F3D799}" destId="{9F8EA3A3-98F5-4481-B44E-2A80AD53E520}" srcOrd="1" destOrd="0" parTransId="{99A96031-70A9-4DA3-961C-745FF3C5975F}" sibTransId="{6882AEAF-F94D-4F4F-B9A5-8F6BD4D74360}"/>
    <dgm:cxn modelId="{93C23795-799D-4F31-A351-7A662B5043DF}" type="presOf" srcId="{85311CE6-4A2D-4108-B013-FB02B797DC8E}" destId="{DAB0B06F-7B16-4211-9C79-83238F3D4413}" srcOrd="0" destOrd="0" presId="urn:microsoft.com/office/officeart/2005/8/layout/hList1"/>
    <dgm:cxn modelId="{50CD5418-59E7-42EF-994D-F96E1B7842EC}" type="presOf" srcId="{70D3DBDB-8B1B-4E74-82D9-8882EE1EFBA9}" destId="{F72B1F99-AF50-4637-BE07-4D32CCA9A680}" srcOrd="0" destOrd="5" presId="urn:microsoft.com/office/officeart/2005/8/layout/hList1"/>
    <dgm:cxn modelId="{B1726945-31C3-4B8D-B593-D276A5AFB3B4}" srcId="{36094906-3B9C-4488-A68F-441E38B1F9E3}" destId="{6C18E91D-DD4D-4EDD-83D0-97F48D5A7479}" srcOrd="2" destOrd="0" parTransId="{A1BE2350-1068-41AA-88C9-7F72A5534529}" sibTransId="{05DD52E6-FA09-48F8-BC00-00BC87586CC5}"/>
    <dgm:cxn modelId="{DBCE12C1-B0A2-4E21-8567-89D8B9DEE57E}" type="presOf" srcId="{C181865E-20B4-4AC5-99AF-681ACA18C129}" destId="{DAB0B06F-7B16-4211-9C79-83238F3D4413}" srcOrd="0" destOrd="4" presId="urn:microsoft.com/office/officeart/2005/8/layout/hList1"/>
    <dgm:cxn modelId="{49D9D669-1755-4483-98B2-D768EDB24B21}" srcId="{9F8EA3A3-98F5-4481-B44E-2A80AD53E520}" destId="{F694B0D1-174F-41A4-BAF6-F7A53704211C}" srcOrd="4" destOrd="0" parTransId="{AA58B67F-FA5B-462D-87BA-EFE56E9AA878}" sibTransId="{DE6640DE-1F3A-4619-92F2-EDA96673BAFD}"/>
    <dgm:cxn modelId="{44363B37-E1CD-4C98-AA3C-14EE45C9CDAF}" type="presOf" srcId="{A2660AA0-0D2E-40D0-A0EA-9863D2F3D799}" destId="{A6F6578E-9B70-4A32-9755-1A2DAEE091F6}" srcOrd="0" destOrd="0" presId="urn:microsoft.com/office/officeart/2005/8/layout/hList1"/>
    <dgm:cxn modelId="{35CDF4B3-72BF-4CD8-A377-4840D0EA4058}" type="presOf" srcId="{D762214B-70F3-415C-9605-D367FE7D5E11}" destId="{F72B1F99-AF50-4637-BE07-4D32CCA9A680}" srcOrd="0" destOrd="1" presId="urn:microsoft.com/office/officeart/2005/8/layout/hList1"/>
    <dgm:cxn modelId="{6255E7F0-AEB8-47D6-B84D-C42CCF42EAED}" type="presOf" srcId="{9F8EA3A3-98F5-4481-B44E-2A80AD53E520}" destId="{0A03ACF0-67EA-468A-B84B-410C976CF9E8}" srcOrd="0" destOrd="0" presId="urn:microsoft.com/office/officeart/2005/8/layout/hList1"/>
    <dgm:cxn modelId="{6111AC25-5649-4974-B53C-7E32FA786A6C}" type="presOf" srcId="{8836F774-3B50-4008-BBF5-EA8C0F32E924}" destId="{F72B1F99-AF50-4637-BE07-4D32CCA9A680}" srcOrd="0" destOrd="0" presId="urn:microsoft.com/office/officeart/2005/8/layout/hList1"/>
    <dgm:cxn modelId="{9EFD43AB-E652-4672-B6D9-8B03D87C6A38}" srcId="{9F8EA3A3-98F5-4481-B44E-2A80AD53E520}" destId="{D762214B-70F3-415C-9605-D367FE7D5E11}" srcOrd="1" destOrd="0" parTransId="{A8DFF533-158E-4973-8805-C0E6567E51DE}" sibTransId="{0D4A38BF-622F-443A-91F1-91E3FABDE1B3}"/>
    <dgm:cxn modelId="{FE9A2219-33E6-46E8-913C-C23A32AAAA7C}" srcId="{36094906-3B9C-4488-A68F-441E38B1F9E3}" destId="{85311CE6-4A2D-4108-B013-FB02B797DC8E}" srcOrd="0" destOrd="0" parTransId="{B0C227F0-8B93-4FCD-B90C-597791531FC5}" sibTransId="{EFE94976-CA5D-4268-9A6A-5B5F45B7ECBA}"/>
    <dgm:cxn modelId="{020132D0-0947-43D9-B6A8-BEA9F66B3FB5}" srcId="{9F8EA3A3-98F5-4481-B44E-2A80AD53E520}" destId="{C8E2E26A-B7CE-4ED0-9E12-41259E9D1C9F}" srcOrd="2" destOrd="0" parTransId="{CCD2FAFB-A1E4-40ED-8DF4-BE915226A284}" sibTransId="{F70CCDAE-68D8-416F-93D9-7869A5ECF558}"/>
    <dgm:cxn modelId="{A083E56A-AC92-4E70-87CF-16143D3E8AAE}" srcId="{36094906-3B9C-4488-A68F-441E38B1F9E3}" destId="{C181865E-20B4-4AC5-99AF-681ACA18C129}" srcOrd="4" destOrd="0" parTransId="{9CFD229A-9419-45DD-95DA-6D4D9E73B2DC}" sibTransId="{C25BF94D-21EE-4C5C-9D8B-DC7A01EAE1F3}"/>
    <dgm:cxn modelId="{85FB831F-E58E-42D1-A289-2CED24E1F093}" type="presOf" srcId="{36094906-3B9C-4488-A68F-441E38B1F9E3}" destId="{52CA9243-AD14-4730-AC08-358D6FB5D430}" srcOrd="0" destOrd="0" presId="urn:microsoft.com/office/officeart/2005/8/layout/hList1"/>
    <dgm:cxn modelId="{F17425BD-9250-4FD9-B840-10CA4A0C265C}" srcId="{36094906-3B9C-4488-A68F-441E38B1F9E3}" destId="{BD14F808-6A70-45F4-A34B-9D744A7246D4}" srcOrd="3" destOrd="0" parTransId="{AB4539F5-6A28-42B8-B81C-3A84BE7F590F}" sibTransId="{77706403-C666-4FE9-ABB0-720896F29805}"/>
    <dgm:cxn modelId="{E2D00402-DF06-41C8-B7AA-0E9D394DABB1}" type="presOf" srcId="{C8E2E26A-B7CE-4ED0-9E12-41259E9D1C9F}" destId="{F72B1F99-AF50-4637-BE07-4D32CCA9A680}" srcOrd="0" destOrd="2" presId="urn:microsoft.com/office/officeart/2005/8/layout/hList1"/>
    <dgm:cxn modelId="{5C1F083B-0E7D-450C-91CD-05E046988E55}" type="presOf" srcId="{F694B0D1-174F-41A4-BAF6-F7A53704211C}" destId="{F72B1F99-AF50-4637-BE07-4D32CCA9A680}" srcOrd="0" destOrd="4" presId="urn:microsoft.com/office/officeart/2005/8/layout/hList1"/>
    <dgm:cxn modelId="{F09A17E9-B8E4-4500-B0EB-1510F6F6B16A}" type="presOf" srcId="{0639A33C-E946-47D2-ADE0-5E92AB6A0951}" destId="{F72B1F99-AF50-4637-BE07-4D32CCA9A680}" srcOrd="0" destOrd="3" presId="urn:microsoft.com/office/officeart/2005/8/layout/hList1"/>
    <dgm:cxn modelId="{D07987F9-C4EC-4BD6-9350-1E5C71EFCA73}" srcId="{36094906-3B9C-4488-A68F-441E38B1F9E3}" destId="{EA6A7177-4C1A-449E-8385-A97CAA09C4AF}" srcOrd="1" destOrd="0" parTransId="{258182D8-C02D-436D-B373-398A208A189B}" sibTransId="{6E793C6E-C5B8-488F-BBC4-2DFA0D4D49EE}"/>
    <dgm:cxn modelId="{253A2934-5264-4CAA-9A80-860F32A3CA81}" srcId="{A2660AA0-0D2E-40D0-A0EA-9863D2F3D799}" destId="{36094906-3B9C-4488-A68F-441E38B1F9E3}" srcOrd="0" destOrd="0" parTransId="{453D4357-08A2-4133-A5C2-A8BB166B7606}" sibTransId="{6B33C95A-49FA-4705-AA3D-84424F51B637}"/>
    <dgm:cxn modelId="{92EFC8F6-52F2-4934-A82A-04BB3769F86A}" srcId="{9F8EA3A3-98F5-4481-B44E-2A80AD53E520}" destId="{70D3DBDB-8B1B-4E74-82D9-8882EE1EFBA9}" srcOrd="5" destOrd="0" parTransId="{E3D7D979-3826-40A4-BF7F-64BF2FC13DD7}" sibTransId="{08D430DD-AF35-43E2-8873-904695299C79}"/>
    <dgm:cxn modelId="{F1A83F59-D221-47F6-B71F-CF1C7BB14218}" type="presOf" srcId="{BD14F808-6A70-45F4-A34B-9D744A7246D4}" destId="{DAB0B06F-7B16-4211-9C79-83238F3D4413}" srcOrd="0" destOrd="3" presId="urn:microsoft.com/office/officeart/2005/8/layout/hList1"/>
    <dgm:cxn modelId="{986F5124-82D2-44D3-AB96-3ABCB42B5BB9}" srcId="{9F8EA3A3-98F5-4481-B44E-2A80AD53E520}" destId="{0639A33C-E946-47D2-ADE0-5E92AB6A0951}" srcOrd="3" destOrd="0" parTransId="{BF3EE795-D92A-42B4-9939-4262EE0B8B66}" sibTransId="{DDDBC2F3-54C7-42E5-B41D-BAB8C2E1597C}"/>
    <dgm:cxn modelId="{6FDC2948-BA02-489E-9D23-FEDB7E644FCE}" type="presOf" srcId="{EA6A7177-4C1A-449E-8385-A97CAA09C4AF}" destId="{DAB0B06F-7B16-4211-9C79-83238F3D4413}" srcOrd="0" destOrd="1" presId="urn:microsoft.com/office/officeart/2005/8/layout/hList1"/>
    <dgm:cxn modelId="{47AA98B9-E6D7-42A1-911F-5531203028F3}" type="presOf" srcId="{6C18E91D-DD4D-4EDD-83D0-97F48D5A7479}" destId="{DAB0B06F-7B16-4211-9C79-83238F3D4413}" srcOrd="0" destOrd="2" presId="urn:microsoft.com/office/officeart/2005/8/layout/hList1"/>
    <dgm:cxn modelId="{CBB2703D-E085-40AC-A6DE-EFAA60375E11}" srcId="{9F8EA3A3-98F5-4481-B44E-2A80AD53E520}" destId="{8836F774-3B50-4008-BBF5-EA8C0F32E924}" srcOrd="0" destOrd="0" parTransId="{E3D9E542-BC54-44BF-8232-14E834708B2A}" sibTransId="{2C66B54F-C820-4A6C-AF72-160F5CD531BC}"/>
    <dgm:cxn modelId="{8C9FFB96-CAB9-4B10-88B5-D8D43B93E4E2}" type="presParOf" srcId="{A6F6578E-9B70-4A32-9755-1A2DAEE091F6}" destId="{5CC11DBF-0EDA-4A23-AFC2-478606613529}" srcOrd="0" destOrd="0" presId="urn:microsoft.com/office/officeart/2005/8/layout/hList1"/>
    <dgm:cxn modelId="{AF0D9AE8-4B54-42E8-9460-1D6615CEA221}" type="presParOf" srcId="{5CC11DBF-0EDA-4A23-AFC2-478606613529}" destId="{52CA9243-AD14-4730-AC08-358D6FB5D430}" srcOrd="0" destOrd="0" presId="urn:microsoft.com/office/officeart/2005/8/layout/hList1"/>
    <dgm:cxn modelId="{FBF9F101-69DE-40FD-BD62-BBB2545F1EAD}" type="presParOf" srcId="{5CC11DBF-0EDA-4A23-AFC2-478606613529}" destId="{DAB0B06F-7B16-4211-9C79-83238F3D4413}" srcOrd="1" destOrd="0" presId="urn:microsoft.com/office/officeart/2005/8/layout/hList1"/>
    <dgm:cxn modelId="{8207E2F9-C467-4B0D-B6D2-B5F08948A941}" type="presParOf" srcId="{A6F6578E-9B70-4A32-9755-1A2DAEE091F6}" destId="{54ADB4BF-D32C-42F2-8066-5E4FD07077B1}" srcOrd="1" destOrd="0" presId="urn:microsoft.com/office/officeart/2005/8/layout/hList1"/>
    <dgm:cxn modelId="{E20C0A9D-4F63-40D9-AB10-4CB9A4031B00}" type="presParOf" srcId="{A6F6578E-9B70-4A32-9755-1A2DAEE091F6}" destId="{CCA991A3-7B4B-4898-9EDE-B1AE2C6C66CB}" srcOrd="2" destOrd="0" presId="urn:microsoft.com/office/officeart/2005/8/layout/hList1"/>
    <dgm:cxn modelId="{63BDE1AB-46C2-435D-B6B6-A03738AD6E37}" type="presParOf" srcId="{CCA991A3-7B4B-4898-9EDE-B1AE2C6C66CB}" destId="{0A03ACF0-67EA-468A-B84B-410C976CF9E8}" srcOrd="0" destOrd="0" presId="urn:microsoft.com/office/officeart/2005/8/layout/hList1"/>
    <dgm:cxn modelId="{62F205B9-6D3C-44E6-8515-FBB504A1474B}" type="presParOf" srcId="{CCA991A3-7B4B-4898-9EDE-B1AE2C6C66CB}" destId="{F72B1F99-AF50-4637-BE07-4D32CCA9A68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8C9C02-81DE-4A5D-895A-1777B5998D76}" type="doc">
      <dgm:prSet loTypeId="urn:microsoft.com/office/officeart/2005/8/layout/chevron1" loCatId="process" qsTypeId="urn:microsoft.com/office/officeart/2005/8/quickstyle/simple1#2" qsCatId="simple" csTypeId="urn:microsoft.com/office/officeart/2005/8/colors/accent1_2#2" csCatId="accent1" phldr="1"/>
      <dgm:spPr/>
    </dgm:pt>
    <dgm:pt modelId="{164B623F-A133-4400-9A70-C927B8C8A6F9}">
      <dgm:prSet phldrT="[Text]"/>
      <dgm:spPr>
        <a:solidFill>
          <a:schemeClr val="accent5">
            <a:lumMod val="50000"/>
          </a:schemeClr>
        </a:solidFill>
        <a:ln>
          <a:solidFill>
            <a:srgbClr val="002060"/>
          </a:solidFill>
        </a:ln>
        <a:scene3d>
          <a:camera prst="orthographicFront"/>
          <a:lightRig rig="threePt" dir="t"/>
        </a:scene3d>
        <a:sp3d>
          <a:bevelT w="165100" prst="coolSlant"/>
        </a:sp3d>
      </dgm:spPr>
      <dgm:t>
        <a:bodyPr/>
        <a:lstStyle/>
        <a:p>
          <a:r>
            <a:rPr lang="en-US" dirty="0"/>
            <a:t>Case Study</a:t>
          </a:r>
        </a:p>
      </dgm:t>
    </dgm:pt>
    <dgm:pt modelId="{353FBA39-85BB-4147-9C40-0479D2BE4482}" type="parTrans" cxnId="{D29EEBED-3588-445D-9EFD-05ADAB59BEED}">
      <dgm:prSet/>
      <dgm:spPr/>
      <dgm:t>
        <a:bodyPr/>
        <a:lstStyle/>
        <a:p>
          <a:endParaRPr lang="en-US"/>
        </a:p>
      </dgm:t>
    </dgm:pt>
    <dgm:pt modelId="{298004F4-D79E-43FD-A051-1C38FE7B9F57}" type="sibTrans" cxnId="{D29EEBED-3588-445D-9EFD-05ADAB59BEED}">
      <dgm:prSet/>
      <dgm:spPr/>
      <dgm:t>
        <a:bodyPr/>
        <a:lstStyle/>
        <a:p>
          <a:endParaRPr lang="en-US"/>
        </a:p>
      </dgm:t>
    </dgm:pt>
    <dgm:pt modelId="{10E8690C-CFCC-4E4B-AC35-A97F994BB74D}" type="pres">
      <dgm:prSet presAssocID="{7E8C9C02-81DE-4A5D-895A-1777B5998D76}" presName="Name0" presStyleCnt="0">
        <dgm:presLayoutVars>
          <dgm:dir/>
          <dgm:animLvl val="lvl"/>
          <dgm:resizeHandles val="exact"/>
        </dgm:presLayoutVars>
      </dgm:prSet>
      <dgm:spPr/>
    </dgm:pt>
    <dgm:pt modelId="{FA01ABB3-B017-43E7-9C89-07AAB038C6F9}" type="pres">
      <dgm:prSet presAssocID="{164B623F-A133-4400-9A70-C927B8C8A6F9}" presName="parTxOnly" presStyleLbl="node1" presStyleIdx="0" presStyleCnt="1" custScaleX="65218" custScaleY="27174" custLinFactNeighborX="-15021" custLinFactNeighborY="-6986">
        <dgm:presLayoutVars>
          <dgm:chMax val="0"/>
          <dgm:chPref val="0"/>
          <dgm:bulletEnabled val="1"/>
        </dgm:presLayoutVars>
      </dgm:prSet>
      <dgm:spPr/>
      <dgm:t>
        <a:bodyPr/>
        <a:lstStyle/>
        <a:p>
          <a:endParaRPr lang="en-US"/>
        </a:p>
      </dgm:t>
    </dgm:pt>
  </dgm:ptLst>
  <dgm:cxnLst>
    <dgm:cxn modelId="{D29EEBED-3588-445D-9EFD-05ADAB59BEED}" srcId="{7E8C9C02-81DE-4A5D-895A-1777B5998D76}" destId="{164B623F-A133-4400-9A70-C927B8C8A6F9}" srcOrd="0" destOrd="0" parTransId="{353FBA39-85BB-4147-9C40-0479D2BE4482}" sibTransId="{298004F4-D79E-43FD-A051-1C38FE7B9F57}"/>
    <dgm:cxn modelId="{51F2759A-0AD3-49DB-84B7-F6C0392D3BFC}" type="presOf" srcId="{164B623F-A133-4400-9A70-C927B8C8A6F9}" destId="{FA01ABB3-B017-43E7-9C89-07AAB038C6F9}" srcOrd="0" destOrd="0" presId="urn:microsoft.com/office/officeart/2005/8/layout/chevron1"/>
    <dgm:cxn modelId="{C1E621AB-7EA2-4855-B688-DA03E34DFCB3}" type="presOf" srcId="{7E8C9C02-81DE-4A5D-895A-1777B5998D76}" destId="{10E8690C-CFCC-4E4B-AC35-A97F994BB74D}" srcOrd="0" destOrd="0" presId="urn:microsoft.com/office/officeart/2005/8/layout/chevron1"/>
    <dgm:cxn modelId="{DF21EA7A-AE6E-4AF0-AA95-0F7ED80F73EC}" type="presParOf" srcId="{10E8690C-CFCC-4E4B-AC35-A97F994BB74D}" destId="{FA01ABB3-B017-43E7-9C89-07AAB038C6F9}"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2539A3-B392-4C0D-A1E3-10FCF564E2AC}"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BAD746C8-9A31-4529-9BB7-D68F0A8F74FB}">
      <dgm:prSet phldrT="[Text]"/>
      <dgm:spPr>
        <a:solidFill>
          <a:schemeClr val="accent1">
            <a:lumMod val="75000"/>
          </a:schemeClr>
        </a:solidFill>
        <a:scene3d>
          <a:camera prst="orthographicFront"/>
          <a:lightRig rig="threePt" dir="t"/>
        </a:scene3d>
        <a:sp3d>
          <a:bevelT/>
        </a:sp3d>
      </dgm:spPr>
      <dgm:t>
        <a:bodyPr/>
        <a:lstStyle/>
        <a:p>
          <a:r>
            <a:rPr lang="en-US" u="sng" dirty="0">
              <a:latin typeface="+mn-lt"/>
              <a:ea typeface="ＭＳ Ｐゴシック" charset="-128"/>
              <a:cs typeface="ＭＳ Ｐゴシック" charset="-128"/>
            </a:rPr>
            <a:t>Current Assets</a:t>
          </a:r>
        </a:p>
        <a:p>
          <a:r>
            <a:rPr lang="en-US" dirty="0">
              <a:latin typeface="+mn-lt"/>
              <a:ea typeface="ＭＳ Ｐゴシック" charset="-128"/>
              <a:cs typeface="ＭＳ Ｐゴシック" charset="-128"/>
            </a:rPr>
            <a:t>In 37 years (age 102)</a:t>
          </a:r>
          <a:endParaRPr lang="en-US" dirty="0"/>
        </a:p>
      </dgm:t>
    </dgm:pt>
    <dgm:pt modelId="{DC84C917-6922-4096-8109-1BFCBE64A327}" type="parTrans" cxnId="{9B80661E-9982-4588-89E5-B303CF402E23}">
      <dgm:prSet/>
      <dgm:spPr/>
      <dgm:t>
        <a:bodyPr/>
        <a:lstStyle/>
        <a:p>
          <a:endParaRPr lang="en-US">
            <a:solidFill>
              <a:schemeClr val="tx1"/>
            </a:solidFill>
          </a:endParaRPr>
        </a:p>
      </dgm:t>
    </dgm:pt>
    <dgm:pt modelId="{2843770B-8DAD-4299-9ADD-E4A2552D5C4C}" type="sibTrans" cxnId="{9B80661E-9982-4588-89E5-B303CF402E23}">
      <dgm:prSet/>
      <dgm:spPr/>
      <dgm:t>
        <a:bodyPr/>
        <a:lstStyle/>
        <a:p>
          <a:endParaRPr lang="en-US">
            <a:solidFill>
              <a:schemeClr val="tx1"/>
            </a:solidFill>
          </a:endParaRPr>
        </a:p>
      </dgm:t>
    </dgm:pt>
    <dgm:pt modelId="{4CB9E792-C52F-4553-BFF5-E6085123E588}">
      <dgm:prSet phldrT="[Text]"/>
      <dgm:spPr>
        <a:ln>
          <a:solidFill>
            <a:schemeClr val="tx1"/>
          </a:solidFill>
        </a:ln>
      </dgm:spPr>
      <dgm:t>
        <a:bodyPr/>
        <a:lstStyle/>
        <a:p>
          <a:r>
            <a:rPr lang="en-US" dirty="0">
              <a:latin typeface="+mn-lt"/>
              <a:ea typeface="ＭＳ Ｐゴシック" charset="-128"/>
              <a:cs typeface="ＭＳ Ｐゴシック" charset="-128"/>
            </a:rPr>
            <a:t>$597,045</a:t>
          </a:r>
          <a:endParaRPr lang="en-US" dirty="0"/>
        </a:p>
      </dgm:t>
    </dgm:pt>
    <dgm:pt modelId="{56B5FA91-2ED7-4F88-97A2-34F1BF4D20EB}" type="parTrans" cxnId="{0EC0F68D-E29B-4524-A522-578F061B5B6F}">
      <dgm:prSet/>
      <dgm:spPr/>
      <dgm:t>
        <a:bodyPr/>
        <a:lstStyle/>
        <a:p>
          <a:endParaRPr lang="en-US">
            <a:solidFill>
              <a:schemeClr val="tx1"/>
            </a:solidFill>
          </a:endParaRPr>
        </a:p>
      </dgm:t>
    </dgm:pt>
    <dgm:pt modelId="{61337EA6-C1F9-419B-93DE-850A1ABFB91F}" type="sibTrans" cxnId="{0EC0F68D-E29B-4524-A522-578F061B5B6F}">
      <dgm:prSet/>
      <dgm:spPr/>
      <dgm:t>
        <a:bodyPr/>
        <a:lstStyle/>
        <a:p>
          <a:endParaRPr lang="en-US">
            <a:solidFill>
              <a:schemeClr val="tx1"/>
            </a:solidFill>
          </a:endParaRPr>
        </a:p>
      </dgm:t>
    </dgm:pt>
    <dgm:pt modelId="{52AE9873-7DD0-4869-8867-44F45BD99FCD}">
      <dgm:prSet phldrT="[Text]"/>
      <dgm:spPr>
        <a:ln>
          <a:solidFill>
            <a:schemeClr val="tx1"/>
          </a:solidFill>
        </a:ln>
      </dgm:spPr>
      <dgm:t>
        <a:bodyPr/>
        <a:lstStyle/>
        <a:p>
          <a:r>
            <a:rPr lang="en-US" dirty="0">
              <a:latin typeface="+mn-lt"/>
              <a:ea typeface="ＭＳ Ｐゴシック" charset="-128"/>
              <a:cs typeface="ＭＳ Ｐゴシック" charset="-128"/>
            </a:rPr>
            <a:t>Minus taxes on interest</a:t>
          </a:r>
          <a:endParaRPr lang="en-US" dirty="0"/>
        </a:p>
      </dgm:t>
    </dgm:pt>
    <dgm:pt modelId="{A9E74F7A-C08B-4EB6-87A8-4A4647221CF7}" type="parTrans" cxnId="{B8F413E8-AF35-49E3-8D8F-75A910AA02AE}">
      <dgm:prSet/>
      <dgm:spPr/>
      <dgm:t>
        <a:bodyPr/>
        <a:lstStyle/>
        <a:p>
          <a:endParaRPr lang="en-US">
            <a:solidFill>
              <a:schemeClr val="tx1"/>
            </a:solidFill>
          </a:endParaRPr>
        </a:p>
      </dgm:t>
    </dgm:pt>
    <dgm:pt modelId="{497C7938-92B8-4A6E-90C6-F1D212301FED}" type="sibTrans" cxnId="{B8F413E8-AF35-49E3-8D8F-75A910AA02AE}">
      <dgm:prSet/>
      <dgm:spPr/>
      <dgm:t>
        <a:bodyPr/>
        <a:lstStyle/>
        <a:p>
          <a:endParaRPr lang="en-US">
            <a:solidFill>
              <a:schemeClr val="tx1"/>
            </a:solidFill>
          </a:endParaRPr>
        </a:p>
      </dgm:t>
    </dgm:pt>
    <dgm:pt modelId="{EF80439C-3932-483C-8252-D47AFE6CC381}">
      <dgm:prSet phldrT="[Text]"/>
      <dgm:spPr>
        <a:solidFill>
          <a:srgbClr val="92D050"/>
        </a:solidFill>
        <a:scene3d>
          <a:camera prst="orthographicFront"/>
          <a:lightRig rig="threePt" dir="t"/>
        </a:scene3d>
        <a:sp3d>
          <a:bevelT w="165100" prst="coolSlant"/>
        </a:sp3d>
      </dgm:spPr>
      <dgm:t>
        <a:bodyPr/>
        <a:lstStyle/>
        <a:p>
          <a:r>
            <a:rPr lang="en-US" u="sng" dirty="0"/>
            <a:t>Life Insurance</a:t>
          </a:r>
        </a:p>
        <a:p>
          <a:r>
            <a:rPr lang="en-US" dirty="0"/>
            <a:t>with LTC Rider today</a:t>
          </a:r>
        </a:p>
      </dgm:t>
    </dgm:pt>
    <dgm:pt modelId="{FCDC5119-161B-4509-9A25-71DA40FDA1F8}" type="parTrans" cxnId="{D9CB6B9E-3587-4181-8C6A-A4AB9D06D1C5}">
      <dgm:prSet/>
      <dgm:spPr/>
      <dgm:t>
        <a:bodyPr/>
        <a:lstStyle/>
        <a:p>
          <a:endParaRPr lang="en-US">
            <a:solidFill>
              <a:schemeClr val="tx1"/>
            </a:solidFill>
          </a:endParaRPr>
        </a:p>
      </dgm:t>
    </dgm:pt>
    <dgm:pt modelId="{973682E1-5BD5-471D-835D-24ADE6285B9D}" type="sibTrans" cxnId="{D9CB6B9E-3587-4181-8C6A-A4AB9D06D1C5}">
      <dgm:prSet/>
      <dgm:spPr/>
      <dgm:t>
        <a:bodyPr/>
        <a:lstStyle/>
        <a:p>
          <a:endParaRPr lang="en-US">
            <a:solidFill>
              <a:schemeClr val="tx1"/>
            </a:solidFill>
          </a:endParaRPr>
        </a:p>
      </dgm:t>
    </dgm:pt>
    <dgm:pt modelId="{7351990A-9059-4FFA-BE13-F4F258707565}">
      <dgm:prSet phldrT="[Text]"/>
      <dgm:spPr>
        <a:ln>
          <a:solidFill>
            <a:schemeClr val="tx1"/>
          </a:solidFill>
        </a:ln>
      </dgm:spPr>
      <dgm:t>
        <a:bodyPr/>
        <a:lstStyle/>
        <a:p>
          <a:r>
            <a:rPr lang="en-US" dirty="0"/>
            <a:t>$603,730 or more</a:t>
          </a:r>
        </a:p>
      </dgm:t>
    </dgm:pt>
    <dgm:pt modelId="{403BBC2A-4040-4F6E-BEFB-6CF33E2831E7}" type="parTrans" cxnId="{6F94B544-4C12-4320-A461-3A06123EF3BC}">
      <dgm:prSet/>
      <dgm:spPr/>
      <dgm:t>
        <a:bodyPr/>
        <a:lstStyle/>
        <a:p>
          <a:endParaRPr lang="en-US">
            <a:solidFill>
              <a:schemeClr val="tx1"/>
            </a:solidFill>
          </a:endParaRPr>
        </a:p>
      </dgm:t>
    </dgm:pt>
    <dgm:pt modelId="{B28BF967-0968-4C20-B3D4-6C4DDB6AB90E}" type="sibTrans" cxnId="{6F94B544-4C12-4320-A461-3A06123EF3BC}">
      <dgm:prSet/>
      <dgm:spPr/>
      <dgm:t>
        <a:bodyPr/>
        <a:lstStyle/>
        <a:p>
          <a:endParaRPr lang="en-US">
            <a:solidFill>
              <a:schemeClr val="tx1"/>
            </a:solidFill>
          </a:endParaRPr>
        </a:p>
      </dgm:t>
    </dgm:pt>
    <dgm:pt modelId="{77CD977A-C226-46C5-9D6D-CEE0DE23E755}">
      <dgm:prSet phldrT="[Text]"/>
      <dgm:spPr>
        <a:ln>
          <a:solidFill>
            <a:schemeClr val="tx1"/>
          </a:solidFill>
        </a:ln>
      </dgm:spPr>
      <dgm:t>
        <a:bodyPr/>
        <a:lstStyle/>
        <a:p>
          <a:r>
            <a:rPr lang="en-US" dirty="0">
              <a:latin typeface="+mn-lt"/>
              <a:ea typeface="ＭＳ Ｐゴシック" charset="-128"/>
              <a:cs typeface="ＭＳ Ｐゴシック" charset="-128"/>
            </a:rPr>
            <a:t>Minus capital gains taxes</a:t>
          </a:r>
          <a:endParaRPr lang="en-US" dirty="0"/>
        </a:p>
      </dgm:t>
    </dgm:pt>
    <dgm:pt modelId="{8EBB9065-0A23-46A1-8118-4AB7453ED4D5}" type="parTrans" cxnId="{3FF5BB36-4021-4266-9C0B-0D68E14DEC6D}">
      <dgm:prSet/>
      <dgm:spPr/>
      <dgm:t>
        <a:bodyPr/>
        <a:lstStyle/>
        <a:p>
          <a:endParaRPr lang="en-US">
            <a:solidFill>
              <a:schemeClr val="tx1"/>
            </a:solidFill>
          </a:endParaRPr>
        </a:p>
      </dgm:t>
    </dgm:pt>
    <dgm:pt modelId="{EBDCAA6F-662A-43A1-B491-FAE7501F501B}" type="sibTrans" cxnId="{3FF5BB36-4021-4266-9C0B-0D68E14DEC6D}">
      <dgm:prSet/>
      <dgm:spPr/>
      <dgm:t>
        <a:bodyPr/>
        <a:lstStyle/>
        <a:p>
          <a:endParaRPr lang="en-US">
            <a:solidFill>
              <a:schemeClr val="tx1"/>
            </a:solidFill>
          </a:endParaRPr>
        </a:p>
      </dgm:t>
    </dgm:pt>
    <dgm:pt modelId="{26A2D621-EFB3-49EF-AC1C-1809F62DE52E}">
      <dgm:prSet phldrT="[Text]"/>
      <dgm:spPr>
        <a:ln>
          <a:solidFill>
            <a:schemeClr val="tx1"/>
          </a:solidFill>
        </a:ln>
      </dgm:spPr>
      <dgm:t>
        <a:bodyPr/>
        <a:lstStyle/>
        <a:p>
          <a:r>
            <a:rPr lang="en-US" dirty="0">
              <a:latin typeface="+mn-lt"/>
              <a:ea typeface="ＭＳ Ｐゴシック" charset="-128"/>
              <a:cs typeface="ＭＳ Ｐゴシック" charset="-128"/>
            </a:rPr>
            <a:t>Minus tax owed on annuity gain</a:t>
          </a:r>
          <a:endParaRPr lang="en-US" dirty="0"/>
        </a:p>
      </dgm:t>
    </dgm:pt>
    <dgm:pt modelId="{DEC37C88-7DF3-468E-9537-1C56AF2856FF}" type="parTrans" cxnId="{856C1549-E4FE-4362-8191-E6CE10DDC9F3}">
      <dgm:prSet/>
      <dgm:spPr/>
      <dgm:t>
        <a:bodyPr/>
        <a:lstStyle/>
        <a:p>
          <a:endParaRPr lang="en-US">
            <a:solidFill>
              <a:schemeClr val="tx1"/>
            </a:solidFill>
          </a:endParaRPr>
        </a:p>
      </dgm:t>
    </dgm:pt>
    <dgm:pt modelId="{B59FF9FE-E077-4281-8431-4315AC883C70}" type="sibTrans" cxnId="{856C1549-E4FE-4362-8191-E6CE10DDC9F3}">
      <dgm:prSet/>
      <dgm:spPr/>
      <dgm:t>
        <a:bodyPr/>
        <a:lstStyle/>
        <a:p>
          <a:endParaRPr lang="en-US">
            <a:solidFill>
              <a:schemeClr val="tx1"/>
            </a:solidFill>
          </a:endParaRPr>
        </a:p>
      </dgm:t>
    </dgm:pt>
    <dgm:pt modelId="{529EBF0F-FA96-4BE5-805B-1DF7B87E3F8A}">
      <dgm:prSet phldrT="[Text]"/>
      <dgm:spPr>
        <a:ln>
          <a:solidFill>
            <a:schemeClr val="tx1"/>
          </a:solidFill>
        </a:ln>
      </dgm:spPr>
      <dgm:t>
        <a:bodyPr/>
        <a:lstStyle/>
        <a:p>
          <a:r>
            <a:rPr lang="en-US" dirty="0">
              <a:latin typeface="+mn-lt"/>
              <a:ea typeface="ＭＳ Ｐゴシック" charset="-128"/>
              <a:cs typeface="ＭＳ Ｐゴシック" charset="-128"/>
            </a:rPr>
            <a:t>Assets go through probate</a:t>
          </a:r>
          <a:endParaRPr lang="en-US" dirty="0"/>
        </a:p>
      </dgm:t>
    </dgm:pt>
    <dgm:pt modelId="{8B0165A2-F15F-4428-9E26-D7B3A38CC720}" type="parTrans" cxnId="{A6CE256B-8CAB-4996-A05B-DE701DD646E0}">
      <dgm:prSet/>
      <dgm:spPr/>
      <dgm:t>
        <a:bodyPr/>
        <a:lstStyle/>
        <a:p>
          <a:endParaRPr lang="en-US">
            <a:solidFill>
              <a:schemeClr val="tx1"/>
            </a:solidFill>
          </a:endParaRPr>
        </a:p>
      </dgm:t>
    </dgm:pt>
    <dgm:pt modelId="{5A286266-1585-4C02-B011-A93BB5F4D9E7}" type="sibTrans" cxnId="{A6CE256B-8CAB-4996-A05B-DE701DD646E0}">
      <dgm:prSet/>
      <dgm:spPr/>
      <dgm:t>
        <a:bodyPr/>
        <a:lstStyle/>
        <a:p>
          <a:endParaRPr lang="en-US">
            <a:solidFill>
              <a:schemeClr val="tx1"/>
            </a:solidFill>
          </a:endParaRPr>
        </a:p>
      </dgm:t>
    </dgm:pt>
    <dgm:pt modelId="{39229E4E-5EC2-4899-A17D-3588571D430D}">
      <dgm:prSet phldrT="[Text]"/>
      <dgm:spPr>
        <a:ln>
          <a:solidFill>
            <a:schemeClr val="tx1"/>
          </a:solidFill>
        </a:ln>
      </dgm:spPr>
      <dgm:t>
        <a:bodyPr/>
        <a:lstStyle/>
        <a:p>
          <a:r>
            <a:rPr lang="en-US" dirty="0"/>
            <a:t>Plus long-term care rider</a:t>
          </a:r>
        </a:p>
      </dgm:t>
    </dgm:pt>
    <dgm:pt modelId="{CC7ED299-E79F-423B-A4B9-4A8BFCF64DFC}" type="parTrans" cxnId="{8627D4C8-E9DE-4F9C-924A-B9469F49AB34}">
      <dgm:prSet/>
      <dgm:spPr/>
      <dgm:t>
        <a:bodyPr/>
        <a:lstStyle/>
        <a:p>
          <a:endParaRPr lang="en-US">
            <a:solidFill>
              <a:schemeClr val="tx1"/>
            </a:solidFill>
          </a:endParaRPr>
        </a:p>
      </dgm:t>
    </dgm:pt>
    <dgm:pt modelId="{6A6C135F-24FF-4C40-8939-B7D41486B440}" type="sibTrans" cxnId="{8627D4C8-E9DE-4F9C-924A-B9469F49AB34}">
      <dgm:prSet/>
      <dgm:spPr/>
      <dgm:t>
        <a:bodyPr/>
        <a:lstStyle/>
        <a:p>
          <a:endParaRPr lang="en-US">
            <a:solidFill>
              <a:schemeClr val="tx1"/>
            </a:solidFill>
          </a:endParaRPr>
        </a:p>
      </dgm:t>
    </dgm:pt>
    <dgm:pt modelId="{5F83BA5A-7386-4D36-813B-4C84B63BB3AD}">
      <dgm:prSet phldrT="[Text]"/>
      <dgm:spPr>
        <a:ln>
          <a:solidFill>
            <a:schemeClr val="tx1"/>
          </a:solidFill>
        </a:ln>
      </dgm:spPr>
      <dgm:t>
        <a:bodyPr/>
        <a:lstStyle/>
        <a:p>
          <a:r>
            <a:rPr lang="en-US" dirty="0"/>
            <a:t>Plus no tax on growth</a:t>
          </a:r>
        </a:p>
      </dgm:t>
    </dgm:pt>
    <dgm:pt modelId="{2E913E10-3318-4683-B066-BD9F803A54FF}" type="parTrans" cxnId="{7CD4263E-3B76-4B8C-9EF3-BF2D1275314C}">
      <dgm:prSet/>
      <dgm:spPr/>
      <dgm:t>
        <a:bodyPr/>
        <a:lstStyle/>
        <a:p>
          <a:endParaRPr lang="en-US">
            <a:solidFill>
              <a:schemeClr val="tx1"/>
            </a:solidFill>
          </a:endParaRPr>
        </a:p>
      </dgm:t>
    </dgm:pt>
    <dgm:pt modelId="{F5C94C04-470F-47B1-9E7F-2260CFB745B2}" type="sibTrans" cxnId="{7CD4263E-3B76-4B8C-9EF3-BF2D1275314C}">
      <dgm:prSet/>
      <dgm:spPr/>
      <dgm:t>
        <a:bodyPr/>
        <a:lstStyle/>
        <a:p>
          <a:endParaRPr lang="en-US">
            <a:solidFill>
              <a:schemeClr val="tx1"/>
            </a:solidFill>
          </a:endParaRPr>
        </a:p>
      </dgm:t>
    </dgm:pt>
    <dgm:pt modelId="{9B532DBC-29E6-44A3-B2FC-EA6187911DA7}">
      <dgm:prSet phldrT="[Text]" custT="1"/>
      <dgm:spPr>
        <a:ln>
          <a:solidFill>
            <a:schemeClr val="tx1"/>
          </a:solidFill>
        </a:ln>
      </dgm:spPr>
      <dgm:t>
        <a:bodyPr/>
        <a:lstStyle/>
        <a:p>
          <a:r>
            <a:rPr lang="en-US" sz="1600" dirty="0"/>
            <a:t>Plus no federal income tax to beneficiary</a:t>
          </a:r>
        </a:p>
      </dgm:t>
    </dgm:pt>
    <dgm:pt modelId="{20F7CA80-EBFA-4E89-8BEB-D5D93789535E}" type="parTrans" cxnId="{B725A445-0F3C-4F91-83B2-8E2B24BCBC02}">
      <dgm:prSet/>
      <dgm:spPr/>
      <dgm:t>
        <a:bodyPr/>
        <a:lstStyle/>
        <a:p>
          <a:endParaRPr lang="en-US">
            <a:solidFill>
              <a:schemeClr val="tx1"/>
            </a:solidFill>
          </a:endParaRPr>
        </a:p>
      </dgm:t>
    </dgm:pt>
    <dgm:pt modelId="{C3A4F00B-E360-47E0-9D77-93F56DACFCF4}" type="sibTrans" cxnId="{B725A445-0F3C-4F91-83B2-8E2B24BCBC02}">
      <dgm:prSet/>
      <dgm:spPr/>
      <dgm:t>
        <a:bodyPr/>
        <a:lstStyle/>
        <a:p>
          <a:endParaRPr lang="en-US">
            <a:solidFill>
              <a:schemeClr val="tx1"/>
            </a:solidFill>
          </a:endParaRPr>
        </a:p>
      </dgm:t>
    </dgm:pt>
    <dgm:pt modelId="{00BB4005-F36B-4CA1-8045-AB37E9FD0502}">
      <dgm:prSet phldrT="[Text]"/>
      <dgm:spPr>
        <a:ln>
          <a:solidFill>
            <a:schemeClr val="tx1"/>
          </a:solidFill>
        </a:ln>
      </dgm:spPr>
      <dgm:t>
        <a:bodyPr/>
        <a:lstStyle/>
        <a:p>
          <a:r>
            <a:rPr lang="en-US" dirty="0"/>
            <a:t>Plus no probate</a:t>
          </a:r>
        </a:p>
      </dgm:t>
    </dgm:pt>
    <dgm:pt modelId="{C8B8DE4A-2594-4A91-AAEC-C5FD118CBCB0}" type="parTrans" cxnId="{6A50BE6D-1AF4-4173-AB85-4F602EF145A6}">
      <dgm:prSet/>
      <dgm:spPr/>
      <dgm:t>
        <a:bodyPr/>
        <a:lstStyle/>
        <a:p>
          <a:endParaRPr lang="en-US">
            <a:solidFill>
              <a:schemeClr val="tx1"/>
            </a:solidFill>
          </a:endParaRPr>
        </a:p>
      </dgm:t>
    </dgm:pt>
    <dgm:pt modelId="{D52950DD-226B-468A-A2A0-88746CC65FAB}" type="sibTrans" cxnId="{6A50BE6D-1AF4-4173-AB85-4F602EF145A6}">
      <dgm:prSet/>
      <dgm:spPr/>
      <dgm:t>
        <a:bodyPr/>
        <a:lstStyle/>
        <a:p>
          <a:endParaRPr lang="en-US">
            <a:solidFill>
              <a:schemeClr val="tx1"/>
            </a:solidFill>
          </a:endParaRPr>
        </a:p>
      </dgm:t>
    </dgm:pt>
    <dgm:pt modelId="{A23CF837-E861-4AC6-9EE6-5569FBEE66DD}" type="pres">
      <dgm:prSet presAssocID="{A92539A3-B392-4C0D-A1E3-10FCF564E2AC}" presName="theList" presStyleCnt="0">
        <dgm:presLayoutVars>
          <dgm:dir/>
          <dgm:animLvl val="lvl"/>
          <dgm:resizeHandles val="exact"/>
        </dgm:presLayoutVars>
      </dgm:prSet>
      <dgm:spPr/>
      <dgm:t>
        <a:bodyPr/>
        <a:lstStyle/>
        <a:p>
          <a:endParaRPr lang="en-US"/>
        </a:p>
      </dgm:t>
    </dgm:pt>
    <dgm:pt modelId="{77300647-C391-42B2-A31E-F950B5DE275F}" type="pres">
      <dgm:prSet presAssocID="{BAD746C8-9A31-4529-9BB7-D68F0A8F74FB}" presName="compNode" presStyleCnt="0"/>
      <dgm:spPr/>
    </dgm:pt>
    <dgm:pt modelId="{90C00993-603E-4349-8E5E-B8F13030AA16}" type="pres">
      <dgm:prSet presAssocID="{BAD746C8-9A31-4529-9BB7-D68F0A8F74FB}" presName="aNode" presStyleLbl="bgShp" presStyleIdx="0" presStyleCnt="2"/>
      <dgm:spPr/>
      <dgm:t>
        <a:bodyPr/>
        <a:lstStyle/>
        <a:p>
          <a:endParaRPr lang="en-US"/>
        </a:p>
      </dgm:t>
    </dgm:pt>
    <dgm:pt modelId="{291D2DD0-65F4-42A6-B82B-5BE6086E56E4}" type="pres">
      <dgm:prSet presAssocID="{BAD746C8-9A31-4529-9BB7-D68F0A8F74FB}" presName="textNode" presStyleLbl="bgShp" presStyleIdx="0" presStyleCnt="2"/>
      <dgm:spPr/>
      <dgm:t>
        <a:bodyPr/>
        <a:lstStyle/>
        <a:p>
          <a:endParaRPr lang="en-US"/>
        </a:p>
      </dgm:t>
    </dgm:pt>
    <dgm:pt modelId="{21399A15-42E4-4566-89CD-B71364AA4899}" type="pres">
      <dgm:prSet presAssocID="{BAD746C8-9A31-4529-9BB7-D68F0A8F74FB}" presName="compChildNode" presStyleCnt="0"/>
      <dgm:spPr/>
    </dgm:pt>
    <dgm:pt modelId="{081B5414-3E9B-4393-9851-3FD91C9FCF03}" type="pres">
      <dgm:prSet presAssocID="{BAD746C8-9A31-4529-9BB7-D68F0A8F74FB}" presName="theInnerList" presStyleCnt="0"/>
      <dgm:spPr/>
    </dgm:pt>
    <dgm:pt modelId="{66A32B29-25E7-4DF5-8480-050956CE5385}" type="pres">
      <dgm:prSet presAssocID="{4CB9E792-C52F-4553-BFF5-E6085123E588}" presName="childNode" presStyleLbl="node1" presStyleIdx="0" presStyleCnt="10">
        <dgm:presLayoutVars>
          <dgm:bulletEnabled val="1"/>
        </dgm:presLayoutVars>
      </dgm:prSet>
      <dgm:spPr/>
      <dgm:t>
        <a:bodyPr/>
        <a:lstStyle/>
        <a:p>
          <a:endParaRPr lang="en-US"/>
        </a:p>
      </dgm:t>
    </dgm:pt>
    <dgm:pt modelId="{F5F40AAC-7337-494D-AA58-225C3EA2686A}" type="pres">
      <dgm:prSet presAssocID="{4CB9E792-C52F-4553-BFF5-E6085123E588}" presName="aSpace2" presStyleCnt="0"/>
      <dgm:spPr/>
    </dgm:pt>
    <dgm:pt modelId="{C5B18911-D9F9-4C9B-AA4A-A7A7DA1EAEE6}" type="pres">
      <dgm:prSet presAssocID="{52AE9873-7DD0-4869-8867-44F45BD99FCD}" presName="childNode" presStyleLbl="node1" presStyleIdx="1" presStyleCnt="10">
        <dgm:presLayoutVars>
          <dgm:bulletEnabled val="1"/>
        </dgm:presLayoutVars>
      </dgm:prSet>
      <dgm:spPr/>
      <dgm:t>
        <a:bodyPr/>
        <a:lstStyle/>
        <a:p>
          <a:endParaRPr lang="en-US"/>
        </a:p>
      </dgm:t>
    </dgm:pt>
    <dgm:pt modelId="{68835AEE-DACC-4DFE-8ECC-5101241D4ECF}" type="pres">
      <dgm:prSet presAssocID="{52AE9873-7DD0-4869-8867-44F45BD99FCD}" presName="aSpace2" presStyleCnt="0"/>
      <dgm:spPr/>
    </dgm:pt>
    <dgm:pt modelId="{F1751BC8-F687-483A-8ACA-F44BBE685DFA}" type="pres">
      <dgm:prSet presAssocID="{77CD977A-C226-46C5-9D6D-CEE0DE23E755}" presName="childNode" presStyleLbl="node1" presStyleIdx="2" presStyleCnt="10">
        <dgm:presLayoutVars>
          <dgm:bulletEnabled val="1"/>
        </dgm:presLayoutVars>
      </dgm:prSet>
      <dgm:spPr/>
      <dgm:t>
        <a:bodyPr/>
        <a:lstStyle/>
        <a:p>
          <a:endParaRPr lang="en-US"/>
        </a:p>
      </dgm:t>
    </dgm:pt>
    <dgm:pt modelId="{449BE3FA-2308-4416-9672-D6DB69AEC23A}" type="pres">
      <dgm:prSet presAssocID="{77CD977A-C226-46C5-9D6D-CEE0DE23E755}" presName="aSpace2" presStyleCnt="0"/>
      <dgm:spPr/>
    </dgm:pt>
    <dgm:pt modelId="{F89438DC-4764-46EB-80C6-E7A8B01B5EB0}" type="pres">
      <dgm:prSet presAssocID="{26A2D621-EFB3-49EF-AC1C-1809F62DE52E}" presName="childNode" presStyleLbl="node1" presStyleIdx="3" presStyleCnt="10">
        <dgm:presLayoutVars>
          <dgm:bulletEnabled val="1"/>
        </dgm:presLayoutVars>
      </dgm:prSet>
      <dgm:spPr/>
      <dgm:t>
        <a:bodyPr/>
        <a:lstStyle/>
        <a:p>
          <a:endParaRPr lang="en-US"/>
        </a:p>
      </dgm:t>
    </dgm:pt>
    <dgm:pt modelId="{D08F297C-BD2D-4665-B162-A2281C8E9FAB}" type="pres">
      <dgm:prSet presAssocID="{26A2D621-EFB3-49EF-AC1C-1809F62DE52E}" presName="aSpace2" presStyleCnt="0"/>
      <dgm:spPr/>
    </dgm:pt>
    <dgm:pt modelId="{555CEB8D-C6E8-4508-B9C0-9EC0ABF18324}" type="pres">
      <dgm:prSet presAssocID="{529EBF0F-FA96-4BE5-805B-1DF7B87E3F8A}" presName="childNode" presStyleLbl="node1" presStyleIdx="4" presStyleCnt="10">
        <dgm:presLayoutVars>
          <dgm:bulletEnabled val="1"/>
        </dgm:presLayoutVars>
      </dgm:prSet>
      <dgm:spPr/>
      <dgm:t>
        <a:bodyPr/>
        <a:lstStyle/>
        <a:p>
          <a:endParaRPr lang="en-US"/>
        </a:p>
      </dgm:t>
    </dgm:pt>
    <dgm:pt modelId="{4A63ED03-5F2C-46E2-8F51-2837ADBC72DF}" type="pres">
      <dgm:prSet presAssocID="{BAD746C8-9A31-4529-9BB7-D68F0A8F74FB}" presName="aSpace" presStyleCnt="0"/>
      <dgm:spPr/>
    </dgm:pt>
    <dgm:pt modelId="{5F5DF0A9-F780-46E3-BCF7-47F14BE146F9}" type="pres">
      <dgm:prSet presAssocID="{EF80439C-3932-483C-8252-D47AFE6CC381}" presName="compNode" presStyleCnt="0"/>
      <dgm:spPr/>
    </dgm:pt>
    <dgm:pt modelId="{F348A183-B25A-43AE-A020-ECF207150D6E}" type="pres">
      <dgm:prSet presAssocID="{EF80439C-3932-483C-8252-D47AFE6CC381}" presName="aNode" presStyleLbl="bgShp" presStyleIdx="1" presStyleCnt="2"/>
      <dgm:spPr/>
      <dgm:t>
        <a:bodyPr/>
        <a:lstStyle/>
        <a:p>
          <a:endParaRPr lang="en-US"/>
        </a:p>
      </dgm:t>
    </dgm:pt>
    <dgm:pt modelId="{B72A1DAA-380E-4783-90D2-AADF8BC1984C}" type="pres">
      <dgm:prSet presAssocID="{EF80439C-3932-483C-8252-D47AFE6CC381}" presName="textNode" presStyleLbl="bgShp" presStyleIdx="1" presStyleCnt="2"/>
      <dgm:spPr/>
      <dgm:t>
        <a:bodyPr/>
        <a:lstStyle/>
        <a:p>
          <a:endParaRPr lang="en-US"/>
        </a:p>
      </dgm:t>
    </dgm:pt>
    <dgm:pt modelId="{4631FC8B-6C67-40CA-A593-E7BEA399F197}" type="pres">
      <dgm:prSet presAssocID="{EF80439C-3932-483C-8252-D47AFE6CC381}" presName="compChildNode" presStyleCnt="0"/>
      <dgm:spPr/>
    </dgm:pt>
    <dgm:pt modelId="{9517AF38-1A14-4320-B77C-7245CAC9C6B9}" type="pres">
      <dgm:prSet presAssocID="{EF80439C-3932-483C-8252-D47AFE6CC381}" presName="theInnerList" presStyleCnt="0"/>
      <dgm:spPr/>
    </dgm:pt>
    <dgm:pt modelId="{677116ED-2AE9-457E-84EE-DAFD23FB02C7}" type="pres">
      <dgm:prSet presAssocID="{7351990A-9059-4FFA-BE13-F4F258707565}" presName="childNode" presStyleLbl="node1" presStyleIdx="5" presStyleCnt="10">
        <dgm:presLayoutVars>
          <dgm:bulletEnabled val="1"/>
        </dgm:presLayoutVars>
      </dgm:prSet>
      <dgm:spPr/>
      <dgm:t>
        <a:bodyPr/>
        <a:lstStyle/>
        <a:p>
          <a:endParaRPr lang="en-US"/>
        </a:p>
      </dgm:t>
    </dgm:pt>
    <dgm:pt modelId="{1121F59A-99AA-4939-97B9-6C9A5C2AC330}" type="pres">
      <dgm:prSet presAssocID="{7351990A-9059-4FFA-BE13-F4F258707565}" presName="aSpace2" presStyleCnt="0"/>
      <dgm:spPr/>
    </dgm:pt>
    <dgm:pt modelId="{6891530F-9A22-4C6D-A014-9A9274E5E699}" type="pres">
      <dgm:prSet presAssocID="{39229E4E-5EC2-4899-A17D-3588571D430D}" presName="childNode" presStyleLbl="node1" presStyleIdx="6" presStyleCnt="10">
        <dgm:presLayoutVars>
          <dgm:bulletEnabled val="1"/>
        </dgm:presLayoutVars>
      </dgm:prSet>
      <dgm:spPr/>
      <dgm:t>
        <a:bodyPr/>
        <a:lstStyle/>
        <a:p>
          <a:endParaRPr lang="en-US"/>
        </a:p>
      </dgm:t>
    </dgm:pt>
    <dgm:pt modelId="{E1FFEC48-5EFE-4EA7-A95F-D76DBC496EE5}" type="pres">
      <dgm:prSet presAssocID="{39229E4E-5EC2-4899-A17D-3588571D430D}" presName="aSpace2" presStyleCnt="0"/>
      <dgm:spPr/>
    </dgm:pt>
    <dgm:pt modelId="{CF200D20-691D-453D-B9E7-6A9444E88042}" type="pres">
      <dgm:prSet presAssocID="{5F83BA5A-7386-4D36-813B-4C84B63BB3AD}" presName="childNode" presStyleLbl="node1" presStyleIdx="7" presStyleCnt="10">
        <dgm:presLayoutVars>
          <dgm:bulletEnabled val="1"/>
        </dgm:presLayoutVars>
      </dgm:prSet>
      <dgm:spPr/>
      <dgm:t>
        <a:bodyPr/>
        <a:lstStyle/>
        <a:p>
          <a:endParaRPr lang="en-US"/>
        </a:p>
      </dgm:t>
    </dgm:pt>
    <dgm:pt modelId="{A6C8234C-3B86-460D-B98D-4CB7A11A4975}" type="pres">
      <dgm:prSet presAssocID="{5F83BA5A-7386-4D36-813B-4C84B63BB3AD}" presName="aSpace2" presStyleCnt="0"/>
      <dgm:spPr/>
    </dgm:pt>
    <dgm:pt modelId="{239301B2-576D-48F4-9C18-B26CF77807D0}" type="pres">
      <dgm:prSet presAssocID="{9B532DBC-29E6-44A3-B2FC-EA6187911DA7}" presName="childNode" presStyleLbl="node1" presStyleIdx="8" presStyleCnt="10">
        <dgm:presLayoutVars>
          <dgm:bulletEnabled val="1"/>
        </dgm:presLayoutVars>
      </dgm:prSet>
      <dgm:spPr/>
      <dgm:t>
        <a:bodyPr/>
        <a:lstStyle/>
        <a:p>
          <a:endParaRPr lang="en-US"/>
        </a:p>
      </dgm:t>
    </dgm:pt>
    <dgm:pt modelId="{BB0CF113-C1FB-4CF9-9F4D-52DEA91AD02B}" type="pres">
      <dgm:prSet presAssocID="{9B532DBC-29E6-44A3-B2FC-EA6187911DA7}" presName="aSpace2" presStyleCnt="0"/>
      <dgm:spPr/>
    </dgm:pt>
    <dgm:pt modelId="{DF2EFD52-2A60-4490-AD22-381B1799BB6C}" type="pres">
      <dgm:prSet presAssocID="{00BB4005-F36B-4CA1-8045-AB37E9FD0502}" presName="childNode" presStyleLbl="node1" presStyleIdx="9" presStyleCnt="10">
        <dgm:presLayoutVars>
          <dgm:bulletEnabled val="1"/>
        </dgm:presLayoutVars>
      </dgm:prSet>
      <dgm:spPr/>
      <dgm:t>
        <a:bodyPr/>
        <a:lstStyle/>
        <a:p>
          <a:endParaRPr lang="en-US"/>
        </a:p>
      </dgm:t>
    </dgm:pt>
  </dgm:ptLst>
  <dgm:cxnLst>
    <dgm:cxn modelId="{BBE0A230-7CCD-4E30-9EFB-63A5E452FEE0}" type="presOf" srcId="{A92539A3-B392-4C0D-A1E3-10FCF564E2AC}" destId="{A23CF837-E861-4AC6-9EE6-5569FBEE66DD}" srcOrd="0" destOrd="0" presId="urn:microsoft.com/office/officeart/2005/8/layout/lProcess2"/>
    <dgm:cxn modelId="{EAB31D35-44CB-4AC2-8659-C9A105E8EAB4}" type="presOf" srcId="{EF80439C-3932-483C-8252-D47AFE6CC381}" destId="{F348A183-B25A-43AE-A020-ECF207150D6E}" srcOrd="0" destOrd="0" presId="urn:microsoft.com/office/officeart/2005/8/layout/lProcess2"/>
    <dgm:cxn modelId="{CF3BB4AC-5F2D-405D-9730-53DF5287BDF1}" type="presOf" srcId="{BAD746C8-9A31-4529-9BB7-D68F0A8F74FB}" destId="{291D2DD0-65F4-42A6-B82B-5BE6086E56E4}" srcOrd="1" destOrd="0" presId="urn:microsoft.com/office/officeart/2005/8/layout/lProcess2"/>
    <dgm:cxn modelId="{EC5AC4C6-388B-4466-83A1-AB20D412D3C8}" type="presOf" srcId="{7351990A-9059-4FFA-BE13-F4F258707565}" destId="{677116ED-2AE9-457E-84EE-DAFD23FB02C7}" srcOrd="0" destOrd="0" presId="urn:microsoft.com/office/officeart/2005/8/layout/lProcess2"/>
    <dgm:cxn modelId="{7CD4263E-3B76-4B8C-9EF3-BF2D1275314C}" srcId="{EF80439C-3932-483C-8252-D47AFE6CC381}" destId="{5F83BA5A-7386-4D36-813B-4C84B63BB3AD}" srcOrd="2" destOrd="0" parTransId="{2E913E10-3318-4683-B066-BD9F803A54FF}" sibTransId="{F5C94C04-470F-47B1-9E7F-2260CFB745B2}"/>
    <dgm:cxn modelId="{9AB56CED-6288-423D-9409-66B2BC94BB87}" type="presOf" srcId="{BAD746C8-9A31-4529-9BB7-D68F0A8F74FB}" destId="{90C00993-603E-4349-8E5E-B8F13030AA16}" srcOrd="0" destOrd="0" presId="urn:microsoft.com/office/officeart/2005/8/layout/lProcess2"/>
    <dgm:cxn modelId="{62027F52-CA8D-4018-A644-57972ACD6206}" type="presOf" srcId="{9B532DBC-29E6-44A3-B2FC-EA6187911DA7}" destId="{239301B2-576D-48F4-9C18-B26CF77807D0}" srcOrd="0" destOrd="0" presId="urn:microsoft.com/office/officeart/2005/8/layout/lProcess2"/>
    <dgm:cxn modelId="{9B80661E-9982-4588-89E5-B303CF402E23}" srcId="{A92539A3-B392-4C0D-A1E3-10FCF564E2AC}" destId="{BAD746C8-9A31-4529-9BB7-D68F0A8F74FB}" srcOrd="0" destOrd="0" parTransId="{DC84C917-6922-4096-8109-1BFCBE64A327}" sibTransId="{2843770B-8DAD-4299-9ADD-E4A2552D5C4C}"/>
    <dgm:cxn modelId="{A6CE256B-8CAB-4996-A05B-DE701DD646E0}" srcId="{BAD746C8-9A31-4529-9BB7-D68F0A8F74FB}" destId="{529EBF0F-FA96-4BE5-805B-1DF7B87E3F8A}" srcOrd="4" destOrd="0" parTransId="{8B0165A2-F15F-4428-9E26-D7B3A38CC720}" sibTransId="{5A286266-1585-4C02-B011-A93BB5F4D9E7}"/>
    <dgm:cxn modelId="{7FDECE19-0860-4A8D-A331-4A958C64D3EC}" type="presOf" srcId="{26A2D621-EFB3-49EF-AC1C-1809F62DE52E}" destId="{F89438DC-4764-46EB-80C6-E7A8B01B5EB0}" srcOrd="0" destOrd="0" presId="urn:microsoft.com/office/officeart/2005/8/layout/lProcess2"/>
    <dgm:cxn modelId="{B01231D8-FA70-4319-9264-52FA42812D76}" type="presOf" srcId="{39229E4E-5EC2-4899-A17D-3588571D430D}" destId="{6891530F-9A22-4C6D-A014-9A9274E5E699}" srcOrd="0" destOrd="0" presId="urn:microsoft.com/office/officeart/2005/8/layout/lProcess2"/>
    <dgm:cxn modelId="{2426AAEA-4DBA-456F-BA91-09629154ADE4}" type="presOf" srcId="{EF80439C-3932-483C-8252-D47AFE6CC381}" destId="{B72A1DAA-380E-4783-90D2-AADF8BC1984C}" srcOrd="1" destOrd="0" presId="urn:microsoft.com/office/officeart/2005/8/layout/lProcess2"/>
    <dgm:cxn modelId="{8627D4C8-E9DE-4F9C-924A-B9469F49AB34}" srcId="{EF80439C-3932-483C-8252-D47AFE6CC381}" destId="{39229E4E-5EC2-4899-A17D-3588571D430D}" srcOrd="1" destOrd="0" parTransId="{CC7ED299-E79F-423B-A4B9-4A8BFCF64DFC}" sibTransId="{6A6C135F-24FF-4C40-8939-B7D41486B440}"/>
    <dgm:cxn modelId="{B725A445-0F3C-4F91-83B2-8E2B24BCBC02}" srcId="{EF80439C-3932-483C-8252-D47AFE6CC381}" destId="{9B532DBC-29E6-44A3-B2FC-EA6187911DA7}" srcOrd="3" destOrd="0" parTransId="{20F7CA80-EBFA-4E89-8BEB-D5D93789535E}" sibTransId="{C3A4F00B-E360-47E0-9D77-93F56DACFCF4}"/>
    <dgm:cxn modelId="{B8F413E8-AF35-49E3-8D8F-75A910AA02AE}" srcId="{BAD746C8-9A31-4529-9BB7-D68F0A8F74FB}" destId="{52AE9873-7DD0-4869-8867-44F45BD99FCD}" srcOrd="1" destOrd="0" parTransId="{A9E74F7A-C08B-4EB6-87A8-4A4647221CF7}" sibTransId="{497C7938-92B8-4A6E-90C6-F1D212301FED}"/>
    <dgm:cxn modelId="{45E848BB-2D36-48B1-9EEF-16C8F6EEC699}" type="presOf" srcId="{5F83BA5A-7386-4D36-813B-4C84B63BB3AD}" destId="{CF200D20-691D-453D-B9E7-6A9444E88042}" srcOrd="0" destOrd="0" presId="urn:microsoft.com/office/officeart/2005/8/layout/lProcess2"/>
    <dgm:cxn modelId="{C3EC7DFA-CA28-4B3B-975F-0BB74D1FF2B3}" type="presOf" srcId="{77CD977A-C226-46C5-9D6D-CEE0DE23E755}" destId="{F1751BC8-F687-483A-8ACA-F44BBE685DFA}" srcOrd="0" destOrd="0" presId="urn:microsoft.com/office/officeart/2005/8/layout/lProcess2"/>
    <dgm:cxn modelId="{6F94B544-4C12-4320-A461-3A06123EF3BC}" srcId="{EF80439C-3932-483C-8252-D47AFE6CC381}" destId="{7351990A-9059-4FFA-BE13-F4F258707565}" srcOrd="0" destOrd="0" parTransId="{403BBC2A-4040-4F6E-BEFB-6CF33E2831E7}" sibTransId="{B28BF967-0968-4C20-B3D4-6C4DDB6AB90E}"/>
    <dgm:cxn modelId="{0EC0F68D-E29B-4524-A522-578F061B5B6F}" srcId="{BAD746C8-9A31-4529-9BB7-D68F0A8F74FB}" destId="{4CB9E792-C52F-4553-BFF5-E6085123E588}" srcOrd="0" destOrd="0" parTransId="{56B5FA91-2ED7-4F88-97A2-34F1BF4D20EB}" sibTransId="{61337EA6-C1F9-419B-93DE-850A1ABFB91F}"/>
    <dgm:cxn modelId="{6A50BE6D-1AF4-4173-AB85-4F602EF145A6}" srcId="{EF80439C-3932-483C-8252-D47AFE6CC381}" destId="{00BB4005-F36B-4CA1-8045-AB37E9FD0502}" srcOrd="4" destOrd="0" parTransId="{C8B8DE4A-2594-4A91-AAEC-C5FD118CBCB0}" sibTransId="{D52950DD-226B-468A-A2A0-88746CC65FAB}"/>
    <dgm:cxn modelId="{6B87A956-A5D1-4887-9DE5-6E7C8E6E9699}" type="presOf" srcId="{52AE9873-7DD0-4869-8867-44F45BD99FCD}" destId="{C5B18911-D9F9-4C9B-AA4A-A7A7DA1EAEE6}" srcOrd="0" destOrd="0" presId="urn:microsoft.com/office/officeart/2005/8/layout/lProcess2"/>
    <dgm:cxn modelId="{90FC87C1-AAE1-42FF-9023-A020B5516C0C}" type="presOf" srcId="{529EBF0F-FA96-4BE5-805B-1DF7B87E3F8A}" destId="{555CEB8D-C6E8-4508-B9C0-9EC0ABF18324}" srcOrd="0" destOrd="0" presId="urn:microsoft.com/office/officeart/2005/8/layout/lProcess2"/>
    <dgm:cxn modelId="{FF9A105B-1D34-42FE-94AD-FDE8EF257E5B}" type="presOf" srcId="{4CB9E792-C52F-4553-BFF5-E6085123E588}" destId="{66A32B29-25E7-4DF5-8480-050956CE5385}" srcOrd="0" destOrd="0" presId="urn:microsoft.com/office/officeart/2005/8/layout/lProcess2"/>
    <dgm:cxn modelId="{3FF5BB36-4021-4266-9C0B-0D68E14DEC6D}" srcId="{BAD746C8-9A31-4529-9BB7-D68F0A8F74FB}" destId="{77CD977A-C226-46C5-9D6D-CEE0DE23E755}" srcOrd="2" destOrd="0" parTransId="{8EBB9065-0A23-46A1-8118-4AB7453ED4D5}" sibTransId="{EBDCAA6F-662A-43A1-B491-FAE7501F501B}"/>
    <dgm:cxn modelId="{D9CB6B9E-3587-4181-8C6A-A4AB9D06D1C5}" srcId="{A92539A3-B392-4C0D-A1E3-10FCF564E2AC}" destId="{EF80439C-3932-483C-8252-D47AFE6CC381}" srcOrd="1" destOrd="0" parTransId="{FCDC5119-161B-4509-9A25-71DA40FDA1F8}" sibTransId="{973682E1-5BD5-471D-835D-24ADE6285B9D}"/>
    <dgm:cxn modelId="{5FC64815-FA39-45F4-B121-C6B145E9E5C4}" type="presOf" srcId="{00BB4005-F36B-4CA1-8045-AB37E9FD0502}" destId="{DF2EFD52-2A60-4490-AD22-381B1799BB6C}" srcOrd="0" destOrd="0" presId="urn:microsoft.com/office/officeart/2005/8/layout/lProcess2"/>
    <dgm:cxn modelId="{856C1549-E4FE-4362-8191-E6CE10DDC9F3}" srcId="{BAD746C8-9A31-4529-9BB7-D68F0A8F74FB}" destId="{26A2D621-EFB3-49EF-AC1C-1809F62DE52E}" srcOrd="3" destOrd="0" parTransId="{DEC37C88-7DF3-468E-9537-1C56AF2856FF}" sibTransId="{B59FF9FE-E077-4281-8431-4315AC883C70}"/>
    <dgm:cxn modelId="{5CF237D3-0056-490F-AC7A-CED57AD96274}" type="presParOf" srcId="{A23CF837-E861-4AC6-9EE6-5569FBEE66DD}" destId="{77300647-C391-42B2-A31E-F950B5DE275F}" srcOrd="0" destOrd="0" presId="urn:microsoft.com/office/officeart/2005/8/layout/lProcess2"/>
    <dgm:cxn modelId="{5C5F6464-C55F-4360-9BA6-1AB70E83D57B}" type="presParOf" srcId="{77300647-C391-42B2-A31E-F950B5DE275F}" destId="{90C00993-603E-4349-8E5E-B8F13030AA16}" srcOrd="0" destOrd="0" presId="urn:microsoft.com/office/officeart/2005/8/layout/lProcess2"/>
    <dgm:cxn modelId="{A045F1CD-2EF5-4A31-AD9C-6BC84489B01B}" type="presParOf" srcId="{77300647-C391-42B2-A31E-F950B5DE275F}" destId="{291D2DD0-65F4-42A6-B82B-5BE6086E56E4}" srcOrd="1" destOrd="0" presId="urn:microsoft.com/office/officeart/2005/8/layout/lProcess2"/>
    <dgm:cxn modelId="{17181B78-158F-4746-9E51-844B0F3A9C75}" type="presParOf" srcId="{77300647-C391-42B2-A31E-F950B5DE275F}" destId="{21399A15-42E4-4566-89CD-B71364AA4899}" srcOrd="2" destOrd="0" presId="urn:microsoft.com/office/officeart/2005/8/layout/lProcess2"/>
    <dgm:cxn modelId="{2D70B438-13C1-4B20-96C9-6C920E7E4622}" type="presParOf" srcId="{21399A15-42E4-4566-89CD-B71364AA4899}" destId="{081B5414-3E9B-4393-9851-3FD91C9FCF03}" srcOrd="0" destOrd="0" presId="urn:microsoft.com/office/officeart/2005/8/layout/lProcess2"/>
    <dgm:cxn modelId="{6707EC4A-D4C8-474D-9DE7-7E3F45D37ED7}" type="presParOf" srcId="{081B5414-3E9B-4393-9851-3FD91C9FCF03}" destId="{66A32B29-25E7-4DF5-8480-050956CE5385}" srcOrd="0" destOrd="0" presId="urn:microsoft.com/office/officeart/2005/8/layout/lProcess2"/>
    <dgm:cxn modelId="{858833C2-9B59-47EA-AABA-7E6897B9B234}" type="presParOf" srcId="{081B5414-3E9B-4393-9851-3FD91C9FCF03}" destId="{F5F40AAC-7337-494D-AA58-225C3EA2686A}" srcOrd="1" destOrd="0" presId="urn:microsoft.com/office/officeart/2005/8/layout/lProcess2"/>
    <dgm:cxn modelId="{DF90D743-98A4-4F5B-B83E-9FE03C2E053B}" type="presParOf" srcId="{081B5414-3E9B-4393-9851-3FD91C9FCF03}" destId="{C5B18911-D9F9-4C9B-AA4A-A7A7DA1EAEE6}" srcOrd="2" destOrd="0" presId="urn:microsoft.com/office/officeart/2005/8/layout/lProcess2"/>
    <dgm:cxn modelId="{A7EB38BF-3445-48E8-963E-FEEDB54937DE}" type="presParOf" srcId="{081B5414-3E9B-4393-9851-3FD91C9FCF03}" destId="{68835AEE-DACC-4DFE-8ECC-5101241D4ECF}" srcOrd="3" destOrd="0" presId="urn:microsoft.com/office/officeart/2005/8/layout/lProcess2"/>
    <dgm:cxn modelId="{737D1AF0-093D-4058-9C85-B95AA0F019F1}" type="presParOf" srcId="{081B5414-3E9B-4393-9851-3FD91C9FCF03}" destId="{F1751BC8-F687-483A-8ACA-F44BBE685DFA}" srcOrd="4" destOrd="0" presId="urn:microsoft.com/office/officeart/2005/8/layout/lProcess2"/>
    <dgm:cxn modelId="{0624DCDC-642D-43FF-9C02-241067324121}" type="presParOf" srcId="{081B5414-3E9B-4393-9851-3FD91C9FCF03}" destId="{449BE3FA-2308-4416-9672-D6DB69AEC23A}" srcOrd="5" destOrd="0" presId="urn:microsoft.com/office/officeart/2005/8/layout/lProcess2"/>
    <dgm:cxn modelId="{A216A251-2910-46EB-A856-6BF3EB7A8139}" type="presParOf" srcId="{081B5414-3E9B-4393-9851-3FD91C9FCF03}" destId="{F89438DC-4764-46EB-80C6-E7A8B01B5EB0}" srcOrd="6" destOrd="0" presId="urn:microsoft.com/office/officeart/2005/8/layout/lProcess2"/>
    <dgm:cxn modelId="{47196BA6-24AB-4B27-8A16-884CF5FA955C}" type="presParOf" srcId="{081B5414-3E9B-4393-9851-3FD91C9FCF03}" destId="{D08F297C-BD2D-4665-B162-A2281C8E9FAB}" srcOrd="7" destOrd="0" presId="urn:microsoft.com/office/officeart/2005/8/layout/lProcess2"/>
    <dgm:cxn modelId="{3F8E3DDA-CE86-48AA-A33A-EDEB976BEE4C}" type="presParOf" srcId="{081B5414-3E9B-4393-9851-3FD91C9FCF03}" destId="{555CEB8D-C6E8-4508-B9C0-9EC0ABF18324}" srcOrd="8" destOrd="0" presId="urn:microsoft.com/office/officeart/2005/8/layout/lProcess2"/>
    <dgm:cxn modelId="{DDE319E2-8EF9-402B-9CEB-E4C4E9F8C8A7}" type="presParOf" srcId="{A23CF837-E861-4AC6-9EE6-5569FBEE66DD}" destId="{4A63ED03-5F2C-46E2-8F51-2837ADBC72DF}" srcOrd="1" destOrd="0" presId="urn:microsoft.com/office/officeart/2005/8/layout/lProcess2"/>
    <dgm:cxn modelId="{AB573570-8CDB-42D6-B663-70185F1C133A}" type="presParOf" srcId="{A23CF837-E861-4AC6-9EE6-5569FBEE66DD}" destId="{5F5DF0A9-F780-46E3-BCF7-47F14BE146F9}" srcOrd="2" destOrd="0" presId="urn:microsoft.com/office/officeart/2005/8/layout/lProcess2"/>
    <dgm:cxn modelId="{BA503AAA-5E7A-4A15-AA60-2AA06A856AEF}" type="presParOf" srcId="{5F5DF0A9-F780-46E3-BCF7-47F14BE146F9}" destId="{F348A183-B25A-43AE-A020-ECF207150D6E}" srcOrd="0" destOrd="0" presId="urn:microsoft.com/office/officeart/2005/8/layout/lProcess2"/>
    <dgm:cxn modelId="{388BB57B-2FA4-4A53-977A-0117505E1A35}" type="presParOf" srcId="{5F5DF0A9-F780-46E3-BCF7-47F14BE146F9}" destId="{B72A1DAA-380E-4783-90D2-AADF8BC1984C}" srcOrd="1" destOrd="0" presId="urn:microsoft.com/office/officeart/2005/8/layout/lProcess2"/>
    <dgm:cxn modelId="{75F73D0E-2652-457D-A40C-55E894059424}" type="presParOf" srcId="{5F5DF0A9-F780-46E3-BCF7-47F14BE146F9}" destId="{4631FC8B-6C67-40CA-A593-E7BEA399F197}" srcOrd="2" destOrd="0" presId="urn:microsoft.com/office/officeart/2005/8/layout/lProcess2"/>
    <dgm:cxn modelId="{A88CEF17-C86C-4EB0-981E-8D0BD2B9E891}" type="presParOf" srcId="{4631FC8B-6C67-40CA-A593-E7BEA399F197}" destId="{9517AF38-1A14-4320-B77C-7245CAC9C6B9}" srcOrd="0" destOrd="0" presId="urn:microsoft.com/office/officeart/2005/8/layout/lProcess2"/>
    <dgm:cxn modelId="{AC50DA4B-3242-4BF6-AA68-13B9C816F63E}" type="presParOf" srcId="{9517AF38-1A14-4320-B77C-7245CAC9C6B9}" destId="{677116ED-2AE9-457E-84EE-DAFD23FB02C7}" srcOrd="0" destOrd="0" presId="urn:microsoft.com/office/officeart/2005/8/layout/lProcess2"/>
    <dgm:cxn modelId="{DA5EE020-3A6C-4EE8-8FAD-9B045D320BBE}" type="presParOf" srcId="{9517AF38-1A14-4320-B77C-7245CAC9C6B9}" destId="{1121F59A-99AA-4939-97B9-6C9A5C2AC330}" srcOrd="1" destOrd="0" presId="urn:microsoft.com/office/officeart/2005/8/layout/lProcess2"/>
    <dgm:cxn modelId="{201681F4-5764-4C5F-85F8-F9A820CDE7EF}" type="presParOf" srcId="{9517AF38-1A14-4320-B77C-7245CAC9C6B9}" destId="{6891530F-9A22-4C6D-A014-9A9274E5E699}" srcOrd="2" destOrd="0" presId="urn:microsoft.com/office/officeart/2005/8/layout/lProcess2"/>
    <dgm:cxn modelId="{A22BA032-8FD6-44D8-BD44-03BB93FCBCDB}" type="presParOf" srcId="{9517AF38-1A14-4320-B77C-7245CAC9C6B9}" destId="{E1FFEC48-5EFE-4EA7-A95F-D76DBC496EE5}" srcOrd="3" destOrd="0" presId="urn:microsoft.com/office/officeart/2005/8/layout/lProcess2"/>
    <dgm:cxn modelId="{13C6D61B-24A3-4461-A271-5B015A976CC9}" type="presParOf" srcId="{9517AF38-1A14-4320-B77C-7245CAC9C6B9}" destId="{CF200D20-691D-453D-B9E7-6A9444E88042}" srcOrd="4" destOrd="0" presId="urn:microsoft.com/office/officeart/2005/8/layout/lProcess2"/>
    <dgm:cxn modelId="{0F1020DF-5CB1-4A0B-9638-DB287BB332A5}" type="presParOf" srcId="{9517AF38-1A14-4320-B77C-7245CAC9C6B9}" destId="{A6C8234C-3B86-460D-B98D-4CB7A11A4975}" srcOrd="5" destOrd="0" presId="urn:microsoft.com/office/officeart/2005/8/layout/lProcess2"/>
    <dgm:cxn modelId="{99A72A9D-C008-4232-824A-681E3F512382}" type="presParOf" srcId="{9517AF38-1A14-4320-B77C-7245CAC9C6B9}" destId="{239301B2-576D-48F4-9C18-B26CF77807D0}" srcOrd="6" destOrd="0" presId="urn:microsoft.com/office/officeart/2005/8/layout/lProcess2"/>
    <dgm:cxn modelId="{B8D59856-DF8D-42C0-956D-08B4F14BFA37}" type="presParOf" srcId="{9517AF38-1A14-4320-B77C-7245CAC9C6B9}" destId="{BB0CF113-C1FB-4CF9-9F4D-52DEA91AD02B}" srcOrd="7" destOrd="0" presId="urn:microsoft.com/office/officeart/2005/8/layout/lProcess2"/>
    <dgm:cxn modelId="{F7E35403-ED4D-4C10-8247-CAB046828145}" type="presParOf" srcId="{9517AF38-1A14-4320-B77C-7245CAC9C6B9}" destId="{DF2EFD52-2A60-4490-AD22-381B1799BB6C}"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1181B-130C-47C3-A997-BB137721BB3C}">
      <dsp:nvSpPr>
        <dsp:cNvPr id="0" name=""/>
        <dsp:cNvSpPr/>
      </dsp:nvSpPr>
      <dsp:spPr>
        <a:xfrm rot="5400000">
          <a:off x="391368" y="1545917"/>
          <a:ext cx="1171972" cy="1950135"/>
        </a:xfrm>
        <a:prstGeom prst="corner">
          <a:avLst>
            <a:gd name="adj1" fmla="val 16120"/>
            <a:gd name="adj2" fmla="val 16110"/>
          </a:avLst>
        </a:prstGeom>
        <a:solidFill>
          <a:srgbClr val="C00000"/>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DF48811B-84C7-4CD4-A1D3-0F814008B10B}">
      <dsp:nvSpPr>
        <dsp:cNvPr id="0" name=""/>
        <dsp:cNvSpPr/>
      </dsp:nvSpPr>
      <dsp:spPr>
        <a:xfrm>
          <a:off x="195737" y="2128588"/>
          <a:ext cx="1760593" cy="154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a:t>
          </a:r>
          <a:r>
            <a:rPr lang="en-US" sz="2100" kern="1200" dirty="0"/>
            <a:t>I can afford to pay for it myself”</a:t>
          </a:r>
        </a:p>
      </dsp:txBody>
      <dsp:txXfrm>
        <a:off x="195737" y="2128588"/>
        <a:ext cx="1760593" cy="1543263"/>
      </dsp:txXfrm>
    </dsp:sp>
    <dsp:sp modelId="{7DD9E415-1E20-4651-8698-CB125606E404}">
      <dsp:nvSpPr>
        <dsp:cNvPr id="0" name=""/>
        <dsp:cNvSpPr/>
      </dsp:nvSpPr>
      <dsp:spPr>
        <a:xfrm>
          <a:off x="1624143" y="1402346"/>
          <a:ext cx="332187" cy="332187"/>
        </a:xfrm>
        <a:prstGeom prst="triangle">
          <a:avLst>
            <a:gd name="adj" fmla="val 100000"/>
          </a:avLst>
        </a:prstGeom>
        <a:solidFill>
          <a:srgbClr val="CE7B02"/>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381F6240-FF04-407A-B480-EFF028F40431}">
      <dsp:nvSpPr>
        <dsp:cNvPr id="0" name=""/>
        <dsp:cNvSpPr/>
      </dsp:nvSpPr>
      <dsp:spPr>
        <a:xfrm rot="5400000">
          <a:off x="2546678" y="1012584"/>
          <a:ext cx="1171972" cy="1950135"/>
        </a:xfrm>
        <a:prstGeom prst="corner">
          <a:avLst>
            <a:gd name="adj1" fmla="val 16120"/>
            <a:gd name="adj2" fmla="val 16110"/>
          </a:avLst>
        </a:prstGeom>
        <a:solidFill>
          <a:srgbClr val="00B050"/>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E0B2D117-D067-4842-9B07-26E764244763}">
      <dsp:nvSpPr>
        <dsp:cNvPr id="0" name=""/>
        <dsp:cNvSpPr/>
      </dsp:nvSpPr>
      <dsp:spPr>
        <a:xfrm>
          <a:off x="2351047" y="1595254"/>
          <a:ext cx="1760593" cy="154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“It’s too expensive and too complicated”</a:t>
          </a:r>
        </a:p>
      </dsp:txBody>
      <dsp:txXfrm>
        <a:off x="2351047" y="1595254"/>
        <a:ext cx="1760593" cy="1543263"/>
      </dsp:txXfrm>
    </dsp:sp>
    <dsp:sp modelId="{28CA7A6E-6D3E-4FF3-9C45-41BFAB600C12}">
      <dsp:nvSpPr>
        <dsp:cNvPr id="0" name=""/>
        <dsp:cNvSpPr/>
      </dsp:nvSpPr>
      <dsp:spPr>
        <a:xfrm>
          <a:off x="3779453" y="869012"/>
          <a:ext cx="332187" cy="332187"/>
        </a:xfrm>
        <a:prstGeom prst="triangle">
          <a:avLst>
            <a:gd name="adj" fmla="val 100000"/>
          </a:avLst>
        </a:prstGeom>
        <a:solidFill>
          <a:srgbClr val="CE7B02"/>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A55E000D-B08F-4996-B221-FC90587B5586}">
      <dsp:nvSpPr>
        <dsp:cNvPr id="0" name=""/>
        <dsp:cNvSpPr/>
      </dsp:nvSpPr>
      <dsp:spPr>
        <a:xfrm rot="5400000">
          <a:off x="4701988" y="479250"/>
          <a:ext cx="1171972" cy="1950135"/>
        </a:xfrm>
        <a:prstGeom prst="corner">
          <a:avLst>
            <a:gd name="adj1" fmla="val 16120"/>
            <a:gd name="adj2" fmla="val 16110"/>
          </a:avLst>
        </a:prstGeom>
        <a:solidFill>
          <a:srgbClr val="7030A0"/>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1CF7F310-1697-4381-B289-FA2297E16895}">
      <dsp:nvSpPr>
        <dsp:cNvPr id="0" name=""/>
        <dsp:cNvSpPr/>
      </dsp:nvSpPr>
      <dsp:spPr>
        <a:xfrm>
          <a:off x="4506357" y="1061920"/>
          <a:ext cx="1760593" cy="154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“I may not be able to afford it if the price goes up”</a:t>
          </a:r>
        </a:p>
      </dsp:txBody>
      <dsp:txXfrm>
        <a:off x="4506357" y="1061920"/>
        <a:ext cx="1760593" cy="1543263"/>
      </dsp:txXfrm>
    </dsp:sp>
    <dsp:sp modelId="{E753B479-3522-4ED9-8E73-5EB017EA63B6}">
      <dsp:nvSpPr>
        <dsp:cNvPr id="0" name=""/>
        <dsp:cNvSpPr/>
      </dsp:nvSpPr>
      <dsp:spPr>
        <a:xfrm>
          <a:off x="5934763" y="335679"/>
          <a:ext cx="332187" cy="332187"/>
        </a:xfrm>
        <a:prstGeom prst="triangle">
          <a:avLst>
            <a:gd name="adj" fmla="val 100000"/>
          </a:avLst>
        </a:prstGeom>
        <a:solidFill>
          <a:srgbClr val="CE7B02"/>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B04BC4ED-4FC3-46BB-9852-97545AB1446A}">
      <dsp:nvSpPr>
        <dsp:cNvPr id="0" name=""/>
        <dsp:cNvSpPr/>
      </dsp:nvSpPr>
      <dsp:spPr>
        <a:xfrm rot="5400000">
          <a:off x="6857299" y="-54083"/>
          <a:ext cx="1171972" cy="1950135"/>
        </a:xfrm>
        <a:prstGeom prst="corner">
          <a:avLst>
            <a:gd name="adj1" fmla="val 16120"/>
            <a:gd name="adj2" fmla="val 16110"/>
          </a:avLst>
        </a:prstGeom>
        <a:solidFill>
          <a:srgbClr val="0070C0"/>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C5CE08F2-C31D-4AE5-8ECD-04FAC9B0C235}">
      <dsp:nvSpPr>
        <dsp:cNvPr id="0" name=""/>
        <dsp:cNvSpPr/>
      </dsp:nvSpPr>
      <dsp:spPr>
        <a:xfrm>
          <a:off x="6661667" y="528587"/>
          <a:ext cx="1760593" cy="154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“It’s a waste of money if I never use it”</a:t>
          </a:r>
        </a:p>
      </dsp:txBody>
      <dsp:txXfrm>
        <a:off x="6661667" y="528587"/>
        <a:ext cx="1760593" cy="1543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AF5477-9011-4967-8093-FA42F6515B46}" type="slidenum">
              <a:rPr lang="en-US"/>
              <a:pPr>
                <a:defRPr/>
              </a:pPr>
              <a:t>‹#›</a:t>
            </a:fld>
            <a:endParaRPr lang="en-US"/>
          </a:p>
        </p:txBody>
      </p:sp>
    </p:spTree>
    <p:extLst>
      <p:ext uri="{BB962C8B-B14F-4D97-AF65-F5344CB8AC3E}">
        <p14:creationId xmlns:p14="http://schemas.microsoft.com/office/powerpoint/2010/main" val="3087130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28B43C-3C9E-47B7-AC1E-3B54A4A747D7}" type="slidenum">
              <a:rPr lang="en-US"/>
              <a:pPr>
                <a:defRPr/>
              </a:pPr>
              <a:t>‹#›</a:t>
            </a:fld>
            <a:endParaRPr lang="en-US"/>
          </a:p>
        </p:txBody>
      </p:sp>
    </p:spTree>
    <p:extLst>
      <p:ext uri="{BB962C8B-B14F-4D97-AF65-F5344CB8AC3E}">
        <p14:creationId xmlns:p14="http://schemas.microsoft.com/office/powerpoint/2010/main" val="261954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latin typeface="Calibri" pitchFamily="34" charset="0"/>
                <a:ea typeface="ＭＳ Ｐゴシック" pitchFamily="34" charset="-128"/>
                <a:cs typeface="Arial" pitchFamily="34" charset="0"/>
              </a:rPr>
              <a:t>Unfortunately, there are a lot of misconceptions on how LTC is funded. Many  people think they can just </a:t>
            </a:r>
            <a:r>
              <a:rPr lang="en-US" sz="1200" dirty="0" err="1">
                <a:latin typeface="Calibri" pitchFamily="34" charset="0"/>
                <a:ea typeface="ＭＳ Ｐゴシック" pitchFamily="34" charset="-128"/>
                <a:cs typeface="Arial" pitchFamily="34" charset="0"/>
              </a:rPr>
              <a:t>selfinsure</a:t>
            </a:r>
            <a:r>
              <a:rPr lang="en-US" sz="1200" dirty="0">
                <a:latin typeface="Calibri" pitchFamily="34" charset="0"/>
                <a:ea typeface="ＭＳ Ｐゴシック" pitchFamily="34" charset="-128"/>
                <a:cs typeface="Arial" pitchFamily="34" charset="0"/>
              </a:rPr>
              <a:t>, but self-insuring is a solution that is affordable only to the wealthy, though  this may not make the most sense for cost efficiency even for this group.  Medicaid  is as welfare program, not the general public, and requires the majority of countable assets be spent down; and in most communities only pays for care in a nursing home. Medicare is a temporary solution – free for the first 20 days, but then requiring a substantial co-pay for days 21-100 – and that assumes you can meet the ever more difficult qualifications. Medicare generally pays for skilled nursing care for someone that will recover, not for custodial care. Traditional health insurance  simply doesn’t cover LTC, and while some </a:t>
            </a:r>
            <a:r>
              <a:rPr lang="en-US" sz="1200" dirty="0" err="1">
                <a:latin typeface="Calibri" pitchFamily="34" charset="0"/>
                <a:ea typeface="ＭＳ Ｐゴシック" pitchFamily="34" charset="-128"/>
                <a:cs typeface="Arial" pitchFamily="34" charset="0"/>
              </a:rPr>
              <a:t>Medi</a:t>
            </a:r>
            <a:r>
              <a:rPr lang="en-US" sz="1200" dirty="0">
                <a:latin typeface="Calibri" pitchFamily="34" charset="0"/>
                <a:ea typeface="ＭＳ Ｐゴシック" pitchFamily="34" charset="-128"/>
                <a:cs typeface="Arial" pitchFamily="34" charset="0"/>
              </a:rPr>
              <a:t>-gap policies will cover the Medicare co-pay, this insurance does not cover LTC costs.</a:t>
            </a:r>
          </a:p>
          <a:p>
            <a:pPr eaLnBrk="1" hangingPunct="1"/>
            <a:r>
              <a:rPr lang="en-US" sz="1200" dirty="0">
                <a:latin typeface="Calibri" pitchFamily="34" charset="0"/>
                <a:ea typeface="ＭＳ Ｐゴシック" pitchFamily="34" charset="-128"/>
                <a:cs typeface="Arial" pitchFamily="34" charset="0"/>
              </a:rPr>
              <a:t>As for insurance options, there are several. Stand alone long-term care policies offer the most flexibility of options, but brings the risk of rate increases. In addition, if you don’t use the benefit, you lose all the money you invested in premiums. While a return of premium option may be available, it is quite expensive and may not be practical.</a:t>
            </a:r>
          </a:p>
          <a:p>
            <a:pPr eaLnBrk="1" hangingPunct="1"/>
            <a:r>
              <a:rPr lang="en-US" sz="1200" dirty="0">
                <a:latin typeface="Calibri" pitchFamily="34" charset="0"/>
                <a:ea typeface="ＭＳ Ｐゴシック" pitchFamily="34" charset="-128"/>
                <a:cs typeface="Arial" pitchFamily="34" charset="0"/>
              </a:rPr>
              <a:t>Long-term care with life insurance is another option – also known as a Linked Benefit Policy. The primary purpose of this product is LTC protection, but a death benefit component is part of the plan that provides cost recovery of premium. </a:t>
            </a:r>
          </a:p>
          <a:p>
            <a:pPr eaLnBrk="1" hangingPunct="1"/>
            <a:r>
              <a:rPr lang="en-US" sz="1200" dirty="0">
                <a:latin typeface="Calibri" pitchFamily="34" charset="0"/>
                <a:ea typeface="ＭＳ Ｐゴシック" pitchFamily="34" charset="-128"/>
                <a:cs typeface="Arial" pitchFamily="34" charset="0"/>
              </a:rPr>
              <a:t>The third option is life insurance with a long-term care rider. This provides a pool of money that can be used for either long-term care claims, or as a death benefit. ANY money not used for LTC will go to the beneficiary as a federal income tax-free death benefit.</a:t>
            </a:r>
          </a:p>
          <a:p>
            <a:pPr eaLnBrk="1" hangingPunct="1"/>
            <a:endParaRPr lang="en-US" sz="1200" dirty="0">
              <a:latin typeface="Calibri" pitchFamily="34" charset="0"/>
              <a:ea typeface="ＭＳ Ｐゴシック" pitchFamily="34" charset="-128"/>
              <a:cs typeface="Arial" pitchFamily="34" charset="0"/>
            </a:endParaRPr>
          </a:p>
          <a:p>
            <a:pPr eaLnBrk="1" hangingPunct="1"/>
            <a:endParaRPr lang="en-US" dirty="0">
              <a:latin typeface="Calibri" pitchFamily="34" charset="0"/>
              <a:ea typeface="ＭＳ Ｐゴシック" pitchFamily="34" charset="-128"/>
              <a:cs typeface="Arial" pitchFamily="34" charset="0"/>
            </a:endParaRPr>
          </a:p>
          <a:p>
            <a:endParaRPr lang="en-US" dirty="0">
              <a:latin typeface="Calibri"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13</a:t>
            </a:fld>
            <a:endParaRPr lang="en-US"/>
          </a:p>
        </p:txBody>
      </p:sp>
    </p:spTree>
    <p:extLst>
      <p:ext uri="{BB962C8B-B14F-4D97-AF65-F5344CB8AC3E}">
        <p14:creationId xmlns:p14="http://schemas.microsoft.com/office/powerpoint/2010/main" val="68349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Slide</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someone does indeed end up needing to pay for LTC services, there are generally 3 ways to pay for them. You can pay with:</a:t>
            </a:r>
          </a:p>
          <a:p>
            <a:pPr marL="228600" indent="-228600">
              <a:buAutoNum type="arabicPeriod"/>
            </a:pPr>
            <a:r>
              <a:rPr lang="en-US" dirty="0"/>
              <a:t>Lifestyle – the cost of paying this way is the potential loss of health, well being and/or earning ability of a spouse or other loved one providing care</a:t>
            </a:r>
          </a:p>
          <a:p>
            <a:pPr marL="228600" indent="-228600">
              <a:buAutoNum type="arabicPeriod"/>
            </a:pPr>
            <a:r>
              <a:rPr lang="en-US" dirty="0"/>
              <a:t>Income – which is a dollar for dollar expenditure of your money, and could impact a spouse financially by reducing funds for living expenses/ lifestyle, or require a depletion of assets to supplement what income won’t pay</a:t>
            </a:r>
          </a:p>
          <a:p>
            <a:pPr marL="228600" indent="-228600">
              <a:buAutoNum type="arabicPeriod"/>
            </a:pPr>
            <a:r>
              <a:rPr lang="en-US" dirty="0"/>
              <a:t>Insurance – This is the most cost efficient way to pay for care since you are using leveraged dollars to pay for care expenses.</a:t>
            </a:r>
          </a:p>
          <a:p>
            <a:pPr marL="228600" indent="-228600">
              <a:buAutoNum type="arabicPeriod"/>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The first thing to ask you client is what income is available to pay for care? Remember, it’s Income, not assets, that pays for long-term care.</a:t>
            </a:r>
          </a:p>
          <a:p>
            <a:r>
              <a:rPr lang="en-US" sz="1200" dirty="0">
                <a:latin typeface="Arial" pitchFamily="34" charset="0"/>
                <a:cs typeface="Arial" pitchFamily="34" charset="0"/>
              </a:rPr>
              <a:t>Assets  CREATE income, and income is what is needed to maintain the ability to  financially maintain a home and receive care there  (if that is appropriate), pay for care in a facility or more importantly, maintain the lifestyle of a healthy spouse or surviving spouse.  If assets need to be liquidated to pay for care services, then the income derived from that asset is reduced or eliminated. So the question the person has to consider is -  if LTC services are needed, do they have enough income to maintain lifestyle for themselves and/or spouse and pay for LTC expenses?</a:t>
            </a:r>
          </a:p>
          <a:p>
            <a:r>
              <a:rPr lang="en-US" sz="1200" dirty="0">
                <a:latin typeface="Arial" pitchFamily="34" charset="0"/>
                <a:cs typeface="Arial" pitchFamily="34" charset="0"/>
              </a:rPr>
              <a:t>Assets also create inheritance. Social Security and Pensions end  at the death of the recipient and spouse. Only assets are inherited. Does your client want to leave as much as possible to loved ones?</a:t>
            </a:r>
          </a:p>
          <a:p>
            <a:r>
              <a:rPr lang="en-US" sz="1200" b="1" dirty="0">
                <a:latin typeface="Arial" pitchFamily="34" charset="0"/>
                <a:cs typeface="Arial" pitchFamily="34" charset="0"/>
              </a:rPr>
              <a:t>LTC coverage protects income and assets.</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16</a:t>
            </a:fld>
            <a:endParaRPr lang="en-US"/>
          </a:p>
        </p:txBody>
      </p:sp>
    </p:spTree>
    <p:extLst>
      <p:ext uri="{BB962C8B-B14F-4D97-AF65-F5344CB8AC3E}">
        <p14:creationId xmlns:p14="http://schemas.microsoft.com/office/powerpoint/2010/main" val="117400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When “lifestyle” pays for care, there is still a cost – the cost is the impact on the unpaid caregiver. </a:t>
            </a:r>
          </a:p>
          <a:p>
            <a:r>
              <a:rPr lang="en-US" sz="1200" dirty="0"/>
              <a:t>Seniors who give care are more likely to be seniors who need care, and 40% of seniors caregivers predecease person they are caring for.</a:t>
            </a:r>
            <a:endParaRPr lang="en-US" sz="1200" baseline="30000" dirty="0"/>
          </a:p>
          <a:p>
            <a:endParaRPr lang="en-US" sz="1200" baseline="30000" dirty="0"/>
          </a:p>
          <a:p>
            <a:r>
              <a:rPr lang="en-US" sz="1200" dirty="0"/>
              <a:t>The average unpaid caregiver is a middle aged woman who works (or did) full time</a:t>
            </a:r>
            <a:r>
              <a:rPr lang="en-US" sz="1200" baseline="30000" dirty="0"/>
              <a:t>,</a:t>
            </a:r>
            <a:r>
              <a:rPr lang="en-US" sz="1200" dirty="0"/>
              <a:t> but ultimately loses an average of $565,000 in lost wages and benefits because they either had to quit their job, reduce their work hours, or pass up promotions. And there is an impact to family life as well as the adult child who is caregiver loses time with their own family.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a:latin typeface="Arial" pitchFamily="34" charset="0"/>
                <a:ea typeface="ＭＳ Ｐゴシック" pitchFamily="34" charset="-128"/>
              </a:rPr>
              <a:t>So, who is the typical </a:t>
            </a:r>
            <a:r>
              <a:rPr lang="en-US" dirty="0">
                <a:latin typeface="Arial" pitchFamily="34" charset="0"/>
                <a:ea typeface="ＭＳ Ｐゴシック" pitchFamily="34" charset="-128"/>
              </a:rPr>
              <a:t>person</a:t>
            </a:r>
            <a:r>
              <a:rPr lang="en-US" sz="1200" dirty="0">
                <a:latin typeface="Arial" pitchFamily="34" charset="0"/>
                <a:ea typeface="ＭＳ Ｐゴシック" pitchFamily="34" charset="-128"/>
              </a:rPr>
              <a:t> more likely to purchase long-term care coverage? The typical age group for a long-term care purchase is ages 50 – 64 and they will likely be married with adult children and own their own home. More often, a buyer of LTC coverage works in a white collar profession and has not retired yet. </a:t>
            </a:r>
          </a:p>
          <a:p>
            <a:pPr eaLnBrk="1" hangingPunct="1"/>
            <a:r>
              <a:rPr lang="en-US" sz="1200" dirty="0">
                <a:latin typeface="Arial" pitchFamily="34" charset="0"/>
                <a:ea typeface="ＭＳ Ｐゴシック" pitchFamily="34" charset="-128"/>
              </a:rPr>
              <a:t>In addition, they tend to be planners and own life insurance as well as some other conservative investments. Household income is generally $100,000 per year or more. </a:t>
            </a:r>
          </a:p>
          <a:p>
            <a:pPr eaLnBrk="1" hangingPunct="1"/>
            <a:r>
              <a:rPr lang="en-US" sz="1200" dirty="0">
                <a:latin typeface="Arial" pitchFamily="34" charset="0"/>
                <a:ea typeface="ＭＳ Ｐゴシック" pitchFamily="34" charset="-128"/>
              </a:rPr>
              <a:t>People who have experienced the challenges of LTC with a relative are also more open to discussing their own LTC needs.</a:t>
            </a:r>
          </a:p>
          <a:p>
            <a:pPr eaLnBrk="1" hangingPunct="1"/>
            <a:r>
              <a:rPr lang="en-US" sz="1200" dirty="0">
                <a:latin typeface="Arial" pitchFamily="34" charset="0"/>
                <a:ea typeface="ＭＳ Ｐゴシック" pitchFamily="34" charset="-128"/>
              </a:rPr>
              <a:t>While purchasers of LTC are not limited to these guidelines, it is a good place to start when determining good candidates for a long-term care discussion.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a:latin typeface="Arial" pitchFamily="34" charset="0"/>
                <a:ea typeface="ＭＳ Ｐゴシック" pitchFamily="34" charset="-128"/>
              </a:rPr>
              <a:t>When it comes to gender, women are more open to purchasing LTC than a man is. If you look at traditional LTC sales, you will find 2/3 of purchasers are women. But when you look at the statistics of life/LTC combos, the rise in sales to men is significant to note.</a:t>
            </a:r>
          </a:p>
          <a:p>
            <a:pPr eaLnBrk="1" hangingPunct="1"/>
            <a:r>
              <a:rPr lang="en-US" sz="1200" dirty="0">
                <a:latin typeface="Arial" pitchFamily="34" charset="0"/>
                <a:ea typeface="ＭＳ Ｐゴシック" pitchFamily="34" charset="-128"/>
              </a:rPr>
              <a:t>Why the difference? Statistically, we see men more willing to purchase LTC protection when a death benefit is part of the plan. These products can guarantee a payout, which is far more appealing to a man than traditional LTC (which pays nothing if never used unless it has return of premium).</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Women</a:t>
            </a:r>
            <a:r>
              <a:rPr lang="en-US" sz="1600" baseline="0" dirty="0"/>
              <a:t> are particularly affected by long-term care, both as likely caregivers and the cared for. As claimants, women consist of 67% of claims and are likely</a:t>
            </a:r>
            <a:r>
              <a:rPr lang="en-US" sz="1600" dirty="0"/>
              <a:t> on average to live 5 years longer than a man. That is one explanation for the face that 74% of women aged 75 have no spouse to care for them, while the same is true for only 38% of men. </a:t>
            </a:r>
          </a:p>
          <a:p>
            <a:r>
              <a:rPr lang="en-US" sz="1600" baseline="0" dirty="0"/>
              <a:t>Women are also likely to be on LTC claims 50% longer than a man, so plannin</a:t>
            </a:r>
            <a:r>
              <a:rPr lang="en-US" sz="1600" dirty="0"/>
              <a:t>g ahead for LTC is even more important for women wanting to protect income, assets, and legacy plans.</a:t>
            </a:r>
            <a:endParaRPr lang="en-US" sz="1600" baseline="0" dirty="0"/>
          </a:p>
          <a:p>
            <a:r>
              <a:rPr lang="en-US" sz="1600" baseline="0" dirty="0"/>
              <a:t>As caregivers, women comprise 75% of unpaid caregivers, which are usually the wife, daughter or daughter-in-law of the patient. We spoke earlier on the impact that can have on these women</a:t>
            </a:r>
            <a:r>
              <a:rPr lang="en-US" sz="1600" dirty="0"/>
              <a:t> as the “cost of unpaid care”</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Arial" pitchFamily="34" charset="0"/>
                <a:ea typeface="ＭＳ Ｐゴシック" pitchFamily="34" charset="-128"/>
              </a:rPr>
              <a:t>One important purpose of long term care coverage provides a dedicated stream of income to help pay LTC bills. It can help a healthy spouse from </a:t>
            </a:r>
            <a:r>
              <a:rPr lang="en-US" dirty="0">
                <a:latin typeface="Arial" pitchFamily="34" charset="0"/>
                <a:ea typeface="ＭＳ Ｐゴシック" pitchFamily="34" charset="-128"/>
              </a:rPr>
              <a:t>changes to lifestyle or financial security,</a:t>
            </a:r>
            <a:r>
              <a:rPr lang="en-US" sz="1200" dirty="0">
                <a:latin typeface="Arial" pitchFamily="34" charset="0"/>
                <a:ea typeface="ＭＳ Ｐゴシック" pitchFamily="34" charset="-128"/>
              </a:rPr>
              <a:t> or helping maintain a financial legacy for heirs. There are numerous  product types that can be used to accomplish this – so next, we are going to talk about some common solutions for LTC coverage: </a:t>
            </a:r>
          </a:p>
          <a:p>
            <a:r>
              <a:rPr lang="en-US" sz="1200" dirty="0">
                <a:latin typeface="Arial" pitchFamily="34" charset="0"/>
                <a:ea typeface="ＭＳ Ｐゴシック" pitchFamily="34" charset="-128"/>
              </a:rPr>
              <a:t>Traditional long-term care policies, a</a:t>
            </a:r>
          </a:p>
          <a:p>
            <a:r>
              <a:rPr lang="en-US" sz="1200" dirty="0">
                <a:latin typeface="Arial" pitchFamily="34" charset="0"/>
                <a:ea typeface="ＭＳ Ｐゴシック" pitchFamily="34" charset="-128"/>
              </a:rPr>
              <a:t>Long-term care with life insurance, a</a:t>
            </a:r>
          </a:p>
          <a:p>
            <a:r>
              <a:rPr lang="en-US" sz="1200" dirty="0">
                <a:latin typeface="Arial" pitchFamily="34" charset="0"/>
                <a:ea typeface="ＭＳ Ｐゴシック" pitchFamily="34" charset="-128"/>
              </a:rPr>
              <a:t>Life insurance policy with a long-term care rider, and a</a:t>
            </a:r>
          </a:p>
          <a:p>
            <a:r>
              <a:rPr lang="en-US" sz="1200" dirty="0">
                <a:latin typeface="Arial" pitchFamily="34" charset="0"/>
                <a:ea typeface="ＭＳ Ｐゴシック" pitchFamily="34" charset="-128"/>
              </a:rPr>
              <a:t>Life insurance policy with a chronic illness rider</a:t>
            </a:r>
          </a:p>
          <a:p>
            <a:r>
              <a:rPr lang="en-US" sz="1200" dirty="0">
                <a:latin typeface="Arial" pitchFamily="34" charset="0"/>
                <a:ea typeface="ＭＳ Ｐゴシック" pitchFamily="34" charset="-128"/>
              </a:rPr>
              <a:t>We will give you a better understanding of how they work, their differences, as well as how to qualify for the benefits of these plans. Understanding the choices will allow a person to choose solutions that best meet their financial objectives and budget.</a:t>
            </a:r>
          </a:p>
          <a:p>
            <a:endParaRPr lang="en-US" sz="1100" dirty="0">
              <a:latin typeface="Arial" pitchFamily="34" charset="0"/>
              <a:ea typeface="ＭＳ Ｐゴシック" pitchFamily="34" charset="-128"/>
            </a:endParaRPr>
          </a:p>
          <a:p>
            <a:endParaRPr lang="en-US" sz="1200" dirty="0">
              <a:latin typeface="Arial" pitchFamily="34" charset="0"/>
              <a:ea typeface="ＭＳ Ｐゴシック" pitchFamily="34" charset="-128"/>
            </a:endParaRPr>
          </a:p>
          <a:p>
            <a:endParaRPr lang="en-US" sz="110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248400" cy="4572000"/>
          </a:xfrm>
        </p:spPr>
        <p:txBody>
          <a:bodyPr>
            <a:normAutofit lnSpcReduction="10000"/>
          </a:bodyPr>
          <a:lstStyle/>
          <a:p>
            <a:pPr>
              <a:spcBef>
                <a:spcPct val="0"/>
              </a:spcBef>
            </a:pPr>
            <a:r>
              <a:rPr lang="en-US" sz="1300" dirty="0">
                <a:latin typeface="Arial" pitchFamily="34" charset="0"/>
                <a:ea typeface="ＭＳ Ｐゴシック" pitchFamily="34" charset="-128"/>
                <a:cs typeface="Arial" pitchFamily="34" charset="0"/>
              </a:rPr>
              <a:t>Traditional long-term care policies are generally the most economical solution in relation to benefits, but are intended to insure us for long-term care needs and nothing else. However, state Partnership policies are available with this type of plan and may appeal to people looking to protect assets against possible Medicaid need. These policies have the most flexible options for planning the type of care and the time duration for the care purchased. Policyholders can choose to insure for nursing home care or home health care only, or include both as well as vary the percentage of benefits for these care services. The benefit period can be as little as two years, or as much a lifetime benefit (though policies with lifetime benefits are getting harder to find). Elimination periods available range from 0 days (very expensive) to 360 days.</a:t>
            </a:r>
          </a:p>
          <a:p>
            <a:pPr>
              <a:spcBef>
                <a:spcPct val="0"/>
              </a:spcBef>
            </a:pPr>
            <a:r>
              <a:rPr lang="en-US" sz="1300" dirty="0">
                <a:latin typeface="Arial" pitchFamily="34" charset="0"/>
                <a:ea typeface="ＭＳ Ｐゴシック" pitchFamily="34" charset="-128"/>
                <a:cs typeface="Arial" pitchFamily="34" charset="0"/>
              </a:rPr>
              <a:t>These policies also offer cost-of-living adjustments; the adjustment is usually a choice of 3% or 5%. There’s also a choice between a simple increase or a compound increase. </a:t>
            </a:r>
          </a:p>
          <a:p>
            <a:pPr>
              <a:spcBef>
                <a:spcPct val="0"/>
              </a:spcBef>
            </a:pPr>
            <a:r>
              <a:rPr lang="en-US" sz="1300" dirty="0">
                <a:latin typeface="Arial" pitchFamily="34" charset="0"/>
                <a:ea typeface="ＭＳ Ｐゴシック" pitchFamily="34" charset="-128"/>
                <a:cs typeface="Arial" pitchFamily="34" charset="0"/>
              </a:rPr>
              <a:t>Both indemnity and reimbursement plans are available in traditional policies. However, many long-term care policies are reimbursement plans. This means that each month the insured must send copies of all billing receipts to the insurance company. After reviewing the bills and determining which bills qualify for reimbursement, the company sends payment directly to the facility that is caring for the insured or to the contract owner for costs already incurred. Some companies will work directly with the care provider to help minimize inconvenience to the policy holder. Indemnity plans will pay the entire benefit amount regardless of what actual LTC expenses are and usually do not require any paperwork or submission of bills once on claim. Note that some indemnity plans require monthly proof of billable services, thought full benefits are still paid.</a:t>
            </a:r>
          </a:p>
          <a:p>
            <a:pPr>
              <a:spcBef>
                <a:spcPct val="0"/>
              </a:spcBef>
            </a:pPr>
            <a:endParaRPr lang="en-US" sz="1300" dirty="0">
              <a:latin typeface="Arial" pitchFamily="34" charset="0"/>
              <a:ea typeface="ＭＳ Ｐゴシック" pitchFamily="34" charset="-128"/>
              <a:cs typeface="Arial" pitchFamily="34" charset="0"/>
            </a:endParaRPr>
          </a:p>
          <a:p>
            <a:pPr>
              <a:spcBef>
                <a:spcPct val="0"/>
              </a:spcBef>
            </a:pPr>
            <a:endParaRPr lang="en-US" sz="1400" dirty="0">
              <a:latin typeface="Arial" pitchFamily="34" charset="0"/>
              <a:ea typeface="ＭＳ Ｐゴシック" pitchFamily="34" charset="-128"/>
              <a:cs typeface="Arial" pitchFamily="34" charset="0"/>
            </a:endParaRPr>
          </a:p>
          <a:p>
            <a:pPr>
              <a:spcBef>
                <a:spcPct val="0"/>
              </a:spcBef>
            </a:pPr>
            <a:endParaRPr lang="en-US" sz="120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D338D1F8-1274-403D-A976-D730B165AFA0}" type="slidenum">
              <a:rPr lang="en-US" smtClean="0">
                <a:latin typeface="Arial" charset="0"/>
                <a:ea typeface="ＭＳ Ｐゴシック" pitchFamily="34" charset="-128"/>
              </a:rPr>
              <a:pPr/>
              <a:t>5</a:t>
            </a:fld>
            <a:endParaRPr lang="en-US">
              <a:latin typeface="Arial" charset="0"/>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2875850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Arial" pitchFamily="34" charset="0"/>
                <a:ea typeface="ＭＳ Ｐゴシック" pitchFamily="34" charset="-128"/>
              </a:rPr>
              <a:t>Another solution is life insurance with a LTC Rider. These products are suited for people with a life insurance need – such as family protection or legacy enhancement - but who also have LTC concerns.  </a:t>
            </a:r>
          </a:p>
          <a:p>
            <a:pPr eaLnBrk="1" hangingPunct="1">
              <a:spcBef>
                <a:spcPct val="0"/>
              </a:spcBef>
            </a:pPr>
            <a:r>
              <a:rPr lang="en-US" dirty="0">
                <a:latin typeface="Arial" pitchFamily="34" charset="0"/>
                <a:ea typeface="ＭＳ Ｐゴシック" pitchFamily="34" charset="-128"/>
              </a:rPr>
              <a:t>Many companies offer this rider on more than one life insurance policy, so the client can choose a base policy that meets their financial strategy and add the rider to that particular policy design. In addition, a wide array of premium payment options may be available from single pay, to life pay and anything in between.</a:t>
            </a:r>
          </a:p>
          <a:p>
            <a:pPr eaLnBrk="1" hangingPunct="1">
              <a:spcBef>
                <a:spcPct val="0"/>
              </a:spcBef>
            </a:pPr>
            <a:r>
              <a:rPr lang="en-US" dirty="0">
                <a:latin typeface="Arial" pitchFamily="34" charset="0"/>
                <a:ea typeface="ＭＳ Ｐゴシック" pitchFamily="34" charset="-128"/>
              </a:rPr>
              <a:t>Paid premium purchases a pool of money,  and with most companies, 100% of the death benefit is available, no matter when an LTC claim begins, as tax free monthly LTC benefits. If the LTC benefits are not needed, or only partially used, all remaining death benefit is paid to the beneficiary. ( Of course this assumes no loans or withdrawals were taken that would reduce LTC and death benefits.) In addition, some companies offer a minimum death benefit guarantee, sometime also referred to as a residual death benefit. This amount in some cases could actually be in addition to the original specified death benefit amount. If the entire death benefit has been exhausted or close to exhausted for LTC benefits, then the guaranteed minimum death benefit is paid. This guaranteed death benefit amount is the greater of what is left of the actual specified death benefit or the minimum guaranteed amount. </a:t>
            </a:r>
          </a:p>
          <a:p>
            <a:pPr eaLnBrk="1" hangingPunct="1">
              <a:spcBef>
                <a:spcPct val="0"/>
              </a:spcBef>
            </a:pPr>
            <a:endParaRPr lang="en-US" dirty="0">
              <a:latin typeface="Arial" pitchFamily="34" charset="0"/>
              <a:ea typeface="ＭＳ Ｐゴシック" pitchFamily="34" charset="-128"/>
            </a:endParaRPr>
          </a:p>
          <a:p>
            <a:pPr eaLnBrk="1" hangingPunct="1">
              <a:spcBef>
                <a:spcPct val="0"/>
              </a:spcBef>
              <a:buFontTx/>
              <a:buChar char="•"/>
            </a:pPr>
            <a:endParaRPr lang="en-US" dirty="0">
              <a:latin typeface="Arial" pitchFamily="34" charset="0"/>
              <a:ea typeface="ＭＳ Ｐゴシック" pitchFamily="34" charset="-128"/>
            </a:endParaRPr>
          </a:p>
          <a:p>
            <a:pPr eaLnBrk="1" hangingPunct="1">
              <a:spcBef>
                <a:spcPct val="0"/>
              </a:spcBef>
              <a:buFontTx/>
              <a:buChar char="•"/>
            </a:pPr>
            <a:endParaRPr lang="en-US" dirty="0">
              <a:latin typeface="Arial" pitchFamily="34" charset="0"/>
              <a:ea typeface="ＭＳ Ｐゴシック" pitchFamily="34" charset="-128"/>
            </a:endParaRPr>
          </a:p>
          <a:p>
            <a:pPr eaLnBrk="1" hangingPunct="1">
              <a:spcBef>
                <a:spcPct val="0"/>
              </a:spcBef>
            </a:pPr>
            <a:endParaRPr lang="en-US" dirty="0">
              <a:latin typeface="Arial" pitchFamily="34" charset="0"/>
              <a:ea typeface="ＭＳ Ｐゴシック" pitchFamily="34" charset="-128"/>
            </a:endParaRPr>
          </a:p>
          <a:p>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itchFamily="34" charset="0"/>
                <a:ea typeface="ＭＳ Ｐゴシック" pitchFamily="34" charset="-128"/>
              </a:rPr>
              <a:t>Yet another solution is a linked benefit LTC solution, also known as asset based LTC. While designed on a life insurance chassis, this product is really designed for people looking for LTC coverage with features more similar to stand alone LTC with larger benefit pools, optional inflation and longer benefit period choices. Depending on the company, premium schedules vary from single pay up </a:t>
            </a:r>
            <a:r>
              <a:rPr lang="en-US" sz="1200" dirty="0" err="1">
                <a:latin typeface="Arial" pitchFamily="34" charset="0"/>
                <a:ea typeface="ＭＳ Ｐゴシック" pitchFamily="34" charset="-128"/>
              </a:rPr>
              <a:t>to10</a:t>
            </a:r>
            <a:r>
              <a:rPr lang="en-US" sz="1200" dirty="0">
                <a:latin typeface="Arial" pitchFamily="34" charset="0"/>
                <a:ea typeface="ＭＳ Ｐゴシック" pitchFamily="34" charset="-128"/>
              </a:rPr>
              <a:t> pay.  For this example, we will assume a single pay. Choice of benefits periods vary from 2 to 8 years, but a common choice is a 6 year benefit, which we will describe in today’s example. A 6 year benefit plan sold as a “two plus four” option. The first bucket – or benefit pool - is an acceleration of the death benefit. That amount that is available for both LTC benefits and death benefits and is designed to last 2 years for LTC benefits. This bucket must be exhausted first when going on LTC claim. If it’s used up, and the insured is still on claim, they begin collecting from the second benefit pool –or bucket - which is an extension of benefits and available for LTC benefits only. It is designed to last 4 years. The total benefits available for LTC is the total of the 2 benefit pools. In this example, that is 2 years plus 4 years for a total of 6 years. Once the insured passes away, the greater of the guaranteed minimum residual death benefit, or what is left of the death benefit from the first benefit pool will be paid to the beneficiary. This solution helps avoid the “loss of premium” objection by offering a death benefit that is equal to or higher than the premium paid and a guaranteed return of premium feature that varies by company.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ea typeface="ＭＳ Ｐゴシック" pitchFamily="34" charset="-128"/>
              </a:rPr>
              <a:t>Regardless of the type of LTC solution, in </a:t>
            </a:r>
            <a:r>
              <a:rPr lang="en-US" sz="1200" dirty="0">
                <a:latin typeface="Arial" pitchFamily="34" charset="0"/>
                <a:ea typeface="ＭＳ Ｐゴシック" pitchFamily="34" charset="-128"/>
              </a:rPr>
              <a:t>order to qualify for LTC benefits, all tax qualified LTC solutions require that a U.S. licensed health care practitioner (</a:t>
            </a:r>
            <a:r>
              <a:rPr lang="en-US" sz="1200" dirty="0" err="1">
                <a:latin typeface="Arial" pitchFamily="34" charset="0"/>
                <a:ea typeface="ＭＳ Ｐゴシック" pitchFamily="34" charset="-128"/>
              </a:rPr>
              <a:t>LHCP</a:t>
            </a:r>
            <a:r>
              <a:rPr lang="en-US" sz="1200" dirty="0">
                <a:latin typeface="Arial" pitchFamily="34" charset="0"/>
                <a:ea typeface="ＭＳ Ｐゴシック" pitchFamily="34" charset="-128"/>
              </a:rPr>
              <a:t>) must certify there is cognitive impairment (includes Alzheimer’s and dementia)  - </a:t>
            </a:r>
            <a:r>
              <a:rPr lang="en-US" sz="1200" b="1" dirty="0">
                <a:latin typeface="Arial" pitchFamily="34" charset="0"/>
                <a:ea typeface="ＭＳ Ｐゴシック" pitchFamily="34" charset="-128"/>
              </a:rPr>
              <a:t>OR - </a:t>
            </a:r>
            <a:r>
              <a:rPr lang="en-US" sz="1200" dirty="0">
                <a:latin typeface="Arial" pitchFamily="34" charset="0"/>
                <a:ea typeface="ＭＳ Ｐゴシック" pitchFamily="34" charset="-128"/>
              </a:rPr>
              <a:t>that the insured is unable to perform two or more of the activities of daily living and the condition is likely to last 90 days or longer. </a:t>
            </a:r>
          </a:p>
          <a:p>
            <a:r>
              <a:rPr lang="en-US" sz="1200" dirty="0">
                <a:latin typeface="Arial" pitchFamily="34" charset="0"/>
                <a:ea typeface="ＭＳ Ｐゴシック" pitchFamily="34" charset="-128"/>
              </a:rPr>
              <a:t>The six ADLs are: Bathing - Continence - Dressing</a:t>
            </a:r>
          </a:p>
          <a:p>
            <a:r>
              <a:rPr lang="en-US" sz="1200" dirty="0">
                <a:latin typeface="Arial" pitchFamily="34" charset="0"/>
                <a:ea typeface="ＭＳ Ｐゴシック" pitchFamily="34" charset="-128"/>
              </a:rPr>
              <a:t>Eating – Toileting – Transferring</a:t>
            </a:r>
          </a:p>
          <a:p>
            <a:r>
              <a:rPr lang="en-US" dirty="0">
                <a:latin typeface="Arial" pitchFamily="34" charset="0"/>
                <a:ea typeface="ＭＳ Ｐゴシック" pitchFamily="34" charset="-128"/>
              </a:rPr>
              <a:t>Most insurance companies require the licensed health care practitioner  to be acting within the scope of his or her license.</a:t>
            </a:r>
            <a:endParaRPr lang="en-US" sz="1200" dirty="0">
              <a:latin typeface="Arial" pitchFamily="34" charset="0"/>
              <a:ea typeface="ＭＳ Ｐゴシック" pitchFamily="34" charset="-128"/>
            </a:endParaRPr>
          </a:p>
          <a:p>
            <a:endParaRPr lang="en-US" dirty="0">
              <a:latin typeface="Arial" pitchFamily="34" charset="0"/>
              <a:ea typeface="ＭＳ Ｐゴシック" pitchFamily="34" charset="-128"/>
            </a:endParaRPr>
          </a:p>
          <a:p>
            <a:r>
              <a:rPr lang="en-US" sz="1200" dirty="0">
                <a:latin typeface="Arial" pitchFamily="34" charset="0"/>
                <a:ea typeface="ＭＳ Ｐゴシック" pitchFamily="34" charset="-128"/>
              </a:rPr>
              <a:t>In addition, the insurance company may require an elimination period, which is a period after the claim is filed that the insured must self insure. These periods vary  among insurance companies but typically are from 0 to 100 days.</a:t>
            </a:r>
          </a:p>
          <a:p>
            <a:endParaRPr lang="en-US" sz="110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419600"/>
          </a:xfrm>
        </p:spPr>
        <p:txBody>
          <a:bodyPr>
            <a:normAutofit lnSpcReduction="10000"/>
          </a:bodyPr>
          <a:lstStyle/>
          <a:p>
            <a:r>
              <a:rPr lang="en-US" dirty="0">
                <a:latin typeface="Arial" pitchFamily="34" charset="0"/>
                <a:ea typeface="ＭＳ Ｐゴシック" pitchFamily="34" charset="-128"/>
                <a:cs typeface="Arial" pitchFamily="34" charset="0"/>
              </a:rPr>
              <a:t>Now, let’s look at how claims may be paid. That means understanding the difference between indemnity and reimbursement plans.</a:t>
            </a:r>
          </a:p>
          <a:p>
            <a:r>
              <a:rPr lang="en-US" dirty="0">
                <a:latin typeface="Arial" pitchFamily="34" charset="0"/>
                <a:ea typeface="ＭＳ Ｐゴシック" pitchFamily="34" charset="-128"/>
                <a:cs typeface="Arial" pitchFamily="34" charset="0"/>
              </a:rPr>
              <a:t>Reimbursement plans only reimburse for the actual cost of qualifying care expenses. In order to determine the amount of the reimbursement, all  bills and receipts need to be turned in each month.  Some insurance companies offering reimbursement plans will coordinate the billing and reimbursements directly with the service or facility, but the facility or care provider may not be willing to work directly with the insurance company. And keep in mind that Reimbursement policies have limitations  and do not cover all expenses a person may consider necessary to their care; thus there may be items or services on a bill that will not qualify for reimbursement (i.e. getting your hair done at the facility’s beauty parlor), thus those expenses will have to be paid out of pocket. </a:t>
            </a:r>
          </a:p>
          <a:p>
            <a:r>
              <a:rPr lang="en-US" dirty="0">
                <a:latin typeface="Arial" pitchFamily="34" charset="0"/>
                <a:ea typeface="ＭＳ Ｐゴシック" pitchFamily="34" charset="-128"/>
                <a:cs typeface="Arial" pitchFamily="34" charset="0"/>
              </a:rPr>
              <a:t>Indemnity plans pay benefits directly to the policy owner for the full amount of the benefit. In addition with indemnity plans, submission of bills and receipts are often not required, though a few companies do ask for “proof of billable services” each month before they will pay the full monthly benefit amount . Leftover benefits not needed for care can be used for any purpose.</a:t>
            </a:r>
          </a:p>
          <a:p>
            <a:r>
              <a:rPr lang="en-US" dirty="0">
                <a:latin typeface="Arial" pitchFamily="34" charset="0"/>
                <a:ea typeface="ＭＳ Ｐゴシック" pitchFamily="34" charset="-128"/>
                <a:cs typeface="Arial" pitchFamily="34" charset="0"/>
              </a:rPr>
              <a:t>Cash Indemnity Plans are similar, but more flexible than indemnity plans. Bills and receipts do not have to submitted to prove a billed service was used. The insurer places no restrictions on how benefits are used, thus the LTC benefits can be use for whatever care services you wish to have as well as expenses not related to care. 100% of benefits can be used to pay an informal caregiver, including an immediate family member. However, one should consult their tax advisor when paying an informal or family caregiver as certain arrangements could result in a taxable event.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1000"/>
            <a:ext cx="6172200" cy="4572000"/>
          </a:xfrm>
        </p:spPr>
        <p:txBody>
          <a:bodyPr>
            <a:noAutofit/>
          </a:bodyPr>
          <a:lstStyle/>
          <a:p>
            <a:r>
              <a:rPr lang="en-US" sz="1250" dirty="0">
                <a:latin typeface="Arial Narrow" pitchFamily="34" charset="0"/>
              </a:rPr>
              <a:t>There is confusion between the </a:t>
            </a:r>
            <a:r>
              <a:rPr lang="en-US" sz="1250" i="1" dirty="0">
                <a:latin typeface="Arial Narrow" pitchFamily="34" charset="0"/>
              </a:rPr>
              <a:t>term</a:t>
            </a:r>
            <a:r>
              <a:rPr lang="en-US" sz="1250" dirty="0">
                <a:latin typeface="Arial Narrow" pitchFamily="34" charset="0"/>
              </a:rPr>
              <a:t> "chronic illness" and </a:t>
            </a:r>
            <a:r>
              <a:rPr lang="en-US" sz="1250" i="1" dirty="0">
                <a:latin typeface="Arial Narrow" pitchFamily="34" charset="0"/>
              </a:rPr>
              <a:t>products</a:t>
            </a:r>
            <a:r>
              <a:rPr lang="en-US" sz="1250" dirty="0">
                <a:latin typeface="Arial Narrow" pitchFamily="34" charset="0"/>
              </a:rPr>
              <a:t> called "chronic illness riders". First, it’s important to understand the definition of “chronic illness” as this is the starting point for all tax qualified riders regardless of the applicable tax code for payment of benefits. It is not defined by whether the insured will recover or not. The tax code §7702(c)(2) defines a “chronically ill individual” as any individual who has been  certified by a licensed health care practitioner as:</a:t>
            </a:r>
          </a:p>
          <a:p>
            <a:pPr lvl="0"/>
            <a:r>
              <a:rPr lang="en-US" sz="1250" dirty="0">
                <a:latin typeface="Arial Narrow" pitchFamily="34" charset="0"/>
              </a:rPr>
              <a:t>Being unable to perform (without substantial assistance from another individual) at least 2 activities of daily living for a period of at </a:t>
            </a:r>
            <a:r>
              <a:rPr lang="en-US" sz="1250" u="sng" dirty="0">
                <a:latin typeface="Arial Narrow" pitchFamily="34" charset="0"/>
              </a:rPr>
              <a:t>least 90 days </a:t>
            </a:r>
            <a:r>
              <a:rPr lang="en-US" sz="1250" dirty="0">
                <a:latin typeface="Arial Narrow" pitchFamily="34" charset="0"/>
              </a:rPr>
              <a:t>due to loss of functional capacity; or requiring substantial supervision from threats to health and safety due to severe cognitive impairment.</a:t>
            </a:r>
          </a:p>
          <a:p>
            <a:r>
              <a:rPr lang="en-US" sz="1250" dirty="0">
                <a:latin typeface="Arial Narrow" pitchFamily="34" charset="0"/>
              </a:rPr>
              <a:t>Thus, the term </a:t>
            </a:r>
            <a:r>
              <a:rPr lang="en-US" sz="1250" i="1" dirty="0">
                <a:latin typeface="Arial Narrow" pitchFamily="34" charset="0"/>
              </a:rPr>
              <a:t>"Chronic Illness" is a term used by IRC Section 7702(c)(2) to define a </a:t>
            </a:r>
            <a:r>
              <a:rPr lang="en-US" sz="1250" i="1" u="sng" dirty="0">
                <a:latin typeface="Arial Narrow" pitchFamily="34" charset="0"/>
              </a:rPr>
              <a:t>particular state of health</a:t>
            </a:r>
            <a:r>
              <a:rPr lang="en-US" sz="1250" i="1" dirty="0">
                <a:latin typeface="Arial Narrow" pitchFamily="34" charset="0"/>
              </a:rPr>
              <a:t> of a person.  </a:t>
            </a:r>
          </a:p>
          <a:p>
            <a:r>
              <a:rPr lang="en-US" sz="1250" dirty="0">
                <a:latin typeface="Arial Narrow" pitchFamily="34" charset="0"/>
              </a:rPr>
              <a:t>In terms of insurance products, the term "Long term Care Rider" (or LTC Insurance) refers to a type of product that cover claims for chronic illness conditions in a comprehensive manner with regulatory oversight for long-term care required by the individual states or The Interstate Compact. The term "Chronic Illness Rider" refers to insurance products that cover claims for chronic illness, but without the comprehensive coverage and regulatory oversight required for Long-term Care products.  </a:t>
            </a:r>
          </a:p>
          <a:p>
            <a:r>
              <a:rPr lang="en-US" sz="1250" dirty="0">
                <a:latin typeface="Arial Narrow" pitchFamily="34" charset="0"/>
              </a:rPr>
              <a:t>Regardless of which rider you are referring to, </a:t>
            </a:r>
            <a:r>
              <a:rPr lang="en-US" sz="1250" u="sng" dirty="0">
                <a:latin typeface="Arial Narrow" pitchFamily="34" charset="0"/>
              </a:rPr>
              <a:t>claims requirements</a:t>
            </a:r>
            <a:r>
              <a:rPr lang="en-US" sz="1250" dirty="0">
                <a:latin typeface="Arial Narrow" pitchFamily="34" charset="0"/>
              </a:rPr>
              <a:t> must meet the IRC Section 7702(c)(2) definition of chronic illness in order to pay tax-free benefits.  What defines whether a rider is a Chronic Illness Rider or a Long-term Care Rider is determined by other factors.</a:t>
            </a:r>
          </a:p>
          <a:p>
            <a:r>
              <a:rPr lang="en-US" sz="1250" dirty="0">
                <a:latin typeface="Arial Narrow" pitchFamily="34" charset="0"/>
              </a:rPr>
              <a:t>Long-term Care riders only need to meet the”90 day rule”, thus they will pay the first claim, the last claim, and any qualifying claim in between. A chronic illness rider generally will only pay the last claim as it must meet the ‘forever rule” meaning they likely need care the rest of their life. However, changes in the Interstate Compact regulations now allow </a:t>
            </a:r>
            <a:r>
              <a:rPr lang="en-US" sz="1250" u="sng" dirty="0">
                <a:latin typeface="Arial Narrow" pitchFamily="34" charset="0"/>
              </a:rPr>
              <a:t>new products </a:t>
            </a:r>
            <a:r>
              <a:rPr lang="en-US" sz="1250" dirty="0">
                <a:latin typeface="Arial Narrow" pitchFamily="34" charset="0"/>
              </a:rPr>
              <a:t>to be filled to allow temporary claims</a:t>
            </a:r>
          </a:p>
          <a:p>
            <a:r>
              <a:rPr lang="en-US" sz="1250" b="1" dirty="0">
                <a:latin typeface="Arial Narrow" pitchFamily="34" charset="0"/>
              </a:rPr>
              <a:t> </a:t>
            </a:r>
            <a:endParaRPr lang="en-US" sz="1250" dirty="0">
              <a:latin typeface="Arial Narrow" pitchFamily="34" charset="0"/>
            </a:endParaRPr>
          </a:p>
          <a:p>
            <a:r>
              <a:rPr lang="en-US" b="1" dirty="0"/>
              <a:t> </a:t>
            </a:r>
            <a:endParaRPr lang="en-US" dirty="0"/>
          </a:p>
          <a:p>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477000" cy="4572000"/>
          </a:xfrm>
        </p:spPr>
        <p:txBody>
          <a:bodyPr>
            <a:normAutofit fontScale="92500"/>
          </a:bodyPr>
          <a:lstStyle/>
          <a:p>
            <a:pPr>
              <a:lnSpc>
                <a:spcPct val="90000"/>
              </a:lnSpc>
            </a:pPr>
            <a:r>
              <a:rPr lang="en-US" sz="1200" dirty="0">
                <a:latin typeface="Arial Narrow" pitchFamily="34" charset="0"/>
                <a:ea typeface="ＭＳ Ｐゴシック" pitchFamily="34" charset="-128"/>
                <a:cs typeface="Arial" pitchFamily="34" charset="0"/>
              </a:rPr>
              <a:t>Make sure yo</a:t>
            </a:r>
            <a:r>
              <a:rPr lang="en-US" dirty="0">
                <a:latin typeface="Arial Narrow" pitchFamily="34" charset="0"/>
                <a:ea typeface="ＭＳ Ｐゴシック" pitchFamily="34" charset="-128"/>
                <a:cs typeface="Arial" pitchFamily="34" charset="0"/>
              </a:rPr>
              <a:t>u understand product differences.  Some advisors and clients believe “Chronic Illness Riders” are the same thing as a LTC Rider. But Chronic illness Riders are different. The following is a summation of some of the differences:</a:t>
            </a:r>
            <a:endParaRPr lang="en-US" sz="1200" dirty="0">
              <a:latin typeface="Arial Narrow" pitchFamily="34" charset="0"/>
              <a:ea typeface="ＭＳ Ｐゴシック" pitchFamily="34" charset="-128"/>
              <a:cs typeface="Arial" pitchFamily="34" charset="0"/>
            </a:endParaRPr>
          </a:p>
          <a:p>
            <a:pPr>
              <a:lnSpc>
                <a:spcPct val="90000"/>
              </a:lnSpc>
            </a:pPr>
            <a:r>
              <a:rPr lang="en-US" sz="1200" b="1" dirty="0">
                <a:latin typeface="Arial Narrow" pitchFamily="34" charset="0"/>
                <a:ea typeface="ＭＳ Ｐゴシック" pitchFamily="34" charset="-128"/>
                <a:cs typeface="Arial" pitchFamily="34" charset="0"/>
              </a:rPr>
              <a:t>LTC riders qualified under 7702(B) are the most comprehensive plans. </a:t>
            </a:r>
          </a:p>
          <a:p>
            <a:pPr>
              <a:lnSpc>
                <a:spcPct val="90000"/>
              </a:lnSpc>
              <a:buFontTx/>
              <a:buChar char="•"/>
            </a:pPr>
            <a:r>
              <a:rPr lang="en-US" sz="1200" dirty="0">
                <a:latin typeface="Arial Narrow" pitchFamily="34" charset="0"/>
                <a:ea typeface="ＭＳ Ｐゴシック" pitchFamily="34" charset="-128"/>
                <a:cs typeface="Arial" pitchFamily="34" charset="0"/>
              </a:rPr>
              <a:t> They can be marketed as a long-term care products verbally and in writing.</a:t>
            </a:r>
          </a:p>
          <a:p>
            <a:pPr>
              <a:lnSpc>
                <a:spcPct val="90000"/>
              </a:lnSpc>
              <a:buFontTx/>
              <a:buChar char="•"/>
            </a:pPr>
            <a:r>
              <a:rPr lang="en-US" sz="1200" dirty="0">
                <a:latin typeface="Arial Narrow" pitchFamily="34" charset="0"/>
                <a:ea typeface="ＭＳ Ｐゴシック" pitchFamily="34" charset="-128"/>
                <a:cs typeface="Arial" pitchFamily="34" charset="0"/>
              </a:rPr>
              <a:t> They will pay benefits for temporary as well as permanent conditions. </a:t>
            </a:r>
          </a:p>
          <a:p>
            <a:pPr>
              <a:lnSpc>
                <a:spcPct val="90000"/>
              </a:lnSpc>
              <a:buFontTx/>
              <a:buChar char="•"/>
            </a:pPr>
            <a:r>
              <a:rPr lang="en-US" sz="1200" dirty="0">
                <a:latin typeface="Arial Narrow" pitchFamily="34" charset="0"/>
                <a:ea typeface="ＭＳ Ｐゴシック" pitchFamily="34" charset="-128"/>
                <a:cs typeface="Arial" pitchFamily="34" charset="0"/>
              </a:rPr>
              <a:t> LTC Riders under this classification generally offer a residual death benefit in excess of the original specified death benefit to provide a small death benefit in the event that the policy death benefit was entirely accelerated for LTC benefits. </a:t>
            </a:r>
          </a:p>
          <a:p>
            <a:pPr>
              <a:lnSpc>
                <a:spcPct val="90000"/>
              </a:lnSpc>
              <a:buFontTx/>
              <a:buChar char="•"/>
            </a:pPr>
            <a:r>
              <a:rPr lang="en-US" sz="1200" dirty="0">
                <a:latin typeface="Arial Narrow" pitchFamily="34" charset="0"/>
                <a:ea typeface="ＭＳ Ｐゴシック" pitchFamily="34" charset="-128"/>
                <a:cs typeface="Arial" pitchFamily="34" charset="0"/>
              </a:rPr>
              <a:t> Because they are considered LTC products, most states may have CE requirements and or require health or accident licenses to sell these products, though no LTC license is required</a:t>
            </a:r>
          </a:p>
          <a:p>
            <a:pPr>
              <a:lnSpc>
                <a:spcPct val="90000"/>
              </a:lnSpc>
              <a:buFontTx/>
              <a:buChar char="•"/>
            </a:pPr>
            <a:r>
              <a:rPr lang="en-US" dirty="0">
                <a:latin typeface="Arial Narrow" pitchFamily="34" charset="0"/>
                <a:ea typeface="ＭＳ Ｐゴシック" pitchFamily="34" charset="-128"/>
                <a:cs typeface="Arial" pitchFamily="34" charset="0"/>
              </a:rPr>
              <a:t>LTC benefits are determined at  issue and pays that amount no matter when claim commences ( assuming of course there were no withdrawals or loans)</a:t>
            </a:r>
            <a:endParaRPr lang="en-US" sz="1200" dirty="0">
              <a:latin typeface="Arial Narrow" pitchFamily="34" charset="0"/>
              <a:ea typeface="ＭＳ Ｐゴシック" pitchFamily="34" charset="-128"/>
              <a:cs typeface="Arial" pitchFamily="34" charset="0"/>
            </a:endParaRPr>
          </a:p>
          <a:p>
            <a:pPr>
              <a:lnSpc>
                <a:spcPct val="90000"/>
              </a:lnSpc>
            </a:pPr>
            <a:r>
              <a:rPr lang="en-US" sz="1200" b="1" dirty="0">
                <a:latin typeface="Arial Narrow" pitchFamily="34" charset="0"/>
                <a:ea typeface="ＭＳ Ｐゴシック" pitchFamily="34" charset="-128"/>
                <a:cs typeface="Arial" pitchFamily="34" charset="0"/>
              </a:rPr>
              <a:t>Accelerated Death Benefit for Chronic Illness Riders are not the same as LTC riders </a:t>
            </a:r>
            <a:r>
              <a:rPr lang="en-US" sz="1200" dirty="0">
                <a:latin typeface="Arial Narrow" pitchFamily="34" charset="0"/>
                <a:ea typeface="ＭＳ Ｐゴシック" pitchFamily="34" charset="-128"/>
                <a:cs typeface="Arial" pitchFamily="34" charset="0"/>
              </a:rPr>
              <a:t>– </a:t>
            </a:r>
          </a:p>
          <a:p>
            <a:pPr>
              <a:lnSpc>
                <a:spcPct val="90000"/>
              </a:lnSpc>
              <a:buFontTx/>
              <a:buChar char="•"/>
            </a:pPr>
            <a:r>
              <a:rPr lang="en-US" sz="1200" dirty="0">
                <a:latin typeface="Arial Narrow" pitchFamily="34" charset="0"/>
                <a:ea typeface="ＭＳ Ｐゴシック" pitchFamily="34" charset="-128"/>
                <a:cs typeface="Arial" pitchFamily="34" charset="0"/>
              </a:rPr>
              <a:t> They are 101(g) only and are built on </a:t>
            </a:r>
            <a:r>
              <a:rPr lang="en-US" sz="1200" dirty="0" err="1">
                <a:latin typeface="Arial Narrow" pitchFamily="34" charset="0"/>
                <a:ea typeface="ＭＳ Ｐゴシック" pitchFamily="34" charset="-128"/>
                <a:cs typeface="Arial" pitchFamily="34" charset="0"/>
              </a:rPr>
              <a:t>ADB</a:t>
            </a:r>
            <a:r>
              <a:rPr lang="en-US" sz="1200" dirty="0">
                <a:latin typeface="Arial Narrow" pitchFamily="34" charset="0"/>
                <a:ea typeface="ＭＳ Ｐゴシック" pitchFamily="34" charset="-128"/>
                <a:cs typeface="Arial" pitchFamily="34" charset="0"/>
              </a:rPr>
              <a:t> (Accelerated Death Benefit) Model Regulations. </a:t>
            </a:r>
          </a:p>
          <a:p>
            <a:pPr>
              <a:lnSpc>
                <a:spcPct val="90000"/>
              </a:lnSpc>
              <a:buFontTx/>
              <a:buChar char="•"/>
            </a:pPr>
            <a:r>
              <a:rPr lang="en-US" sz="1200" dirty="0">
                <a:latin typeface="Arial Narrow" pitchFamily="34" charset="0"/>
                <a:ea typeface="ＭＳ Ｐゴシック" pitchFamily="34" charset="-128"/>
                <a:cs typeface="Arial" pitchFamily="34" charset="0"/>
              </a:rPr>
              <a:t> They can NOT be marketed as long-term care coverage, either in writing or verbally! </a:t>
            </a:r>
          </a:p>
          <a:p>
            <a:pPr>
              <a:lnSpc>
                <a:spcPct val="90000"/>
              </a:lnSpc>
              <a:buFontTx/>
              <a:buChar char="•"/>
            </a:pPr>
            <a:r>
              <a:rPr lang="en-US" sz="1200" dirty="0">
                <a:latin typeface="Arial Narrow" pitchFamily="34" charset="0"/>
                <a:ea typeface="ＭＳ Ｐゴシック" pitchFamily="34" charset="-128"/>
                <a:cs typeface="Arial" pitchFamily="34" charset="0"/>
              </a:rPr>
              <a:t>  Generally , claims are only payable for conditions certified by a physician as likely to last the rest of the insured’s life – non-recoverable conditions means no temporary claims. </a:t>
            </a:r>
          </a:p>
          <a:p>
            <a:pPr>
              <a:lnSpc>
                <a:spcPct val="90000"/>
              </a:lnSpc>
              <a:buFontTx/>
              <a:buChar char="•"/>
            </a:pPr>
            <a:r>
              <a:rPr lang="en-US" sz="1200" dirty="0">
                <a:latin typeface="Arial Narrow" pitchFamily="34" charset="0"/>
                <a:ea typeface="ＭＳ Ｐゴシック" pitchFamily="34" charset="-128"/>
                <a:cs typeface="Arial" pitchFamily="34" charset="0"/>
              </a:rPr>
              <a:t> These policies do not offer residual death benefits in excess of the original specified death benefit, and some companies may require a percentage (or monetary amount) of the death benefit to remain untapped for LTC purposes so it can be paid as a death benefit.</a:t>
            </a:r>
          </a:p>
          <a:p>
            <a:pPr>
              <a:lnSpc>
                <a:spcPct val="90000"/>
              </a:lnSpc>
              <a:buFontTx/>
              <a:buChar char="•"/>
            </a:pPr>
            <a:r>
              <a:rPr lang="en-US" dirty="0">
                <a:latin typeface="Arial Narrow" pitchFamily="34" charset="0"/>
                <a:ea typeface="ＭＳ Ｐゴシック" pitchFamily="34" charset="-128"/>
                <a:cs typeface="Arial" pitchFamily="34" charset="0"/>
              </a:rPr>
              <a:t> Most riders of this type do not charge for  or underwrite for the rider, but will discount benefits at claim time. This will ultimately result in  less total  benefits paid than the issued death benefit of the policy. There are a few companies offering chronic illness riders that underwrite the rider and charge for it, thus those benefits will be determined at issue.</a:t>
            </a:r>
            <a:endParaRPr lang="en-US" sz="1200" dirty="0">
              <a:latin typeface="Arial Narrow" pitchFamily="34" charset="0"/>
              <a:ea typeface="ＭＳ Ｐゴシック" pitchFamily="34" charset="-128"/>
              <a:cs typeface="Arial" pitchFamily="34" charset="0"/>
            </a:endParaRPr>
          </a:p>
          <a:p>
            <a:pPr>
              <a:lnSpc>
                <a:spcPct val="90000"/>
              </a:lnSpc>
              <a:buFontTx/>
              <a:buChar char="•"/>
            </a:pPr>
            <a:r>
              <a:rPr lang="en-US" sz="1200" dirty="0">
                <a:latin typeface="Arial Narrow" pitchFamily="34" charset="0"/>
                <a:ea typeface="ＭＳ Ｐゴシック" pitchFamily="34" charset="-128"/>
                <a:cs typeface="Arial" pitchFamily="34" charset="0"/>
              </a:rPr>
              <a:t>Please take care when </a:t>
            </a:r>
            <a:r>
              <a:rPr lang="en-US" dirty="0">
                <a:latin typeface="Arial Narrow" pitchFamily="34" charset="0"/>
                <a:ea typeface="ＭＳ Ｐゴシック" pitchFamily="34" charset="-128"/>
                <a:cs typeface="Arial" pitchFamily="34" charset="0"/>
              </a:rPr>
              <a:t>looking at </a:t>
            </a:r>
            <a:r>
              <a:rPr lang="en-US" sz="1200" dirty="0">
                <a:latin typeface="Arial Narrow" pitchFamily="34" charset="0"/>
                <a:ea typeface="ＭＳ Ｐゴシック" pitchFamily="34" charset="-128"/>
                <a:cs typeface="Arial" pitchFamily="34" charset="0"/>
              </a:rPr>
              <a:t> this type rider that you understand the limitations at claim time and the potential reduction of total cumulative benefits paid if the rider is invoked.</a:t>
            </a:r>
          </a:p>
          <a:p>
            <a:endParaRPr lang="en-US" sz="1200" dirty="0">
              <a:latin typeface="Arial Narrow" pitchFamily="34" charset="0"/>
              <a:ea typeface="ＭＳ Ｐゴシック" pitchFamily="34" charset="-128"/>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latin typeface="Arial" pitchFamily="34" charset="0"/>
                <a:ea typeface="ＭＳ Ｐゴシック" pitchFamily="34" charset="-128"/>
              </a:rPr>
              <a:t>Qualified long-term care benefits are paid tax free within qualifying limits. It is possible to collect more than one LTC benefit (some companies have limitations!), but keep in mind that the maximum benefit that can be paid tax-free (per insured – total among all policies) is the greater of the daily per diem rate established by HIPAA  or actual costs incurred, so when combining plans, this would apply to the aggregate benefit. </a:t>
            </a:r>
          </a:p>
          <a:p>
            <a:r>
              <a:rPr lang="en-US" sz="1600" dirty="0">
                <a:latin typeface="Arial" pitchFamily="34" charset="0"/>
                <a:ea typeface="ＭＳ Ｐゴシック" pitchFamily="34" charset="-128"/>
              </a:rPr>
              <a:t>If there are multiple owners of several policies on a single insured, the insured has first rights to any available tax free amounts. Any remaining tax free benefits, or taxable amounts will be split pro-rata by the other policy owners.</a:t>
            </a:r>
          </a:p>
          <a:p>
            <a:endParaRPr lang="en-US" sz="1600" dirty="0">
              <a:latin typeface="Arial" pitchFamily="34" charset="0"/>
              <a:ea typeface="ＭＳ Ｐゴシック" pitchFamily="34" charset="-128"/>
            </a:endParaRPr>
          </a:p>
          <a:p>
            <a:endParaRPr lang="en-US" sz="1100" dirty="0">
              <a:latin typeface="Arial" pitchFamily="34" charset="0"/>
              <a:ea typeface="ＭＳ Ｐゴシック" pitchFamily="34" charset="-128"/>
            </a:endParaRPr>
          </a:p>
          <a:p>
            <a:endParaRPr lang="en-US" sz="110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172200" cy="4114800"/>
          </a:xfrm>
        </p:spPr>
        <p:txBody>
          <a:bodyPr>
            <a:normAutofit lnSpcReduction="10000"/>
          </a:bodyPr>
          <a:lstStyle/>
          <a:p>
            <a:pPr>
              <a:defRPr/>
            </a:pPr>
            <a:r>
              <a:rPr lang="en-US" sz="1550" dirty="0">
                <a:latin typeface="Arial" pitchFamily="34" charset="0"/>
                <a:ea typeface="ＭＳ Ｐゴシック" pitchFamily="34" charset="-128"/>
                <a:cs typeface="Arial" pitchFamily="34" charset="0"/>
              </a:rPr>
              <a:t>You’ll want to be sure to understand exactly how the policy features work and what the policy covers as not all policies are the same. Make sure you are familiar with the contract of the product you are helping a client purchase.</a:t>
            </a:r>
          </a:p>
          <a:p>
            <a:pPr>
              <a:defRPr/>
            </a:pPr>
            <a:r>
              <a:rPr lang="en-US" sz="1550" dirty="0">
                <a:latin typeface="Arial" pitchFamily="34" charset="0"/>
                <a:ea typeface="ＭＳ Ｐゴシック" pitchFamily="34" charset="-128"/>
                <a:cs typeface="Arial" pitchFamily="34" charset="0"/>
              </a:rPr>
              <a:t>Reimbursement  benefits generally have more limitations than indemnity benefits. Some</a:t>
            </a:r>
            <a:r>
              <a:rPr lang="en-US" sz="1550" dirty="0">
                <a:latin typeface="Arial" pitchFamily="34" charset="0"/>
                <a:ea typeface="ＭＳ Ｐゴシック" pitchFamily="34" charset="-128"/>
              </a:rPr>
              <a:t> companies may limit or totally exclude paying benefits  if you are collecting from another plan. The policy may have a long list of services  or circumstances that  are not covered. </a:t>
            </a:r>
          </a:p>
          <a:p>
            <a:pPr>
              <a:defRPr/>
            </a:pPr>
            <a:r>
              <a:rPr lang="en-US" sz="1550" dirty="0">
                <a:latin typeface="Arial" pitchFamily="34" charset="0"/>
                <a:ea typeface="ＭＳ Ｐゴシック" pitchFamily="34" charset="-128"/>
              </a:rPr>
              <a:t>Some indemnity benefit policies  may require monthly verification of  billable services, while other will not require monthly submission to prove billable services.</a:t>
            </a:r>
          </a:p>
          <a:p>
            <a:pPr>
              <a:defRPr/>
            </a:pPr>
            <a:r>
              <a:rPr lang="en-US" sz="1550" dirty="0">
                <a:latin typeface="Arial" pitchFamily="34" charset="0"/>
                <a:ea typeface="ＭＳ Ｐゴシック" pitchFamily="34" charset="-128"/>
              </a:rPr>
              <a:t>Some require at least some of the care be provided by a licensed health care practitioner.</a:t>
            </a:r>
          </a:p>
          <a:p>
            <a:pPr>
              <a:defRPr/>
            </a:pPr>
            <a:r>
              <a:rPr lang="en-US" sz="1550" dirty="0">
                <a:latin typeface="Arial" pitchFamily="34" charset="0"/>
                <a:ea typeface="ＭＳ Ｐゴシック" pitchFamily="34" charset="-128"/>
              </a:rPr>
              <a:t>Some companies offer Cash Indemnity LTC benefits  which basically means the insurance company place </a:t>
            </a:r>
            <a:r>
              <a:rPr lang="en-US" sz="1550" dirty="0" err="1">
                <a:latin typeface="Arial" pitchFamily="34" charset="0"/>
                <a:ea typeface="ＭＳ Ｐゴシック" pitchFamily="34" charset="-128"/>
              </a:rPr>
              <a:t>sno</a:t>
            </a:r>
            <a:r>
              <a:rPr lang="en-US" sz="1550" dirty="0">
                <a:latin typeface="Arial" pitchFamily="34" charset="0"/>
                <a:ea typeface="ＭＳ Ｐゴシック" pitchFamily="34" charset="-128"/>
              </a:rPr>
              <a:t> restrictions on how LTC benefits are used.</a:t>
            </a:r>
          </a:p>
          <a:p>
            <a:pPr>
              <a:defRPr/>
            </a:pPr>
            <a:endParaRPr lang="en-US" sz="1550" dirty="0">
              <a:latin typeface="Arial" pitchFamily="34" charset="0"/>
              <a:ea typeface="ＭＳ Ｐゴシック" pitchFamily="34" charset="-128"/>
              <a:cs typeface="Arial" pitchFamily="34" charset="0"/>
            </a:endParaRPr>
          </a:p>
          <a:p>
            <a:pPr>
              <a:defRPr/>
            </a:pPr>
            <a:endParaRPr lang="en-US" sz="155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spcBef>
                <a:spcPct val="0"/>
              </a:spcBef>
            </a:pPr>
            <a:r>
              <a:rPr lang="en-US" sz="1600" dirty="0">
                <a:latin typeface="Arial" pitchFamily="34" charset="0"/>
                <a:ea typeface="ＭＳ Ｐゴシック" pitchFamily="34" charset="-128"/>
                <a:cs typeface="Arial" pitchFamily="34" charset="0"/>
              </a:rPr>
              <a:t>A lot of people wanting to put a plan together don’t know where to start. After, it helps to know how much potential LTC expenses could be when making a plan.</a:t>
            </a:r>
          </a:p>
          <a:p>
            <a:pPr eaLnBrk="1" hangingPunct="1">
              <a:lnSpc>
                <a:spcPct val="80000"/>
              </a:lnSpc>
              <a:spcBef>
                <a:spcPct val="0"/>
              </a:spcBef>
            </a:pPr>
            <a:endParaRPr lang="en-US" sz="1600" dirty="0">
              <a:latin typeface="Arial" pitchFamily="34" charset="0"/>
              <a:ea typeface="ＭＳ Ｐゴシック" pitchFamily="34" charset="-128"/>
              <a:cs typeface="Arial" pitchFamily="34" charset="0"/>
            </a:endParaRPr>
          </a:p>
          <a:p>
            <a:pPr eaLnBrk="1" hangingPunct="1">
              <a:lnSpc>
                <a:spcPct val="80000"/>
              </a:lnSpc>
              <a:spcBef>
                <a:spcPct val="0"/>
              </a:spcBef>
            </a:pPr>
            <a:r>
              <a:rPr lang="en-US" sz="1600" dirty="0">
                <a:latin typeface="Arial" pitchFamily="34" charset="0"/>
                <a:ea typeface="ＭＳ Ｐゴシック" pitchFamily="34" charset="-128"/>
                <a:cs typeface="Arial" pitchFamily="34" charset="0"/>
              </a:rPr>
              <a:t>Fortunately, your advisor can help with a tool called the Nationwide Personalized Long-term Care Cost Assessment. This tool was developed by a team of professionals including leading physicians and experienced actuaries using proprietary health risk analysis and up-to-date actuarial cost data. The tool analyzes personal health and lifestyle information, along with actuarial data. The result is a meaningful, personalized cost estimate that can help you plan for future long-term care costs. </a:t>
            </a:r>
          </a:p>
          <a:p>
            <a:pPr eaLnBrk="1" hangingPunct="1">
              <a:lnSpc>
                <a:spcPct val="80000"/>
              </a:lnSpc>
              <a:spcBef>
                <a:spcPct val="0"/>
              </a:spcBef>
            </a:pPr>
            <a:endParaRPr lang="en-US" sz="1600" dirty="0">
              <a:latin typeface="Arial" pitchFamily="34" charset="0"/>
              <a:ea typeface="ＭＳ Ｐゴシック" pitchFamily="34" charset="-128"/>
              <a:cs typeface="Arial" pitchFamily="34" charset="0"/>
            </a:endParaRPr>
          </a:p>
          <a:p>
            <a:pPr eaLnBrk="1" hangingPunct="1"/>
            <a:endParaRPr lang="en-US" sz="1600" dirty="0">
              <a:latin typeface="Arial" pitchFamily="34" charset="0"/>
              <a:ea typeface="ＭＳ Ｐゴシック" pitchFamily="34"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Arial" pitchFamily="34" charset="0"/>
                <a:ea typeface="ＭＳ Ｐゴシック" pitchFamily="34" charset="-128"/>
                <a:cs typeface="Arial" pitchFamily="34" charset="0"/>
              </a:rPr>
              <a:t>This estimate is based on your current health condition, which will help estimate the age LTC services may needed. In addition,  the geographical location of where you plan to live in retirement, as well as historical inflation history of long-term care services to help estimate future inflation –  are factors that affect the ultimate cost of LTC. </a:t>
            </a:r>
          </a:p>
          <a:p>
            <a:r>
              <a:rPr lang="en-US" sz="1200" dirty="0">
                <a:latin typeface="Arial" pitchFamily="34" charset="0"/>
                <a:ea typeface="ＭＳ Ｐゴシック" pitchFamily="34" charset="-128"/>
                <a:cs typeface="Arial" pitchFamily="34" charset="0"/>
              </a:rPr>
              <a:t>Data on this report has been assessed using actuarial standards from </a:t>
            </a:r>
            <a:r>
              <a:rPr lang="en-US" sz="1200" dirty="0" err="1">
                <a:latin typeface="Arial" pitchFamily="34" charset="0"/>
                <a:ea typeface="ＭＳ Ｐゴシック" pitchFamily="34" charset="-128"/>
                <a:cs typeface="Arial" pitchFamily="34" charset="0"/>
              </a:rPr>
              <a:t>Milliman</a:t>
            </a:r>
            <a:r>
              <a:rPr lang="en-US" sz="1200" dirty="0">
                <a:latin typeface="Arial" pitchFamily="34" charset="0"/>
                <a:ea typeface="ＭＳ Ｐゴシック" pitchFamily="34" charset="-128"/>
                <a:cs typeface="Arial" pitchFamily="34" charset="0"/>
              </a:rPr>
              <a:t>, one of the nation’s most respected actuary organizations used by the majority of insurance companies in the United States.</a:t>
            </a:r>
          </a:p>
          <a:p>
            <a:r>
              <a:rPr lang="en-US" sz="1200" dirty="0">
                <a:latin typeface="Arial" pitchFamily="34" charset="0"/>
                <a:ea typeface="ＭＳ Ｐゴシック" pitchFamily="34" charset="-128"/>
                <a:cs typeface="Arial" pitchFamily="34" charset="0"/>
              </a:rPr>
              <a:t>The Health Care Cost Assessment Client Fact Finder will be kept confidential and used to provide an estimate of your potential  Health Care and LTC costs in retirement . The portion of this report is dedicated to  reporting the estimated LTC costs and can be generated on its own. The estimate is based on overall health condition, marital status and place your client lives. </a:t>
            </a:r>
          </a:p>
          <a:p>
            <a:r>
              <a:rPr lang="en-US" sz="1200" i="1" dirty="0">
                <a:latin typeface="Arial" pitchFamily="34" charset="0"/>
                <a:ea typeface="ＭＳ Ｐゴシック" pitchFamily="34" charset="-128"/>
                <a:cs typeface="Arial" pitchFamily="34" charset="0"/>
              </a:rPr>
              <a:t>Your overall situation and health conditions may change over time and that this may affect  the estimate of your future LTC costs. Please keep in mind that the estimates resulting from this fact finder are for hypothetical purposes only and are not guaranteed.</a:t>
            </a:r>
          </a:p>
          <a:p>
            <a:endParaRPr lang="en-US" sz="1200" dirty="0">
              <a:latin typeface="Arial Narrow" pitchFamily="34" charset="0"/>
              <a:ea typeface="ＭＳ Ｐゴシック" pitchFamily="34" charset="-128"/>
            </a:endParaRPr>
          </a:p>
          <a:p>
            <a:pPr eaLnBrk="1" hangingPunct="1"/>
            <a:endParaRPr lang="en-US" sz="1200" dirty="0">
              <a:latin typeface="Arial" pitchFamily="34" charset="0"/>
              <a:ea typeface="ＭＳ Ｐゴシック" pitchFamily="34" charset="-128"/>
            </a:endParaRPr>
          </a:p>
          <a:p>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dirty="0">
                <a:latin typeface="Arial" pitchFamily="34" charset="0"/>
                <a:ea typeface="ＭＳ Ｐゴシック" pitchFamily="34" charset="-128"/>
                <a:cs typeface="Arial" pitchFamily="34" charset="0"/>
              </a:rPr>
              <a:t>America continues to  be under-insured for long-term care (LTC). According to the </a:t>
            </a:r>
            <a:r>
              <a:rPr lang="en-US" sz="1600" dirty="0"/>
              <a:t>National Bureau of Economic Research, June 2016, </a:t>
            </a:r>
            <a:r>
              <a:rPr lang="en-US" sz="1600" dirty="0">
                <a:latin typeface="Arial" pitchFamily="34" charset="0"/>
                <a:ea typeface="ＭＳ Ｐゴシック" pitchFamily="34" charset="-128"/>
                <a:cs typeface="Arial" pitchFamily="34" charset="0"/>
              </a:rPr>
              <a:t>only 10% of Americans have LTC coverage.  </a:t>
            </a:r>
          </a:p>
          <a:p>
            <a:pPr eaLnBrk="1" hangingPunct="1"/>
            <a:r>
              <a:rPr lang="en-US" sz="1600" dirty="0">
                <a:latin typeface="Arial" pitchFamily="34" charset="0"/>
                <a:ea typeface="ＭＳ Ｐゴシック" pitchFamily="34" charset="-128"/>
                <a:cs typeface="Arial" pitchFamily="34" charset="0"/>
              </a:rPr>
              <a:t>So why aren’t more people covered for the risk of needing LTC?</a:t>
            </a:r>
          </a:p>
          <a:p>
            <a:pPr eaLnBrk="1" hangingPunct="1"/>
            <a:r>
              <a:rPr lang="en-US" sz="1600" dirty="0">
                <a:latin typeface="Arial" pitchFamily="34" charset="0"/>
                <a:ea typeface="ＭＳ Ｐゴシック" pitchFamily="34" charset="-128"/>
                <a:cs typeface="Arial" pitchFamily="34" charset="0"/>
              </a:rPr>
              <a:t>Perhaps one reason is because clients have a misconception as to what long-term care is.</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a:latin typeface="Arial Narrow" pitchFamily="34" charset="0"/>
                <a:ea typeface="ＭＳ Ｐゴシック" pitchFamily="34" charset="-128"/>
              </a:rPr>
              <a:t>Here is an example of the report generated by the questionnaire to assist you in estimating costs and planning for LTC coverage. In our example, we have John and </a:t>
            </a:r>
            <a:r>
              <a:rPr lang="en-US" dirty="0">
                <a:latin typeface="Arial Narrow" pitchFamily="34" charset="0"/>
                <a:ea typeface="ＭＳ Ｐゴシック" pitchFamily="34" charset="-128"/>
              </a:rPr>
              <a:t>his wife Jane, who are both aged</a:t>
            </a:r>
            <a:r>
              <a:rPr lang="en-US" sz="1200" dirty="0">
                <a:latin typeface="Arial Narrow" pitchFamily="34" charset="0"/>
                <a:ea typeface="ＭＳ Ｐゴシック" pitchFamily="34" charset="-128"/>
              </a:rPr>
              <a:t> 60 when the report is generated.</a:t>
            </a:r>
          </a:p>
          <a:p>
            <a:r>
              <a:rPr lang="en-US" sz="1200" dirty="0">
                <a:latin typeface="Arial Narrow" pitchFamily="34" charset="0"/>
                <a:ea typeface="ＭＳ Ｐゴシック" pitchFamily="34" charset="-128"/>
              </a:rPr>
              <a:t>Based on the answers from the medical history questionnaire,                                                                                                                                                                                                                                                                                                                                                                                                                                                                                                                                                                                                                                                                                                                                                                                                                                                                                                                                                                                                                                                                                                                                                                                                                                                                                                                                                                                                                                                                                                                                                                                                                                                                                          John, is estimated to need LTC services around age 79.  </a:t>
            </a:r>
          </a:p>
          <a:p>
            <a:r>
              <a:rPr lang="en-US" sz="1200" dirty="0">
                <a:latin typeface="Arial Narrow" pitchFamily="34" charset="0"/>
                <a:ea typeface="ＭＳ Ｐゴシック" pitchFamily="34" charset="-128"/>
              </a:rPr>
              <a:t>Also note that when there is a spouse, the spouses numbers will also show on the report so a sense of the total risk at hand can be assessed. John’s spouse, Jane, is not expected to need long-term care until the age of 88. The report clearly shows how inflation affects the cost of care in just the few years spread between John and Jane’s estimated need.</a:t>
            </a:r>
          </a:p>
          <a:p>
            <a:r>
              <a:rPr lang="en-US" sz="1200" dirty="0">
                <a:latin typeface="Arial Narrow" pitchFamily="34" charset="0"/>
                <a:ea typeface="ＭＳ Ｐゴシック" pitchFamily="34" charset="-128"/>
              </a:rPr>
              <a:t>Based on Jane receiving LTC services in Columbus, Ohio  you can see the cost of home health care is over $</a:t>
            </a:r>
            <a:r>
              <a:rPr lang="en-US" sz="1200" dirty="0" err="1">
                <a:latin typeface="Arial Narrow" pitchFamily="34" charset="0"/>
                <a:ea typeface="ＭＳ Ｐゴシック" pitchFamily="34" charset="-128"/>
              </a:rPr>
              <a:t>60K</a:t>
            </a:r>
            <a:r>
              <a:rPr lang="en-US" sz="1200" dirty="0">
                <a:latin typeface="Arial Narrow" pitchFamily="34" charset="0"/>
                <a:ea typeface="ＭＳ Ｐゴシック" pitchFamily="34" charset="-128"/>
              </a:rPr>
              <a:t> annually, for Assisted Living over $</a:t>
            </a:r>
            <a:r>
              <a:rPr lang="en-US" sz="1200" dirty="0" err="1">
                <a:latin typeface="Arial Narrow" pitchFamily="34" charset="0"/>
                <a:ea typeface="ＭＳ Ｐゴシック" pitchFamily="34" charset="-128"/>
              </a:rPr>
              <a:t>145K</a:t>
            </a:r>
            <a:r>
              <a:rPr lang="en-US" sz="1200" dirty="0">
                <a:latin typeface="Arial Narrow" pitchFamily="34" charset="0"/>
                <a:ea typeface="ＭＳ Ｐゴシック" pitchFamily="34" charset="-128"/>
              </a:rPr>
              <a:t> annually and for Nursing Home Care over $</a:t>
            </a:r>
            <a:r>
              <a:rPr lang="en-US" sz="1200" dirty="0" err="1">
                <a:latin typeface="Arial Narrow" pitchFamily="34" charset="0"/>
                <a:ea typeface="ＭＳ Ｐゴシック" pitchFamily="34" charset="-128"/>
              </a:rPr>
              <a:t>239K</a:t>
            </a:r>
            <a:r>
              <a:rPr lang="en-US" sz="1200" dirty="0">
                <a:latin typeface="Arial Narrow" pitchFamily="34" charset="0"/>
                <a:ea typeface="ＭＳ Ｐゴシック" pitchFamily="34" charset="-128"/>
              </a:rPr>
              <a:t> annually. If you consider a three year claim, the total for </a:t>
            </a:r>
            <a:r>
              <a:rPr lang="en-US" sz="1200" dirty="0" err="1">
                <a:latin typeface="Arial Narrow" pitchFamily="34" charset="0"/>
                <a:ea typeface="ＭＳ Ｐゴシック" pitchFamily="34" charset="-128"/>
              </a:rPr>
              <a:t>HHC</a:t>
            </a:r>
            <a:r>
              <a:rPr lang="en-US" sz="1200" dirty="0">
                <a:latin typeface="Arial Narrow" pitchFamily="34" charset="0"/>
                <a:ea typeface="ＭＳ Ｐゴシック" pitchFamily="34" charset="-128"/>
              </a:rPr>
              <a:t> would be over </a:t>
            </a:r>
          </a:p>
          <a:p>
            <a:r>
              <a:rPr lang="en-US" sz="1200" dirty="0">
                <a:latin typeface="Arial Narrow" pitchFamily="34" charset="0"/>
                <a:ea typeface="ＭＳ Ｐゴシック" pitchFamily="34" charset="-128"/>
              </a:rPr>
              <a:t>$240,000, for Assisted Living over $582,000 and for Nursing Home Care over $956,000.</a:t>
            </a:r>
          </a:p>
          <a:p>
            <a:r>
              <a:rPr lang="en-US" sz="1200" dirty="0">
                <a:latin typeface="Arial Narrow" pitchFamily="34" charset="0"/>
                <a:ea typeface="ＭＳ Ｐゴシック" pitchFamily="34" charset="-128"/>
              </a:rPr>
              <a:t>Of course there is no guarantee that any care would be needed at all, or that the claim would be exactly 3 years. Claims could range anywhere from 0 to 10 years or more. The client and their advisor will ultimately discuss how long to insure for based on what other factors exist is the client’s financial and personal scenario. Keep in mind  this is only an estimate based on actuarial data, and there is no guarantee that either estimation of age or costs will actually be the figures shown.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The following case studies are hypothetical situations and not intended to represent a specific client or client scenario. Please note that results may vary based on differing circumstances than what is presented in these case studies.</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5943600" cy="4114800"/>
          </a:xfrm>
        </p:spPr>
        <p:txBody>
          <a:bodyPr>
            <a:normAutofit fontScale="92500" lnSpcReduction="10000"/>
          </a:bodyPr>
          <a:lstStyle/>
          <a:p>
            <a:r>
              <a:rPr lang="en-US" sz="1600" dirty="0"/>
              <a:t>How to fund the LTC coverage is also important. Clients may appreciate being able to reposition an asset instead of making an “expenditure” when possible. This chart provides some options for funding, and where these options may fit best in a client profile.</a:t>
            </a:r>
          </a:p>
          <a:p>
            <a:pPr eaLnBrk="1" fontAlgn="t" hangingPunct="1"/>
            <a:r>
              <a:rPr lang="en-US" sz="1600" dirty="0"/>
              <a:t>CDs that are maturing, a recent inheritance, bonds that have matured or that have been called as well as any excess annual liquidity are all funding options for clients of any age.</a:t>
            </a:r>
          </a:p>
          <a:p>
            <a:pPr eaLnBrk="1" fontAlgn="auto" hangingPunct="1"/>
            <a:r>
              <a:rPr lang="en-US" sz="1600" dirty="0"/>
              <a:t>Peak earners with excess income, generally from ages 40-67 are good prospects as well as anyone with proceeds from selling a business that will not be re-invested.</a:t>
            </a:r>
          </a:p>
          <a:p>
            <a:pPr eaLnBrk="1" fontAlgn="t" hangingPunct="1"/>
            <a:r>
              <a:rPr lang="en-US" sz="1600" dirty="0"/>
              <a:t>For pre-retirees and retirees, income from assets or non-qualified annuities not needed for retirement income may supply funding for a LTC solution. This group of clients may also have funds from the sale of downsizing or selling home, or they may have a low yielding asset they would like to make better use of.</a:t>
            </a:r>
          </a:p>
          <a:p>
            <a:pPr eaLnBrk="1" fontAlgn="t" hangingPunct="1"/>
            <a:r>
              <a:rPr lang="en-US" sz="1600" dirty="0"/>
              <a:t>And for retirees with Social Security benefits not needed for retirement income, this monthly benefit could be repurposed for LTC coverage.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Arial" pitchFamily="34" charset="0"/>
                <a:ea typeface="ＭＳ Ｐゴシック" pitchFamily="34" charset="-128"/>
              </a:rPr>
              <a:t>Our first case is on a 60 year old female. She has an annuity currently worth $100,000 with a cost basis of $68,000. Her total tax bracket is 30%.  Between her other investments and retirement income she’ll receive, she has plenty to maintain her expenses in retirement, but she doesn’t have any LTC coverage in place. She likes the idea of using her annuity to fund life insurance with a LTC rider. Should she need LTC, the death benefit will be accelerated to provides a LTC benefit tax free. Should she never need LTC, the death benefit will be left to loved ones. Should she pass away  during the policy funding process, not only will the beneficiaries receive the death benefit, but they will also receive any remaining annuity payments.</a:t>
            </a:r>
          </a:p>
          <a:p>
            <a:r>
              <a:rPr lang="en-US" sz="1200" dirty="0">
                <a:latin typeface="Arial" pitchFamily="34" charset="0"/>
                <a:ea typeface="ＭＳ Ｐゴシック" pitchFamily="34" charset="-128"/>
              </a:rPr>
              <a:t>She will take income over a 10 year term certain period, generating $10,826 annually. After taxes, the remaining $9,612 will be used to fund a 10 pay Nationwide no-lapse guarantee universal life insurance policy with a death benefit of $283,850. If LTC is needed, a monthly tax free LTC benefit of $5,677 will be available totaling $68,1524 per year. The benefit will last at least 4 years and 2 months. Should all the death benefit be exhausted for LTC, a residual death benefit of $28,385 will be paid to the beneficiary (not available in all states, see company and state contract).</a:t>
            </a:r>
          </a:p>
          <a:p>
            <a:endParaRPr lang="en-US" sz="120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lnSpc>
                <a:spcPct val="90000"/>
              </a:lnSpc>
            </a:pPr>
            <a:r>
              <a:rPr lang="en-US" dirty="0">
                <a:latin typeface="Times New Roman" pitchFamily="18" charset="0"/>
                <a:ea typeface="ＭＳ Ｐゴシック" pitchFamily="34" charset="-128"/>
                <a:cs typeface="Times New Roman" pitchFamily="18" charset="0"/>
              </a:rPr>
              <a:t>Finally, we’ll look at someone who is a 65-year-old female and healthy, who has ample benefits and income to fund her retirement, and assumes that if she even needs long-term care, it won’t be for a very long time. She has $200,000 of assets she doesn’t need for her retirement. </a:t>
            </a:r>
          </a:p>
          <a:p>
            <a:pPr eaLnBrk="1" hangingPunct="1">
              <a:lnSpc>
                <a:spcPct val="90000"/>
              </a:lnSpc>
            </a:pPr>
            <a:r>
              <a:rPr lang="en-US" dirty="0">
                <a:latin typeface="Times New Roman" pitchFamily="18" charset="0"/>
                <a:ea typeface="ＭＳ Ｐゴシック" pitchFamily="34" charset="-128"/>
                <a:cs typeface="Times New Roman" pitchFamily="18" charset="0"/>
              </a:rPr>
              <a:t>She assumes she can self-insure for long-term care by leaving the assets in their current positions and earning a total average return of 3% a year. At the end of 37 years, when she is 102-years old she would have $597,045. However, if the investments were in CDs, she would have to pay taxes out of pocket on any interest earned. If the money was in stocks or mutual funds, and no tax management occurred, capital gains taxes would have to be paid along the way. If annuities were used instead, the annuities would grow tax-deferred; however, taxes on the gain over the cost basis of the annuity would be owed when it’s annuitized or inherited. </a:t>
            </a:r>
          </a:p>
          <a:p>
            <a:pPr eaLnBrk="1" hangingPunct="1">
              <a:lnSpc>
                <a:spcPct val="90000"/>
              </a:lnSpc>
            </a:pPr>
            <a:r>
              <a:rPr lang="en-US" dirty="0">
                <a:latin typeface="Times New Roman" pitchFamily="18" charset="0"/>
                <a:ea typeface="ＭＳ Ｐゴシック" pitchFamily="34" charset="-128"/>
                <a:cs typeface="Times New Roman" pitchFamily="18" charset="0"/>
              </a:rPr>
              <a:t>If  she uses life insurance, the return on her investment, depending on the product used, is $603,730 from day one, not 37 years from now, plus the option of a long-term care rider on the policy, no taxes to be paid on growth, any benefit to the beneficiary is federal- income-tax-free, and the policy does not go though probate.</a:t>
            </a:r>
          </a:p>
          <a:p>
            <a:pPr eaLnBrk="1" hangingPunct="1">
              <a:lnSpc>
                <a:spcPct val="90000"/>
              </a:lnSpc>
            </a:pPr>
            <a:r>
              <a:rPr lang="en-US" dirty="0">
                <a:latin typeface="Times New Roman" pitchFamily="18" charset="0"/>
                <a:ea typeface="ＭＳ Ｐゴシック" pitchFamily="34" charset="-128"/>
                <a:cs typeface="Times New Roman" pitchFamily="18" charset="0"/>
              </a:rPr>
              <a:t>If the client did not need long-term care for 30 years or so, she may have enough money for her long-term care needs by self-insuring, but if she needed long-term care in the near future, her self-insure plan could leave her quite short of funds. In comparison, the life insurance with a long-term care rider provides our client with a $603,730 pool of money from day one. And if the client is looking to leave a legacy to her loved ones, and she never needs long-term care, this plan will allow for tax-free inheritance to her beneficiary.</a:t>
            </a:r>
          </a:p>
          <a:p>
            <a:pPr eaLnBrk="1" hangingPunct="1">
              <a:lnSpc>
                <a:spcPct val="90000"/>
              </a:lnSpc>
            </a:pPr>
            <a:r>
              <a:rPr lang="en-US" dirty="0">
                <a:latin typeface="Times New Roman" pitchFamily="18" charset="0"/>
                <a:ea typeface="ＭＳ Ｐゴシック" pitchFamily="34" charset="-128"/>
                <a:cs typeface="Times New Roman" pitchFamily="18" charset="0"/>
              </a:rPr>
              <a:t>Of course, a plan using a traditional long-term care policy could also provide a successful solution. It is up to the financial professional to understand all the options available and help clients design a plan that best suits their needs and objectives.</a:t>
            </a:r>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248400" cy="4114800"/>
          </a:xfrm>
        </p:spPr>
        <p:txBody>
          <a:bodyPr>
            <a:normAutofit/>
          </a:bodyPr>
          <a:lstStyle/>
          <a:p>
            <a:r>
              <a:rPr lang="en-US" sz="1400" dirty="0"/>
              <a:t>How do you help clients who are uninsurable for LTC? There are a few ideas that can help mitigate some of the risk expense.</a:t>
            </a:r>
          </a:p>
          <a:p>
            <a:r>
              <a:rPr lang="en-US" sz="1400" dirty="0"/>
              <a:t>If the client has a healthy spouse, one strategy would be to insure the healthy spouse with life insurance with a LTC rider that pays by indemnity. There are two components to this.</a:t>
            </a:r>
          </a:p>
          <a:p>
            <a:pPr marL="228600" indent="-228600">
              <a:buAutoNum type="arabicPeriod"/>
            </a:pPr>
            <a:r>
              <a:rPr lang="en-US" sz="1400" dirty="0"/>
              <a:t>The healthy spouse is likely to be the uninsurable spouse’s care giver. Thus is something were to happen to the care giving spouse, far more care would have to be paid for with income and assets. But if there is life insurance policy on the health spouse, it could be viewed as a “key caregiver” policy, much like a key person policy in a business arrangement. That way if the  healthy spouse dies, the unhealthy surviving spouse will receive the death benefit, which in turn can be used to pay for professional care.</a:t>
            </a:r>
          </a:p>
          <a:p>
            <a:pPr marL="228600" indent="-228600">
              <a:buAutoNum type="arabicPeriod"/>
            </a:pPr>
            <a:r>
              <a:rPr lang="en-US" sz="1400" dirty="0"/>
              <a:t>Providing care may make it more likely the healthy spouse will see a decline in their own health, and then also need care. Upon needing care, the LTC benefit, when paid by indemnity, can be used to help pay for expenses for both spouses.</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324600" cy="4114800"/>
          </a:xfrm>
        </p:spPr>
        <p:txBody>
          <a:bodyPr>
            <a:noAutofit/>
          </a:bodyPr>
          <a:lstStyle/>
          <a:p>
            <a:r>
              <a:rPr lang="en-US" sz="1400" dirty="0"/>
              <a:t>Another way to help an uninsurable is by helping the client to save as much as possible for care expenses, and have then use a tax efficient distribution strategy to preserve assets for loved ones. </a:t>
            </a:r>
          </a:p>
          <a:p>
            <a:r>
              <a:rPr lang="en-US" sz="1400" dirty="0"/>
              <a:t>People’s natural instinct is to reach for after tax money. But sometimes  a tax efficient distribution strategy incorporates the use of taxable dollars due to the fact that a tax deduction is available to reduce or eliminate any tax due on the sale of the asset.</a:t>
            </a:r>
          </a:p>
          <a:p>
            <a:r>
              <a:rPr lang="en-US" sz="1400" dirty="0"/>
              <a:t>With that in mind, an uninsurable person might think about saving as much as possible, but when the time comes to pay for care, they may find going to the tax-deferred assets first (such as an annuity). If you leave this type asset to heirs, they have to pay income tax on the gain. But with the strategy of using these funds to pay for LTC expenses, only the amount equal to 10% of the AGI is taxable. The remaining amount can be taken as a Section 213 tax deduction, which may reduce the majority of the tax caused by the distribution.</a:t>
            </a:r>
          </a:p>
          <a:p>
            <a:r>
              <a:rPr lang="en-US" sz="1400" dirty="0"/>
              <a:t>By using this money first, the “after tax” assets are left to be inherited. Since they will receive the “step up basis”, and assuming proper estate planning has taken place, the beneficiary will owe no tax on this money when inherited.</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40</a:t>
            </a:fld>
            <a:endParaRPr lang="en-US"/>
          </a:p>
        </p:txBody>
      </p:sp>
    </p:spTree>
    <p:extLst>
      <p:ext uri="{BB962C8B-B14F-4D97-AF65-F5344CB8AC3E}">
        <p14:creationId xmlns:p14="http://schemas.microsoft.com/office/powerpoint/2010/main" val="2459142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normAutofit/>
          </a:bodyPr>
          <a:lstStyle/>
          <a:p>
            <a:r>
              <a:rPr lang="en-US" sz="1400" dirty="0">
                <a:latin typeface="Arial" pitchFamily="34" charset="0"/>
                <a:ea typeface="ＭＳ Ｐゴシック" pitchFamily="34" charset="-128"/>
                <a:cs typeface="Arial" pitchFamily="34" charset="0"/>
              </a:rPr>
              <a:t>People have other perceptions  as well that prevent them from thinking positively about purchasing  LTC  coverage and from taking action.  </a:t>
            </a:r>
          </a:p>
          <a:p>
            <a:r>
              <a:rPr lang="en-US" sz="1400" dirty="0">
                <a:latin typeface="Arial" pitchFamily="34" charset="0"/>
                <a:ea typeface="ＭＳ Ｐゴシック" pitchFamily="34" charset="-128"/>
                <a:cs typeface="Arial" pitchFamily="34" charset="0"/>
              </a:rPr>
              <a:t>They don’t think they will be the one to need it. Or they think the government will pay for it. They may believe they can pay for LTC themselves or simply fear looking at coverage because it’s too expensive or too complicated. , a waste of money, family will provide care and so forth.</a:t>
            </a:r>
          </a:p>
          <a:p>
            <a:r>
              <a:rPr lang="en-US" sz="1400" dirty="0">
                <a:latin typeface="Arial" pitchFamily="34" charset="0"/>
                <a:ea typeface="ＭＳ Ｐゴシック" pitchFamily="34" charset="-128"/>
                <a:cs typeface="Arial" pitchFamily="34" charset="0"/>
              </a:rPr>
              <a:t>Other people worry about continued price hikes, and don’t want to purchase a product they have no guarantee will remain what they see as reasonable in cost.</a:t>
            </a:r>
            <a:endParaRPr lang="en-US" sz="1400" dirty="0"/>
          </a:p>
          <a:p>
            <a:r>
              <a:rPr lang="en-US" sz="1400" dirty="0">
                <a:latin typeface="Arial" pitchFamily="34" charset="0"/>
                <a:ea typeface="ＭＳ Ｐゴシック" pitchFamily="34" charset="-128"/>
                <a:cs typeface="Arial" pitchFamily="34" charset="0"/>
              </a:rPr>
              <a:t>But many of the worries people have are often centered around the financial aspects. Like home or auto insurance, there has to be a loss before benefits are paid. They worry they won’t get any return if all goes well -  and that they have to” lose to win”, because they have to be in need of care for the policy to pay, and that is not always easy to think about.</a:t>
            </a:r>
          </a:p>
          <a:p>
            <a:r>
              <a:rPr lang="en-US" sz="1400" dirty="0">
                <a:latin typeface="Arial" pitchFamily="34" charset="0"/>
                <a:ea typeface="ＭＳ Ｐゴシック" pitchFamily="34" charset="-128"/>
                <a:cs typeface="Arial" pitchFamily="34" charset="0"/>
              </a:rPr>
              <a:t>So….. What do we need to know to help get clients over the hurdles and towards a purchase of LTC coverage?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ea typeface="ＭＳ Ｐゴシック" pitchFamily="34" charset="-128"/>
                <a:cs typeface="Arial" pitchFamily="34" charset="0"/>
              </a:rPr>
              <a:t>How you approach your client about LTC is very important to understand. When bringing up the subject of LTC with a client,  the wrong opening can immediately end the discussion. One obstacle is actually using the words “long-term care”,. What do you think the term “long-term care” means to many people? To many people, the words  “long-term care” mean “nursing home”.  And for many clients,  the mere thought of discussing nursing homes or anything associated with them is enough to abruptly end the conversation. So take care when starting a LTC dialog. In the beginning try to avoid the term “long-term care” for as long as possible</a:t>
            </a:r>
            <a:r>
              <a:rPr lang="en-US" sz="1200" dirty="0">
                <a:solidFill>
                  <a:srgbClr val="FF0000"/>
                </a:solidFill>
                <a:latin typeface="Arial" pitchFamily="34" charset="0"/>
                <a:ea typeface="ＭＳ Ｐゴシック" pitchFamily="34" charset="-128"/>
                <a:cs typeface="Arial" pitchFamily="34" charset="0"/>
              </a:rPr>
              <a:t>. </a:t>
            </a:r>
          </a:p>
          <a:p>
            <a:r>
              <a:rPr lang="en-US" sz="1200" dirty="0">
                <a:latin typeface="Arial" pitchFamily="34" charset="0"/>
                <a:ea typeface="ＭＳ Ｐゴシック" pitchFamily="34" charset="-128"/>
                <a:cs typeface="Arial" pitchFamily="34" charset="0"/>
              </a:rPr>
              <a:t>Most clients  would prefer to receive care in home, and the good news is that home health care is likely how care will be received, not a nursing home.  </a:t>
            </a:r>
          </a:p>
          <a:p>
            <a:r>
              <a:rPr lang="en-US" sz="1200" dirty="0">
                <a:latin typeface="Arial" pitchFamily="34" charset="0"/>
                <a:ea typeface="ＭＳ Ｐゴシック" pitchFamily="34" charset="-128"/>
                <a:cs typeface="Arial" pitchFamily="34" charset="0"/>
              </a:rPr>
              <a:t>Currently,  54% of LTC claims are for home health care (HHC)! Your discussion with clients will have a better start if you position the need for LTC as providing funds that can keep the client in their home as long as possible should they no longer be able to take care of themselves. People like to hear about staying in their home!</a:t>
            </a:r>
          </a:p>
          <a:p>
            <a:pPr eaLnBrk="1" hangingPunct="1"/>
            <a:endParaRPr lang="en-US" sz="1200" dirty="0">
              <a:latin typeface="Arial" pitchFamily="34" charset="0"/>
              <a:ea typeface="ＭＳ Ｐゴシック" pitchFamily="34" charset="-128"/>
              <a:cs typeface="Arial" pitchFamily="34" charset="0"/>
            </a:endParaRPr>
          </a:p>
          <a:p>
            <a:endParaRPr lang="en-US" sz="120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8</a:t>
            </a:fld>
            <a:endParaRPr lang="en-US"/>
          </a:p>
        </p:txBody>
      </p:sp>
    </p:spTree>
    <p:extLst>
      <p:ext uri="{BB962C8B-B14F-4D97-AF65-F5344CB8AC3E}">
        <p14:creationId xmlns:p14="http://schemas.microsoft.com/office/powerpoint/2010/main" val="88015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400800" cy="4114800"/>
          </a:xfrm>
        </p:spPr>
        <p:txBody>
          <a:bodyPr>
            <a:normAutofit/>
          </a:bodyPr>
          <a:lstStyle/>
          <a:p>
            <a:r>
              <a:rPr lang="en-US" sz="1600" dirty="0"/>
              <a:t>When discussing LTC, you also want to discuss it with respect, especially if the client has had a care giving experience.</a:t>
            </a:r>
          </a:p>
          <a:p>
            <a:r>
              <a:rPr lang="en-US" sz="1600" dirty="0">
                <a:ea typeface="ＭＳ Ｐゴシック" pitchFamily="34" charset="-128"/>
              </a:rPr>
              <a:t>Be careful of words you use. The wrong words could insult a client or disrespect their experience as a caregiver.</a:t>
            </a:r>
          </a:p>
          <a:p>
            <a:r>
              <a:rPr lang="en-US" sz="1600" dirty="0">
                <a:ea typeface="ＭＳ Ｐゴシック" pitchFamily="34" charset="-128"/>
              </a:rPr>
              <a:t>When discussing LTC, never use negative words like “burden” or “stuck”. Be real but stay positive with descriptions such as “challenge” (not” burden”) or “juggling” care giving with life responsibilities” ( not “stuck between” ……..)</a:t>
            </a:r>
          </a:p>
          <a:p>
            <a:r>
              <a:rPr lang="en-US" sz="1600" dirty="0">
                <a:ea typeface="ＭＳ Ｐゴシック" pitchFamily="34" charset="-128"/>
              </a:rPr>
              <a:t>Remember that people may consider care giving to also </a:t>
            </a:r>
          </a:p>
          <a:p>
            <a:pPr lvl="1"/>
            <a:r>
              <a:rPr lang="en-US" sz="1600" dirty="0">
                <a:ea typeface="ＭＳ Ｐゴシック" pitchFamily="34" charset="-128"/>
              </a:rPr>
              <a:t>be an honor to provide care to parent who did so much for them</a:t>
            </a:r>
          </a:p>
          <a:p>
            <a:pPr lvl="1"/>
            <a:r>
              <a:rPr lang="en-US" sz="1600" dirty="0">
                <a:ea typeface="ＭＳ Ｐゴシック" pitchFamily="34" charset="-128"/>
              </a:rPr>
              <a:t>be an enriching and/or valued learning experience</a:t>
            </a:r>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324600" cy="4114800"/>
          </a:xfrm>
        </p:spPr>
        <p:txBody>
          <a:bodyPr>
            <a:normAutofit/>
          </a:bodyPr>
          <a:lstStyle/>
          <a:p>
            <a:r>
              <a:rPr lang="en-US" sz="1400" dirty="0"/>
              <a:t>We hear a lot of statistics, including the one from the Medicare Handbook from 2017 saying that if you live to age 65 there is a 70% chance you will need some type of LTC services. But how does that translate to just one individual client? Keep in mind that client’s in general don’t respond well to statistics, because they likely will not associate themselves as part of a risk pool. They will always want to believe they will be the “other guy”. So in their reality, as one individual, the chance of needing LTC is either 0% or 100%. In other words, that person will either need LTC or not need it. One might translate that into a 0% chance or 100% chance.  And no one can predict which destiny the client will fall into. But chances are that most clients want to believe that won’t need LTC. Some (more likely women) will concede that it is a possibility, but others (more likely men) will deny that it could happen to them. </a:t>
            </a:r>
          </a:p>
          <a:p>
            <a:r>
              <a:rPr lang="en-US" sz="1400" dirty="0"/>
              <a:t>So what if they are wrong? What if it turns out they fall into the 100% category? Now what? How will their LTC be paid for?</a:t>
            </a:r>
          </a:p>
          <a:p>
            <a:r>
              <a:rPr lang="en-US" sz="1400" dirty="0"/>
              <a:t>So let’s discuss the options for paying for LTC services.</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19800" cy="4114800"/>
          </a:xfrm>
        </p:spPr>
        <p:txBody>
          <a:bodyPr>
            <a:normAutofit/>
          </a:bodyPr>
          <a:lstStyle/>
          <a:p>
            <a:r>
              <a:rPr lang="en-US" sz="1600" dirty="0">
                <a:latin typeface="Arial" pitchFamily="34" charset="0"/>
                <a:ea typeface="ＭＳ Ｐゴシック" pitchFamily="34" charset="-128"/>
                <a:cs typeface="Arial" pitchFamily="34" charset="0"/>
              </a:rPr>
              <a:t>In addition to the good news is that home health care is likely how care will be received, for the majority of people, another 14% will likely receive care in assisted living, not a nursing home. You may be surprised to find out that only 32% of people needing LTC actually receive care in a nursing home, and that statistic includes the 38% there to rehabilitate from a condition that will result in full recovery, or the ability to continue care back at home.  </a:t>
            </a:r>
          </a:p>
          <a:p>
            <a:r>
              <a:rPr lang="en-US" sz="1600" dirty="0">
                <a:latin typeface="Arial" pitchFamily="34" charset="0"/>
                <a:ea typeface="ＭＳ Ｐゴシック" pitchFamily="34" charset="-128"/>
              </a:rPr>
              <a:t>Claims continue to change in length and scope. Claims that last one year will average a claim period of 3.9 years. And while it was once believed that once someone was on claim, they would likely not recover, we find today that about 25% of claims will end in recovery!</a:t>
            </a:r>
          </a:p>
          <a:p>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altLang="en-US" sz="1600" dirty="0">
                <a:latin typeface="Arial" pitchFamily="34" charset="0"/>
                <a:ea typeface="ＭＳ Ｐゴシック" pitchFamily="34" charset="-128"/>
                <a:cs typeface="Arial" pitchFamily="34" charset="0"/>
              </a:rPr>
              <a:t>Clients have a lot of perceptions of how LTC will be paid for, and many of them are incorrect. </a:t>
            </a:r>
          </a:p>
          <a:p>
            <a:pPr>
              <a:lnSpc>
                <a:spcPct val="90000"/>
              </a:lnSpc>
            </a:pPr>
            <a:r>
              <a:rPr lang="en-US" altLang="en-US" sz="1600" dirty="0">
                <a:latin typeface="Arial" pitchFamily="34" charset="0"/>
                <a:ea typeface="ＭＳ Ｐゴシック" pitchFamily="34" charset="-128"/>
                <a:cs typeface="Arial" pitchFamily="34" charset="0"/>
              </a:rPr>
              <a:t>For example, 50% of Americans polled by the Associated Press- University of Chicago Center for Public Affairs Research (AP-NORC) believe their Social Security benefits will pay their LTC expenses – when in fact, the average SS benefit will pay less than 15% of the typical nursing home cost and maybe a third of the cost of assisted living.</a:t>
            </a:r>
          </a:p>
          <a:p>
            <a:pPr>
              <a:lnSpc>
                <a:spcPct val="90000"/>
              </a:lnSpc>
            </a:pPr>
            <a:r>
              <a:rPr lang="en-US" altLang="en-US" sz="1600" dirty="0">
                <a:latin typeface="Arial" pitchFamily="34" charset="0"/>
                <a:ea typeface="ＭＳ Ｐゴシック" pitchFamily="34" charset="-128"/>
                <a:cs typeface="Arial" pitchFamily="34" charset="0"/>
              </a:rPr>
              <a:t>And 57% of Americans think that Medicare helps pay for long-term care. However, the reality is that Medicare only covers up to 100 days of skilled nursing care. We will discuss Medicare in a little more detail in a few moments. </a:t>
            </a:r>
          </a:p>
          <a:p>
            <a:pPr>
              <a:lnSpc>
                <a:spcPct val="90000"/>
              </a:lnSpc>
            </a:pPr>
            <a:endParaRPr lang="en-US" altLang="en-US" sz="1200" dirty="0">
              <a:latin typeface="Arial" pitchFamily="34" charset="0"/>
              <a:ea typeface="ＭＳ Ｐゴシック" pitchFamily="34" charset="-128"/>
              <a:cs typeface="Arial" pitchFamily="34" charset="0"/>
            </a:endParaRPr>
          </a:p>
          <a:p>
            <a:pPr>
              <a:lnSpc>
                <a:spcPct val="90000"/>
              </a:lnSpc>
            </a:pPr>
            <a:endParaRPr lang="en-US" sz="1200"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NFM-13436AO_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14400" y="2362200"/>
            <a:ext cx="4724400" cy="1905000"/>
          </a:xfrm>
          <a:prstGeom prst="rect">
            <a:avLst/>
          </a:prstGeom>
        </p:spPr>
        <p:txBody>
          <a:bodyPr vert="horz" lIns="0" tIns="0" rIns="0" bIns="0" anchor="ctr" anchorCtr="0"/>
          <a:lstStyle>
            <a:lvl1pPr indent="0" algn="l">
              <a:defRPr sz="3800" b="0" i="0" cap="none" baseline="0">
                <a:solidFill>
                  <a:srgbClr val="82D7CB"/>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914400" y="4572000"/>
            <a:ext cx="4800600" cy="444500"/>
          </a:xfrm>
          <a:prstGeom prst="rect">
            <a:avLst/>
          </a:prstGeom>
        </p:spPr>
        <p:txBody>
          <a:bodyPr vert="horz" anchor="b"/>
          <a:lstStyle>
            <a:lvl1pPr marL="0" indent="0">
              <a:buNone/>
              <a:defRPr sz="2400" baseline="-30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a:p>
            <a:pPr lvl="1"/>
            <a:r>
              <a:rPr lang="en-US" dirty="0"/>
              <a:t>Second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533400" y="228600"/>
            <a:ext cx="7391400" cy="1096962"/>
          </a:xfrm>
          <a:prstGeom prst="rect">
            <a:avLst/>
          </a:prstGeom>
        </p:spPr>
        <p:txBody>
          <a:bodyPr vert="horz" anchor="b" anchorCtr="0"/>
          <a:lstStyle>
            <a:lvl1pPr algn="l">
              <a:defRPr sz="4000">
                <a:solidFill>
                  <a:srgbClr val="092744"/>
                </a:solidFill>
              </a:defRPr>
            </a:lvl1pPr>
          </a:lstStyle>
          <a:p>
            <a:r>
              <a:rPr lang="en-US" dirty="0"/>
              <a:t>Click to edit Master title style</a:t>
            </a:r>
          </a:p>
        </p:txBody>
      </p:sp>
      <p:sp>
        <p:nvSpPr>
          <p:cNvPr id="7" name="Content Placeholder 2"/>
          <p:cNvSpPr>
            <a:spLocks noGrp="1"/>
          </p:cNvSpPr>
          <p:nvPr>
            <p:ph idx="1"/>
          </p:nvPr>
        </p:nvSpPr>
        <p:spPr>
          <a:xfrm>
            <a:off x="838200" y="2031999"/>
            <a:ext cx="7467600" cy="4068763"/>
          </a:xfrm>
          <a:prstGeom prst="rect">
            <a:avLst/>
          </a:prstGeom>
        </p:spPr>
        <p:txBody>
          <a:bodyPr vert="horz"/>
          <a:lstStyle>
            <a:lvl1pPr>
              <a:defRPr sz="2000">
                <a:solidFill>
                  <a:schemeClr val="accent4">
                    <a:lumMod val="65000"/>
                    <a:lumOff val="35000"/>
                  </a:schemeClr>
                </a:solidFill>
              </a:defRPr>
            </a:lvl1pPr>
            <a:lvl2pPr>
              <a:defRPr sz="1800">
                <a:solidFill>
                  <a:schemeClr val="accent4">
                    <a:lumMod val="65000"/>
                    <a:lumOff val="35000"/>
                  </a:schemeClr>
                </a:solidFill>
              </a:defRPr>
            </a:lvl2pPr>
            <a:lvl3pPr>
              <a:defRPr sz="1600">
                <a:solidFill>
                  <a:schemeClr val="accent4">
                    <a:lumMod val="65000"/>
                    <a:lumOff val="35000"/>
                  </a:schemeClr>
                </a:solidFill>
              </a:defRPr>
            </a:lvl3pPr>
            <a:lvl4pPr>
              <a:defRPr sz="1400">
                <a:solidFill>
                  <a:schemeClr val="accent4">
                    <a:lumMod val="65000"/>
                    <a:lumOff val="35000"/>
                  </a:schemeClr>
                </a:solidFill>
              </a:defRPr>
            </a:lvl4pPr>
            <a:lvl5pPr>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630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914400" y="808038"/>
            <a:ext cx="7391400" cy="715962"/>
          </a:xfrm>
          <a:prstGeom prst="rect">
            <a:avLst/>
          </a:prstGeom>
        </p:spPr>
        <p:txBody>
          <a:bodyPr vert="horz"/>
          <a:lstStyle>
            <a:lvl1pPr algn="l">
              <a:defRPr sz="4000">
                <a:solidFill>
                  <a:srgbClr val="092744"/>
                </a:solidFill>
              </a:defRPr>
            </a:lvl1pPr>
          </a:lstStyle>
          <a:p>
            <a:r>
              <a:rPr lang="en-US" dirty="0"/>
              <a:t>Click to edit Master title style</a:t>
            </a:r>
          </a:p>
        </p:txBody>
      </p:sp>
      <p:sp>
        <p:nvSpPr>
          <p:cNvPr id="8" name="Content Placeholder 2"/>
          <p:cNvSpPr>
            <a:spLocks noGrp="1"/>
          </p:cNvSpPr>
          <p:nvPr>
            <p:ph idx="1"/>
          </p:nvPr>
        </p:nvSpPr>
        <p:spPr>
          <a:xfrm>
            <a:off x="914400" y="1600200"/>
            <a:ext cx="7467600" cy="4068763"/>
          </a:xfrm>
          <a:prstGeom prst="rect">
            <a:avLst/>
          </a:prstGeom>
        </p:spPr>
        <p:txBody>
          <a:bodyPr vert="horz"/>
          <a:lstStyle>
            <a:lvl1pPr>
              <a:buFontTx/>
              <a:buNone/>
              <a:defRPr sz="2000">
                <a:solidFill>
                  <a:srgbClr val="578999"/>
                </a:solidFill>
              </a:defRPr>
            </a:lvl1pPr>
            <a:lvl2pPr>
              <a:buFontTx/>
              <a:buNone/>
              <a:defRPr sz="1800">
                <a:solidFill>
                  <a:schemeClr val="accent4">
                    <a:lumMod val="65000"/>
                    <a:lumOff val="35000"/>
                  </a:schemeClr>
                </a:solidFill>
              </a:defRPr>
            </a:lvl2pPr>
            <a:lvl3pPr>
              <a:buFontTx/>
              <a:buNone/>
              <a:defRPr sz="1600">
                <a:solidFill>
                  <a:schemeClr val="accent4">
                    <a:lumMod val="65000"/>
                    <a:lumOff val="35000"/>
                  </a:schemeClr>
                </a:solidFill>
              </a:defRPr>
            </a:lvl3pPr>
            <a:lvl4pPr>
              <a:buFontTx/>
              <a:buNone/>
              <a:defRPr sz="1400">
                <a:solidFill>
                  <a:schemeClr val="accent4">
                    <a:lumMod val="65000"/>
                    <a:lumOff val="35000"/>
                  </a:schemeClr>
                </a:solidFill>
              </a:defRPr>
            </a:lvl4pPr>
            <a:lvl5pPr>
              <a:buFontTx/>
              <a:buNone/>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914400" y="808038"/>
            <a:ext cx="7391400" cy="715962"/>
          </a:xfrm>
          <a:prstGeom prst="rect">
            <a:avLst/>
          </a:prstGeom>
        </p:spPr>
        <p:txBody>
          <a:bodyPr vert="horz"/>
          <a:lstStyle>
            <a:lvl1pPr algn="l">
              <a:defRPr sz="4000">
                <a:solidFill>
                  <a:srgbClr val="092744"/>
                </a:solidFill>
              </a:defRPr>
            </a:lvl1pPr>
          </a:lstStyle>
          <a:p>
            <a:r>
              <a:rPr lang="en-US" dirty="0"/>
              <a:t>Click to edit Master title style</a:t>
            </a:r>
          </a:p>
        </p:txBody>
      </p:sp>
      <p:sp>
        <p:nvSpPr>
          <p:cNvPr id="9" name="Content Placeholder 2"/>
          <p:cNvSpPr>
            <a:spLocks noGrp="1"/>
          </p:cNvSpPr>
          <p:nvPr>
            <p:ph idx="1"/>
          </p:nvPr>
        </p:nvSpPr>
        <p:spPr>
          <a:xfrm>
            <a:off x="914400" y="1600200"/>
            <a:ext cx="7467600" cy="4068763"/>
          </a:xfrm>
          <a:prstGeom prst="rect">
            <a:avLst/>
          </a:prstGeom>
        </p:spPr>
        <p:txBody>
          <a:bodyPr vert="horz"/>
          <a:lstStyle>
            <a:lvl1pPr>
              <a:buFontTx/>
              <a:buNone/>
              <a:defRPr sz="2000">
                <a:solidFill>
                  <a:schemeClr val="bg1"/>
                </a:solidFill>
              </a:defRPr>
            </a:lvl1pPr>
            <a:lvl2pPr>
              <a:buFontTx/>
              <a:buNone/>
              <a:defRPr sz="1800">
                <a:solidFill>
                  <a:schemeClr val="bg1"/>
                </a:solidFill>
              </a:defRPr>
            </a:lvl2pPr>
            <a:lvl3pPr>
              <a:buFontTx/>
              <a:buNone/>
              <a:defRPr sz="1600">
                <a:solidFill>
                  <a:schemeClr val="bg1"/>
                </a:solidFill>
              </a:defRPr>
            </a:lvl3pPr>
            <a:lvl4pPr>
              <a:buFontTx/>
              <a:buNone/>
              <a:defRPr sz="1400">
                <a:solidFill>
                  <a:schemeClr val="bg1"/>
                </a:solidFill>
              </a:defRPr>
            </a:lvl4pPr>
            <a:lvl5pPr>
              <a:buFontTx/>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990600" y="6400800"/>
            <a:ext cx="4648200" cy="3206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sz="800">
                <a:solidFill>
                  <a:schemeClr val="tx1">
                    <a:lumMod val="75000"/>
                    <a:lumOff val="25000"/>
                  </a:schemeClr>
                </a:solidFill>
                <a:latin typeface="Arial" pitchFamily="34" charset="0"/>
                <a:ea typeface="ＭＳ Ｐゴシック" charset="-128"/>
                <a:cs typeface="+mn-cs"/>
              </a:defRPr>
            </a:lvl1pPr>
          </a:lstStyle>
          <a:p>
            <a:pPr>
              <a:defRPr/>
            </a:pPr>
            <a:r>
              <a:rPr lang="en-US" dirty="0"/>
              <a:t>NFM-#### FOR BROKER/DEALER USE ONLY</a:t>
            </a:r>
            <a:r>
              <a:rPr lang="en-US" dirty="0">
                <a:cs typeface="Arial" pitchFamily="34" charset="0"/>
              </a:rPr>
              <a:t>—NOT FOR USE WITH THE PUBLIC</a:t>
            </a:r>
          </a:p>
        </p:txBody>
      </p:sp>
      <p:sp>
        <p:nvSpPr>
          <p:cNvPr id="1031" name="Rectangle 7"/>
          <p:cNvSpPr>
            <a:spLocks noChangeArrowheads="1"/>
          </p:cNvSpPr>
          <p:nvPr/>
        </p:nvSpPr>
        <p:spPr bwMode="auto">
          <a:xfrm>
            <a:off x="8458200" y="6400800"/>
            <a:ext cx="457200" cy="320675"/>
          </a:xfrm>
          <a:prstGeom prst="rect">
            <a:avLst/>
          </a:prstGeom>
          <a:noFill/>
          <a:ln w="9525">
            <a:noFill/>
            <a:miter lim="800000"/>
            <a:headEnd/>
            <a:tailEnd/>
          </a:ln>
          <a:effectLst/>
        </p:spPr>
        <p:txBody>
          <a:bodyPr lIns="0" anchor="ctr"/>
          <a:lstStyle/>
          <a:p>
            <a:pPr algn="r">
              <a:defRPr/>
            </a:pPr>
            <a:fld id="{4EE4F73A-6E6D-4F73-AC2E-F51E5C035D1B}" type="slidenum">
              <a:rPr lang="en-US" sz="800">
                <a:solidFill>
                  <a:schemeClr val="bg2"/>
                </a:solidFill>
                <a:latin typeface="Arial" pitchFamily="34" charset="0"/>
                <a:ea typeface="ＭＳ Ｐゴシック" charset="-128"/>
              </a:rPr>
              <a:pPr algn="r">
                <a:defRPr/>
              </a:pPr>
              <a:t>‹#›</a:t>
            </a:fld>
            <a:endParaRPr lang="en-US" sz="800">
              <a:solidFill>
                <a:schemeClr val="bg2"/>
              </a:solidFill>
              <a:latin typeface="Arial" pitchFamily="34" charset="0"/>
              <a:ea typeface="ＭＳ Ｐゴシック"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762" r:id="rId1"/>
    <p:sldLayoutId id="2147483764" r:id="rId2"/>
    <p:sldLayoutId id="2147483765"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6" r:id="rId13"/>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9.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jpe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jpe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jpeg"/><Relationship Id="rId7"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eg"/><Relationship Id="rId7" Type="http://schemas.openxmlformats.org/officeDocument/2006/relationships/diagramColors" Target="../diagrams/colors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jpeg"/><Relationship Id="rId7" Type="http://schemas.openxmlformats.org/officeDocument/2006/relationships/diagramColors" Target="../diagrams/colors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jpeg"/><Relationship Id="rId7" Type="http://schemas.openxmlformats.org/officeDocument/2006/relationships/diagramColors" Target="../diagrams/colors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Rectangle 3"/>
          <p:cNvSpPr txBox="1">
            <a:spLocks noChangeArrowheads="1"/>
          </p:cNvSpPr>
          <p:nvPr/>
        </p:nvSpPr>
        <p:spPr bwMode="auto">
          <a:xfrm>
            <a:off x="533400" y="4648200"/>
            <a:ext cx="6019800" cy="762000"/>
          </a:xfrm>
          <a:prstGeom prst="rect">
            <a:avLst/>
          </a:prstGeom>
          <a:noFill/>
          <a:ln w="9525">
            <a:noFill/>
            <a:miter lim="800000"/>
            <a:headEnd/>
            <a:tailEnd/>
          </a:ln>
        </p:spPr>
        <p:txBody>
          <a:bodyPr lIns="0" tIns="0" rIns="0" bIns="0" anchor="t" anchorCtr="0"/>
          <a:lstStyle/>
          <a:p>
            <a:pPr>
              <a:lnSpc>
                <a:spcPts val="1375"/>
              </a:lnSpc>
              <a:spcAft>
                <a:spcPts val="300"/>
              </a:spcAft>
            </a:pPr>
            <a:r>
              <a:rPr lang="en-US" sz="1400" dirty="0">
                <a:solidFill>
                  <a:srgbClr val="FFFFFF"/>
                </a:solidFill>
              </a:rPr>
              <a:t>Brought to you by the</a:t>
            </a:r>
          </a:p>
          <a:p>
            <a:pPr>
              <a:lnSpc>
                <a:spcPct val="90000"/>
              </a:lnSpc>
            </a:pPr>
            <a:r>
              <a:rPr lang="en-US" dirty="0">
                <a:solidFill>
                  <a:srgbClr val="FFFFFF"/>
                </a:solidFill>
                <a:cs typeface="Arial" charset="0"/>
              </a:rPr>
              <a:t>Advanced Consulting Group of </a:t>
            </a:r>
            <a:r>
              <a:rPr lang="en-US" dirty="0">
                <a:solidFill>
                  <a:srgbClr val="FFFFFF"/>
                </a:solidFill>
              </a:rPr>
              <a:t>Nationwide</a:t>
            </a:r>
            <a:r>
              <a:rPr lang="en-US" sz="1200" baseline="60000" dirty="0">
                <a:solidFill>
                  <a:srgbClr val="FFFFFF"/>
                </a:solidFill>
                <a:cs typeface="Arial" charset="0"/>
              </a:rPr>
              <a:t>®</a:t>
            </a:r>
            <a:r>
              <a:rPr lang="en-US" dirty="0">
                <a:solidFill>
                  <a:srgbClr val="FFFFFF"/>
                </a:solidFill>
                <a:cs typeface="Arial" charset="0"/>
              </a:rPr>
              <a:t> </a:t>
            </a:r>
          </a:p>
        </p:txBody>
      </p:sp>
      <p:sp>
        <p:nvSpPr>
          <p:cNvPr id="2" name="Title 1"/>
          <p:cNvSpPr>
            <a:spLocks noGrp="1"/>
          </p:cNvSpPr>
          <p:nvPr>
            <p:ph type="title"/>
          </p:nvPr>
        </p:nvSpPr>
        <p:spPr>
          <a:xfrm>
            <a:off x="533400" y="2362200"/>
            <a:ext cx="5791200" cy="1905000"/>
          </a:xfrm>
        </p:spPr>
        <p:txBody>
          <a:bodyPr/>
          <a:lstStyle/>
          <a:p>
            <a:r>
              <a:rPr lang="en-US" sz="4400" dirty="0"/>
              <a:t>Partners in planning:</a:t>
            </a:r>
            <a:br>
              <a:rPr lang="en-US" sz="4400" dirty="0"/>
            </a:br>
            <a:r>
              <a:rPr lang="en-US" sz="3600" dirty="0"/>
              <a:t>Are your clients prepared?</a:t>
            </a:r>
          </a:p>
        </p:txBody>
      </p:sp>
      <p:sp>
        <p:nvSpPr>
          <p:cNvPr id="6" name="TextBox 5"/>
          <p:cNvSpPr txBox="1"/>
          <p:nvPr/>
        </p:nvSpPr>
        <p:spPr>
          <a:xfrm>
            <a:off x="533400" y="6153090"/>
            <a:ext cx="5105400" cy="461665"/>
          </a:xfrm>
          <a:prstGeom prst="rect">
            <a:avLst/>
          </a:prstGeom>
          <a:noFill/>
        </p:spPr>
        <p:txBody>
          <a:bodyPr wrap="square" lIns="0" tIns="0" rIns="0" bIns="0" rtlCol="0">
            <a:spAutoFit/>
          </a:bodyPr>
          <a:lstStyle/>
          <a:p>
            <a:r>
              <a:rPr lang="en-US" sz="1000" dirty="0">
                <a:solidFill>
                  <a:schemeClr val="bg1"/>
                </a:solidFill>
              </a:rPr>
              <a:t>Nationwide, the Nationwide N and Eagle, Nationwide is on your side and other marks displayed in this presentation are service marks of Nationwide Mutual Insurance Company or its affiliates, unless otherwise disclosed. © 2018 Nationwide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200" dirty="0">
                <a:solidFill>
                  <a:schemeClr val="tx1"/>
                </a:solidFill>
              </a:rPr>
              <a:t>What are the chances of needing LTC?</a:t>
            </a:r>
            <a:endParaRPr lang="en-US" sz="3200" dirty="0">
              <a:solidFill>
                <a:schemeClr val="tx1"/>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23" name="Straight Connector 22"/>
          <p:cNvCxnSpPr/>
          <p:nvPr/>
        </p:nvCxnSpPr>
        <p:spPr>
          <a:xfrm>
            <a:off x="533400" y="914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152400" y="1219200"/>
            <a:ext cx="8991600" cy="5443855"/>
            <a:chOff x="152400" y="1219200"/>
            <a:chExt cx="8991600" cy="5443855"/>
          </a:xfrm>
        </p:grpSpPr>
        <p:grpSp>
          <p:nvGrpSpPr>
            <p:cNvPr id="24" name="Group 5"/>
            <p:cNvGrpSpPr/>
            <p:nvPr/>
          </p:nvGrpSpPr>
          <p:grpSpPr>
            <a:xfrm>
              <a:off x="152400" y="1219200"/>
              <a:ext cx="8991600" cy="5443855"/>
              <a:chOff x="152400" y="1219200"/>
              <a:chExt cx="8991600" cy="5443855"/>
            </a:xfrm>
          </p:grpSpPr>
          <p:grpSp>
            <p:nvGrpSpPr>
              <p:cNvPr id="26" name="Group 17"/>
              <p:cNvGrpSpPr/>
              <p:nvPr/>
            </p:nvGrpSpPr>
            <p:grpSpPr>
              <a:xfrm>
                <a:off x="1219200" y="1219200"/>
                <a:ext cx="7924800" cy="5443855"/>
                <a:chOff x="533400" y="1016000"/>
                <a:chExt cx="7924800" cy="5443855"/>
              </a:xfrm>
            </p:grpSpPr>
            <p:sp>
              <p:nvSpPr>
                <p:cNvPr id="29" name="TextBox 28"/>
                <p:cNvSpPr txBox="1"/>
                <p:nvPr/>
              </p:nvSpPr>
              <p:spPr>
                <a:xfrm>
                  <a:off x="1828800" y="1016000"/>
                  <a:ext cx="5715000" cy="1292662"/>
                </a:xfrm>
                <a:prstGeom prst="rect">
                  <a:avLst/>
                </a:prstGeom>
                <a:noFill/>
              </p:spPr>
              <p:txBody>
                <a:bodyPr wrap="square" rtlCol="0">
                  <a:spAutoFit/>
                </a:bodyPr>
                <a:lstStyle/>
                <a:p>
                  <a:pPr algn="ctr"/>
                  <a:r>
                    <a:rPr lang="en-US" sz="2400" b="1" dirty="0">
                      <a:solidFill>
                        <a:srgbClr val="FF0000"/>
                      </a:solidFill>
                    </a:rPr>
                    <a:t>People don’t identify with “risk pools”</a:t>
                  </a:r>
                </a:p>
                <a:p>
                  <a:pPr algn="ctr"/>
                  <a:endParaRPr lang="en-US" b="1" dirty="0">
                    <a:solidFill>
                      <a:srgbClr val="084789"/>
                    </a:solidFill>
                  </a:endParaRPr>
                </a:p>
                <a:p>
                  <a:pPr algn="ctr"/>
                  <a:endParaRPr lang="en-US" b="1" dirty="0">
                    <a:solidFill>
                      <a:srgbClr val="084789"/>
                    </a:solidFill>
                  </a:endParaRPr>
                </a:p>
                <a:p>
                  <a:pPr algn="ctr"/>
                  <a:r>
                    <a:rPr lang="en-US" b="1" dirty="0">
                      <a:solidFill>
                        <a:srgbClr val="084789"/>
                      </a:solidFill>
                    </a:rPr>
                    <a:t>IN REALITY……….. For one individual</a:t>
                  </a:r>
                  <a:endParaRPr lang="en-US" dirty="0"/>
                </a:p>
              </p:txBody>
            </p:sp>
            <p:grpSp>
              <p:nvGrpSpPr>
                <p:cNvPr id="30" name="Group 31"/>
                <p:cNvGrpSpPr/>
                <p:nvPr/>
              </p:nvGrpSpPr>
              <p:grpSpPr>
                <a:xfrm>
                  <a:off x="533400" y="2590800"/>
                  <a:ext cx="7924800" cy="3869055"/>
                  <a:chOff x="1905000" y="1828800"/>
                  <a:chExt cx="7924800" cy="4097655"/>
                </a:xfrm>
              </p:grpSpPr>
              <p:grpSp>
                <p:nvGrpSpPr>
                  <p:cNvPr id="31" name="Group 30"/>
                  <p:cNvGrpSpPr/>
                  <p:nvPr/>
                </p:nvGrpSpPr>
                <p:grpSpPr>
                  <a:xfrm>
                    <a:off x="1905000" y="1828800"/>
                    <a:ext cx="7924800" cy="4097655"/>
                    <a:chOff x="-1087216" y="2186041"/>
                    <a:chExt cx="9814045" cy="5124254"/>
                  </a:xfrm>
                </p:grpSpPr>
                <p:grpSp>
                  <p:nvGrpSpPr>
                    <p:cNvPr id="35" name="Group 32"/>
                    <p:cNvGrpSpPr/>
                    <p:nvPr/>
                  </p:nvGrpSpPr>
                  <p:grpSpPr>
                    <a:xfrm>
                      <a:off x="2298705" y="2186041"/>
                      <a:ext cx="3071283" cy="1923388"/>
                      <a:chOff x="2667005" y="2300341"/>
                      <a:chExt cx="3071283" cy="1923388"/>
                    </a:xfrm>
                  </p:grpSpPr>
                  <p:pic>
                    <p:nvPicPr>
                      <p:cNvPr id="37" name="Picture 36"/>
                      <p:cNvPicPr>
                        <a:picLocks noChangeAspect="1"/>
                      </p:cNvPicPr>
                      <p:nvPr/>
                    </p:nvPicPr>
                    <p:blipFill>
                      <a:blip r:embed="rId4" cstate="print"/>
                      <a:stretch>
                        <a:fillRect/>
                      </a:stretch>
                    </p:blipFill>
                    <p:spPr bwMode="auto">
                      <a:xfrm>
                        <a:off x="2667005" y="2300341"/>
                        <a:ext cx="1028695" cy="1923388"/>
                      </a:xfrm>
                      <a:prstGeom prst="rect">
                        <a:avLst/>
                      </a:prstGeom>
                    </p:spPr>
                  </p:pic>
                  <p:pic>
                    <p:nvPicPr>
                      <p:cNvPr id="38" name="Picture 37"/>
                      <p:cNvPicPr>
                        <a:picLocks noChangeAspect="1"/>
                      </p:cNvPicPr>
                      <p:nvPr/>
                    </p:nvPicPr>
                    <p:blipFill>
                      <a:blip r:embed="rId5" cstate="print">
                        <a:grayscl/>
                      </a:blip>
                      <a:stretch>
                        <a:fillRect/>
                      </a:stretch>
                    </p:blipFill>
                    <p:spPr bwMode="auto">
                      <a:xfrm>
                        <a:off x="4754301" y="2300341"/>
                        <a:ext cx="983987" cy="1892098"/>
                      </a:xfrm>
                      <a:prstGeom prst="rect">
                        <a:avLst/>
                      </a:prstGeom>
                    </p:spPr>
                  </p:pic>
                </p:grpSp>
                <p:sp>
                  <p:nvSpPr>
                    <p:cNvPr id="36" name="TextBox 31"/>
                    <p:cNvSpPr txBox="1">
                      <a:spLocks noChangeArrowheads="1"/>
                    </p:cNvSpPr>
                    <p:nvPr/>
                  </p:nvSpPr>
                  <p:spPr bwMode="auto">
                    <a:xfrm>
                      <a:off x="-1087216" y="4346681"/>
                      <a:ext cx="9814045" cy="2963614"/>
                    </a:xfrm>
                    <a:prstGeom prst="rect">
                      <a:avLst/>
                    </a:prstGeom>
                    <a:noFill/>
                    <a:ln w="9525">
                      <a:noFill/>
                      <a:miter lim="800000"/>
                      <a:headEnd/>
                      <a:tailEnd/>
                    </a:ln>
                  </p:spPr>
                  <p:txBody>
                    <a:bodyPr wrap="square">
                      <a:spAutoFit/>
                    </a:bodyPr>
                    <a:lstStyle/>
                    <a:p>
                      <a:pPr algn="ctr"/>
                      <a:r>
                        <a:rPr lang="en-US" sz="3600" b="1" dirty="0"/>
                        <a:t>0% or 100%</a:t>
                      </a:r>
                      <a:endParaRPr lang="en-US" sz="2400" dirty="0"/>
                    </a:p>
                    <a:p>
                      <a:pPr algn="ctr"/>
                      <a:r>
                        <a:rPr lang="en-US" sz="2800" dirty="0"/>
                        <a:t>What if it turns out to be 100%?  </a:t>
                      </a:r>
                    </a:p>
                    <a:p>
                      <a:pPr algn="ctr"/>
                      <a:r>
                        <a:rPr lang="en-US" sz="2800" dirty="0"/>
                        <a:t>Now what?</a:t>
                      </a:r>
                    </a:p>
                    <a:p>
                      <a:pPr algn="ctr"/>
                      <a:endParaRPr lang="en-US" sz="2800" dirty="0"/>
                    </a:p>
                    <a:p>
                      <a:pPr algn="ctr"/>
                      <a:endParaRPr lang="en-US" sz="2800" dirty="0"/>
                    </a:p>
                  </p:txBody>
                </p:sp>
              </p:grpSp>
              <p:grpSp>
                <p:nvGrpSpPr>
                  <p:cNvPr id="32" name="Group 39"/>
                  <p:cNvGrpSpPr/>
                  <p:nvPr/>
                </p:nvGrpSpPr>
                <p:grpSpPr>
                  <a:xfrm>
                    <a:off x="4546816" y="2015673"/>
                    <a:ext cx="1107561" cy="1108527"/>
                    <a:chOff x="444500" y="3111500"/>
                    <a:chExt cx="1371600" cy="1280713"/>
                  </a:xfrm>
                </p:grpSpPr>
                <p:sp>
                  <p:nvSpPr>
                    <p:cNvPr id="33" name="Oval 32"/>
                    <p:cNvSpPr/>
                    <p:nvPr/>
                  </p:nvSpPr>
                  <p:spPr>
                    <a:xfrm>
                      <a:off x="444500" y="3124202"/>
                      <a:ext cx="1346200" cy="12680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444500" y="3111500"/>
                      <a:ext cx="1371600" cy="1280160"/>
                    </a:xfrm>
                    <a:prstGeom prst="line">
                      <a:avLst/>
                    </a:prstGeom>
                    <a:ln/>
                  </p:spPr>
                  <p:style>
                    <a:lnRef idx="3">
                      <a:schemeClr val="dk1"/>
                    </a:lnRef>
                    <a:fillRef idx="0">
                      <a:schemeClr val="dk1"/>
                    </a:fillRef>
                    <a:effectRef idx="2">
                      <a:schemeClr val="dk1"/>
                    </a:effectRef>
                    <a:fontRef idx="minor">
                      <a:schemeClr val="tx1"/>
                    </a:fontRef>
                  </p:style>
                </p:cxnSp>
              </p:grpSp>
            </p:grpSp>
          </p:grpSp>
          <p:sp>
            <p:nvSpPr>
              <p:cNvPr id="27" name="Cloud Callout 26"/>
              <p:cNvSpPr/>
              <p:nvPr/>
            </p:nvSpPr>
            <p:spPr>
              <a:xfrm>
                <a:off x="152400" y="1676400"/>
                <a:ext cx="2438400" cy="2209800"/>
              </a:xfrm>
              <a:prstGeom prst="cloudCallout">
                <a:avLst/>
              </a:prstGeom>
              <a:solidFill>
                <a:schemeClr val="accent1">
                  <a:lumMod val="2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70% chance of needing LTC if you live to age 65</a:t>
                </a:r>
                <a:r>
                  <a:rPr lang="en-US" b="1" baseline="30000" dirty="0"/>
                  <a:t>1</a:t>
                </a:r>
              </a:p>
            </p:txBody>
          </p:sp>
          <p:sp>
            <p:nvSpPr>
              <p:cNvPr id="28" name="TextBox 27"/>
              <p:cNvSpPr txBox="1"/>
              <p:nvPr/>
            </p:nvSpPr>
            <p:spPr>
              <a:xfrm>
                <a:off x="875266" y="6369764"/>
                <a:ext cx="1715534" cy="246221"/>
              </a:xfrm>
              <a:prstGeom prst="rect">
                <a:avLst/>
              </a:prstGeom>
              <a:noFill/>
            </p:spPr>
            <p:txBody>
              <a:bodyPr wrap="none" rtlCol="0">
                <a:spAutoFit/>
              </a:bodyPr>
              <a:lstStyle/>
              <a:p>
                <a:r>
                  <a:rPr lang="en-US" sz="1000" baseline="30000" dirty="0"/>
                  <a:t>1 </a:t>
                </a:r>
                <a:r>
                  <a:rPr lang="en-US" sz="1000" dirty="0"/>
                  <a:t>2017 Medicare Handbook</a:t>
                </a:r>
              </a:p>
            </p:txBody>
          </p:sp>
        </p:grpSp>
        <p:sp>
          <p:nvSpPr>
            <p:cNvPr id="25" name="Flowchart: Punched Tape 24"/>
            <p:cNvSpPr/>
            <p:nvPr/>
          </p:nvSpPr>
          <p:spPr>
            <a:xfrm>
              <a:off x="457200" y="4191000"/>
              <a:ext cx="1676400" cy="83820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According to statistics</a:t>
              </a:r>
              <a:r>
                <a:rPr lang="en-US" baseline="30000" dirty="0">
                  <a:solidFill>
                    <a:schemeClr val="tx1"/>
                  </a:solidFill>
                </a:rPr>
                <a:t>1</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8" name="Rectangle 2"/>
          <p:cNvSpPr>
            <a:spLocks noGrp="1" noChangeArrowheads="1"/>
          </p:cNvSpPr>
          <p:nvPr>
            <p:ph type="title"/>
          </p:nvPr>
        </p:nvSpPr>
        <p:spPr bwMode="auto">
          <a:xfrm>
            <a:off x="250507" y="85850"/>
            <a:ext cx="8375650" cy="1143000"/>
          </a:xfrm>
          <a:noFill/>
          <a:ln>
            <a:miter lim="800000"/>
            <a:headEnd/>
            <a:tailEnd/>
          </a:ln>
        </p:spPr>
        <p:txBody>
          <a:bodyPr wrap="square" lIns="91440" tIns="45720" rIns="91440" bIns="45720" numCol="1" anchor="t" anchorCtr="0" compatLnSpc="1">
            <a:prstTxWarp prst="textNoShape">
              <a:avLst/>
            </a:prstTxWarp>
          </a:bodyPr>
          <a:lstStyle/>
          <a:p>
            <a:pPr algn="ctr" eaLnBrk="1" hangingPunct="1"/>
            <a:r>
              <a:rPr lang="en-US" sz="3600" dirty="0">
                <a:solidFill>
                  <a:schemeClr val="tx1"/>
                </a:solidFill>
                <a:ea typeface="ＭＳ Ｐゴシック" pitchFamily="34" charset="-128"/>
              </a:rPr>
              <a:t>What do claims look like today?</a:t>
            </a:r>
          </a:p>
        </p:txBody>
      </p:sp>
      <p:sp>
        <p:nvSpPr>
          <p:cNvPr id="19" name="Rectangle 7"/>
          <p:cNvSpPr>
            <a:spLocks noChangeArrowheads="1"/>
          </p:cNvSpPr>
          <p:nvPr/>
        </p:nvSpPr>
        <p:spPr bwMode="auto">
          <a:xfrm>
            <a:off x="1201395" y="911553"/>
            <a:ext cx="6248400" cy="461665"/>
          </a:xfrm>
          <a:prstGeom prst="rect">
            <a:avLst/>
          </a:prstGeom>
          <a:noFill/>
          <a:ln w="9525">
            <a:noFill/>
            <a:miter lim="800000"/>
            <a:headEnd/>
            <a:tailEnd/>
          </a:ln>
        </p:spPr>
        <p:txBody>
          <a:bodyPr wrap="square">
            <a:spAutoFit/>
          </a:bodyPr>
          <a:lstStyle/>
          <a:p>
            <a:pPr algn="ctr"/>
            <a:r>
              <a:rPr lang="en-US" sz="2400" b="1" dirty="0"/>
              <a:t>Home Health Care is the story </a:t>
            </a:r>
            <a:r>
              <a:rPr lang="en-US" sz="2400" b="1" baseline="30000" dirty="0"/>
              <a:t>1</a:t>
            </a:r>
          </a:p>
        </p:txBody>
      </p:sp>
      <p:grpSp>
        <p:nvGrpSpPr>
          <p:cNvPr id="20" name="Group 19"/>
          <p:cNvGrpSpPr/>
          <p:nvPr/>
        </p:nvGrpSpPr>
        <p:grpSpPr>
          <a:xfrm>
            <a:off x="250507" y="3656915"/>
            <a:ext cx="8327762" cy="3158778"/>
            <a:chOff x="431716" y="3264695"/>
            <a:chExt cx="8327762" cy="3158779"/>
          </a:xfrm>
        </p:grpSpPr>
        <p:grpSp>
          <p:nvGrpSpPr>
            <p:cNvPr id="21" name="Group 20"/>
            <p:cNvGrpSpPr/>
            <p:nvPr/>
          </p:nvGrpSpPr>
          <p:grpSpPr>
            <a:xfrm>
              <a:off x="431716" y="3264695"/>
              <a:ext cx="8030178" cy="2435060"/>
              <a:chOff x="431716" y="3264696"/>
              <a:chExt cx="8030178" cy="2435061"/>
            </a:xfrm>
          </p:grpSpPr>
          <p:sp>
            <p:nvSpPr>
              <p:cNvPr id="23" name="TextBox 12"/>
              <p:cNvSpPr txBox="1">
                <a:spLocks noChangeArrowheads="1"/>
              </p:cNvSpPr>
              <p:nvPr/>
            </p:nvSpPr>
            <p:spPr bwMode="auto">
              <a:xfrm>
                <a:off x="431716" y="3264696"/>
                <a:ext cx="5481116" cy="2092883"/>
              </a:xfrm>
              <a:prstGeom prst="rect">
                <a:avLst/>
              </a:prstGeom>
              <a:noFill/>
              <a:ln w="9525">
                <a:noFill/>
                <a:miter lim="800000"/>
                <a:headEnd/>
                <a:tailEnd/>
              </a:ln>
            </p:spPr>
            <p:txBody>
              <a:bodyPr wrap="none">
                <a:spAutoFit/>
              </a:bodyPr>
              <a:lstStyle/>
              <a:p>
                <a:endParaRPr lang="en-US" sz="2000" dirty="0"/>
              </a:p>
              <a:p>
                <a:pPr>
                  <a:buFont typeface="Arial" pitchFamily="34" charset="0"/>
                  <a:buChar char="•"/>
                </a:pPr>
                <a:r>
                  <a:rPr lang="en-US" sz="2000" dirty="0"/>
                  <a:t> Claims are changing</a:t>
                </a:r>
                <a:r>
                  <a:rPr lang="en-US" sz="2000" baseline="30000" dirty="0"/>
                  <a:t>1</a:t>
                </a:r>
                <a:endParaRPr lang="en-US" sz="2000" dirty="0"/>
              </a:p>
              <a:p>
                <a:pPr lvl="1">
                  <a:buFont typeface="Arial" pitchFamily="34" charset="0"/>
                  <a:buChar char="̶"/>
                </a:pPr>
                <a:r>
                  <a:rPr lang="en-US" dirty="0"/>
                  <a:t>   A claim lasting at least 1 year will average 3.9</a:t>
                </a:r>
              </a:p>
              <a:p>
                <a:pPr lvl="1">
                  <a:buFont typeface="Arial" pitchFamily="34" charset="0"/>
                  <a:buChar char="̶"/>
                </a:pPr>
                <a:r>
                  <a:rPr lang="en-US" dirty="0"/>
                  <a:t>  25% of claims will be for temporary conditions</a:t>
                </a:r>
              </a:p>
              <a:p>
                <a:pPr marL="1200150" lvl="2" indent="-285750">
                  <a:buFont typeface="Arial" panose="020B0604020202020204" pitchFamily="34" charset="0"/>
                  <a:buChar char="•"/>
                </a:pPr>
                <a:r>
                  <a:rPr lang="en-US" dirty="0"/>
                  <a:t>Recoverable strokes</a:t>
                </a:r>
              </a:p>
              <a:p>
                <a:pPr marL="1200150" lvl="2" indent="-285750">
                  <a:buFont typeface="Arial" panose="020B0604020202020204" pitchFamily="34" charset="0"/>
                  <a:buChar char="•"/>
                </a:pPr>
                <a:r>
                  <a:rPr lang="en-US" dirty="0"/>
                  <a:t>Orthopedic surgery complications</a:t>
                </a:r>
              </a:p>
              <a:p>
                <a:pPr marL="1200150" lvl="2" indent="-285750">
                  <a:buFont typeface="Arial" panose="020B0604020202020204" pitchFamily="34" charset="0"/>
                  <a:buChar char="•"/>
                </a:pPr>
                <a:r>
                  <a:rPr lang="en-US" dirty="0"/>
                  <a:t>Side effects of cancer recovery</a:t>
                </a:r>
              </a:p>
            </p:txBody>
          </p:sp>
          <p:sp>
            <p:nvSpPr>
              <p:cNvPr id="24" name="Oval 23"/>
              <p:cNvSpPr/>
              <p:nvPr/>
            </p:nvSpPr>
            <p:spPr>
              <a:xfrm>
                <a:off x="6145731" y="3493981"/>
                <a:ext cx="2316163" cy="2205776"/>
              </a:xfrm>
              <a:prstGeom prst="ellipse">
                <a:avLst/>
              </a:prstGeom>
              <a:solidFill>
                <a:srgbClr val="DCBA84"/>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200" b="1" dirty="0">
                    <a:solidFill>
                      <a:schemeClr val="tx2"/>
                    </a:solidFill>
                    <a:cs typeface="Arial"/>
                  </a:rPr>
                  <a:t>38</a:t>
                </a:r>
                <a:r>
                  <a:rPr lang="en-US" sz="2400" b="1" dirty="0">
                    <a:solidFill>
                      <a:schemeClr val="tx2"/>
                    </a:solidFill>
                    <a:cs typeface="Arial"/>
                  </a:rPr>
                  <a:t>%</a:t>
                </a:r>
                <a:r>
                  <a:rPr lang="en-US" sz="3600" b="1" dirty="0">
                    <a:solidFill>
                      <a:schemeClr val="tx2"/>
                    </a:solidFill>
                    <a:cs typeface="Arial"/>
                  </a:rPr>
                  <a:t> </a:t>
                </a:r>
              </a:p>
              <a:p>
                <a:pPr algn="ctr">
                  <a:defRPr/>
                </a:pPr>
                <a:r>
                  <a:rPr lang="en-US" sz="1600" b="1" dirty="0">
                    <a:solidFill>
                      <a:schemeClr val="tx2"/>
                    </a:solidFill>
                    <a:cs typeface="Arial"/>
                  </a:rPr>
                  <a:t>entering a nursing home fully recover or continue care </a:t>
                </a:r>
                <a:br>
                  <a:rPr lang="en-US" sz="1600" b="1" dirty="0">
                    <a:solidFill>
                      <a:schemeClr val="tx2"/>
                    </a:solidFill>
                    <a:cs typeface="Arial"/>
                  </a:rPr>
                </a:br>
                <a:r>
                  <a:rPr lang="en-US" sz="1600" b="1" dirty="0">
                    <a:solidFill>
                      <a:schemeClr val="tx2"/>
                    </a:solidFill>
                    <a:cs typeface="Arial"/>
                  </a:rPr>
                  <a:t>at home</a:t>
                </a:r>
                <a:r>
                  <a:rPr lang="en-US" sz="1600" b="1" baseline="30000" dirty="0">
                    <a:solidFill>
                      <a:schemeClr val="tx2"/>
                    </a:solidFill>
                    <a:cs typeface="Arial"/>
                  </a:rPr>
                  <a:t>2 </a:t>
                </a:r>
              </a:p>
            </p:txBody>
          </p:sp>
        </p:grpSp>
        <p:sp>
          <p:nvSpPr>
            <p:cNvPr id="22" name="Rectangle 21"/>
            <p:cNvSpPr>
              <a:spLocks noChangeArrowheads="1"/>
            </p:cNvSpPr>
            <p:nvPr/>
          </p:nvSpPr>
          <p:spPr bwMode="auto">
            <a:xfrm>
              <a:off x="758478" y="5900254"/>
              <a:ext cx="8001000" cy="523220"/>
            </a:xfrm>
            <a:prstGeom prst="rect">
              <a:avLst/>
            </a:prstGeom>
            <a:noFill/>
            <a:ln w="9525">
              <a:noFill/>
              <a:miter lim="800000"/>
              <a:headEnd/>
              <a:tailEnd/>
            </a:ln>
          </p:spPr>
          <p:txBody>
            <a:bodyPr wrap="square">
              <a:spAutoFit/>
            </a:bodyPr>
            <a:lstStyle/>
            <a:p>
              <a:pPr eaLnBrk="0" hangingPunct="0">
                <a:lnSpc>
                  <a:spcPct val="80000"/>
                </a:lnSpc>
                <a:spcBef>
                  <a:spcPct val="20000"/>
                </a:spcBef>
                <a:buClr>
                  <a:schemeClr val="tx1"/>
                </a:buClr>
              </a:pPr>
              <a:r>
                <a:rPr lang="en-US" sz="1000" i="1" baseline="30000" dirty="0"/>
                <a:t>1</a:t>
              </a:r>
              <a:r>
                <a:rPr lang="en-US" sz="1000" i="1" dirty="0"/>
                <a:t>American Association for Long-term Care Insurance AALTCI-2016 Sourcebook</a:t>
              </a:r>
            </a:p>
            <a:p>
              <a:pPr eaLnBrk="0" hangingPunct="0">
                <a:lnSpc>
                  <a:spcPct val="80000"/>
                </a:lnSpc>
                <a:spcBef>
                  <a:spcPct val="20000"/>
                </a:spcBef>
                <a:buClr>
                  <a:schemeClr val="tx1"/>
                </a:buClr>
              </a:pPr>
              <a:r>
                <a:rPr lang="en-US" sz="1000" i="1" baseline="30000" dirty="0"/>
                <a:t>2 </a:t>
              </a:r>
              <a:r>
                <a:rPr lang="en-US" sz="1000" dirty="0"/>
                <a:t>National Care Planning Council (NCPC), August 2016</a:t>
              </a:r>
            </a:p>
            <a:p>
              <a:pPr eaLnBrk="0" hangingPunct="0">
                <a:lnSpc>
                  <a:spcPct val="80000"/>
                </a:lnSpc>
                <a:spcBef>
                  <a:spcPct val="20000"/>
                </a:spcBef>
                <a:buClr>
                  <a:schemeClr val="tx1"/>
                </a:buClr>
              </a:pPr>
              <a:endParaRPr lang="en-US" sz="1000" i="1" dirty="0"/>
            </a:p>
          </p:txBody>
        </p:sp>
      </p:grpSp>
      <p:cxnSp>
        <p:nvCxnSpPr>
          <p:cNvPr id="25" name="Straight Connector 24"/>
          <p:cNvCxnSpPr/>
          <p:nvPr/>
        </p:nvCxnSpPr>
        <p:spPr>
          <a:xfrm>
            <a:off x="60960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37769" y="1382085"/>
            <a:ext cx="8442995" cy="2343778"/>
            <a:chOff x="137769" y="1422761"/>
            <a:chExt cx="8442995" cy="2343778"/>
          </a:xfrm>
        </p:grpSpPr>
        <p:grpSp>
          <p:nvGrpSpPr>
            <p:cNvPr id="27" name="Group 26"/>
            <p:cNvGrpSpPr/>
            <p:nvPr/>
          </p:nvGrpSpPr>
          <p:grpSpPr>
            <a:xfrm>
              <a:off x="609600" y="1503147"/>
              <a:ext cx="7971164" cy="2263392"/>
              <a:chOff x="609600" y="1503147"/>
              <a:chExt cx="7971164" cy="2263392"/>
            </a:xfrm>
          </p:grpSpPr>
          <p:grpSp>
            <p:nvGrpSpPr>
              <p:cNvPr id="32" name="Group 31"/>
              <p:cNvGrpSpPr/>
              <p:nvPr/>
            </p:nvGrpSpPr>
            <p:grpSpPr>
              <a:xfrm>
                <a:off x="5685164" y="1503147"/>
                <a:ext cx="2895600" cy="1955800"/>
                <a:chOff x="5749332" y="1514833"/>
                <a:chExt cx="2895600" cy="1955800"/>
              </a:xfrm>
            </p:grpSpPr>
            <p:graphicFrame>
              <p:nvGraphicFramePr>
                <p:cNvPr id="36" name="Chart 35"/>
                <p:cNvGraphicFramePr/>
                <p:nvPr>
                  <p:extLst>
                    <p:ext uri="{D42A27DB-BD31-4B8C-83A1-F6EECF244321}">
                      <p14:modId xmlns:p14="http://schemas.microsoft.com/office/powerpoint/2010/main" val="2626791692"/>
                    </p:ext>
                  </p:extLst>
                </p:nvPr>
              </p:nvGraphicFramePr>
              <p:xfrm>
                <a:off x="5749332" y="1514833"/>
                <a:ext cx="2895600" cy="1955800"/>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6693568" y="2124433"/>
                  <a:ext cx="1219200" cy="646331"/>
                </a:xfrm>
                <a:prstGeom prst="rect">
                  <a:avLst/>
                </a:prstGeom>
                <a:noFill/>
              </p:spPr>
              <p:txBody>
                <a:bodyPr wrap="square" rtlCol="0">
                  <a:spAutoFit/>
                </a:bodyPr>
                <a:lstStyle/>
                <a:p>
                  <a:r>
                    <a:rPr lang="en-US" sz="3600" dirty="0"/>
                    <a:t>32%</a:t>
                  </a:r>
                </a:p>
              </p:txBody>
            </p:sp>
          </p:grpSp>
          <p:sp>
            <p:nvSpPr>
              <p:cNvPr id="33" name="TextBox 32"/>
              <p:cNvSpPr txBox="1"/>
              <p:nvPr/>
            </p:nvSpPr>
            <p:spPr>
              <a:xfrm>
                <a:off x="609600" y="3387954"/>
                <a:ext cx="2172390" cy="369332"/>
              </a:xfrm>
              <a:prstGeom prst="rect">
                <a:avLst/>
              </a:prstGeom>
              <a:noFill/>
            </p:spPr>
            <p:txBody>
              <a:bodyPr wrap="none" rtlCol="0">
                <a:spAutoFit/>
              </a:bodyPr>
              <a:lstStyle/>
              <a:p>
                <a:r>
                  <a:rPr lang="en-US" b="1" dirty="0"/>
                  <a:t>Home Health Care</a:t>
                </a:r>
              </a:p>
            </p:txBody>
          </p:sp>
          <p:sp>
            <p:nvSpPr>
              <p:cNvPr id="34" name="TextBox 33"/>
              <p:cNvSpPr txBox="1"/>
              <p:nvPr/>
            </p:nvSpPr>
            <p:spPr>
              <a:xfrm>
                <a:off x="3580685" y="3397207"/>
                <a:ext cx="1890261" cy="369332"/>
              </a:xfrm>
              <a:prstGeom prst="rect">
                <a:avLst/>
              </a:prstGeom>
              <a:noFill/>
            </p:spPr>
            <p:txBody>
              <a:bodyPr wrap="none" rtlCol="0">
                <a:spAutoFit/>
              </a:bodyPr>
              <a:lstStyle/>
              <a:p>
                <a:r>
                  <a:rPr lang="en-US" b="1" dirty="0"/>
                  <a:t>Assisted Living</a:t>
                </a:r>
              </a:p>
            </p:txBody>
          </p:sp>
          <p:sp>
            <p:nvSpPr>
              <p:cNvPr id="35" name="TextBox 34"/>
              <p:cNvSpPr txBox="1"/>
              <p:nvPr/>
            </p:nvSpPr>
            <p:spPr>
              <a:xfrm>
                <a:off x="6409285" y="3397207"/>
                <a:ext cx="1762021" cy="369332"/>
              </a:xfrm>
              <a:prstGeom prst="rect">
                <a:avLst/>
              </a:prstGeom>
              <a:noFill/>
            </p:spPr>
            <p:txBody>
              <a:bodyPr wrap="none" rtlCol="0">
                <a:spAutoFit/>
              </a:bodyPr>
              <a:lstStyle/>
              <a:p>
                <a:r>
                  <a:rPr lang="en-US" b="1" dirty="0"/>
                  <a:t>Nursing Home</a:t>
                </a:r>
              </a:p>
            </p:txBody>
          </p:sp>
        </p:grpSp>
        <p:graphicFrame>
          <p:nvGraphicFramePr>
            <p:cNvPr id="28" name="Chart 27"/>
            <p:cNvGraphicFramePr/>
            <p:nvPr>
              <p:extLst>
                <p:ext uri="{D42A27DB-BD31-4B8C-83A1-F6EECF244321}">
                  <p14:modId xmlns:p14="http://schemas.microsoft.com/office/powerpoint/2010/main" val="3991913804"/>
                </p:ext>
              </p:extLst>
            </p:nvPr>
          </p:nvGraphicFramePr>
          <p:xfrm>
            <a:off x="2970096" y="1452628"/>
            <a:ext cx="2895600" cy="1955800"/>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p:cNvSpPr txBox="1"/>
            <p:nvPr/>
          </p:nvSpPr>
          <p:spPr>
            <a:xfrm>
              <a:off x="3968169" y="2062047"/>
              <a:ext cx="1219200" cy="646331"/>
            </a:xfrm>
            <a:prstGeom prst="rect">
              <a:avLst/>
            </a:prstGeom>
            <a:noFill/>
          </p:spPr>
          <p:txBody>
            <a:bodyPr wrap="square" rtlCol="0">
              <a:spAutoFit/>
            </a:bodyPr>
            <a:lstStyle/>
            <a:p>
              <a:r>
                <a:rPr lang="en-US" sz="3600" dirty="0"/>
                <a:t>14%</a:t>
              </a:r>
            </a:p>
          </p:txBody>
        </p:sp>
        <p:graphicFrame>
          <p:nvGraphicFramePr>
            <p:cNvPr id="30" name="Chart 29"/>
            <p:cNvGraphicFramePr/>
            <p:nvPr>
              <p:extLst>
                <p:ext uri="{D42A27DB-BD31-4B8C-83A1-F6EECF244321}">
                  <p14:modId xmlns:p14="http://schemas.microsoft.com/office/powerpoint/2010/main" val="347794881"/>
                </p:ext>
              </p:extLst>
            </p:nvPr>
          </p:nvGraphicFramePr>
          <p:xfrm>
            <a:off x="137769" y="1422761"/>
            <a:ext cx="2895600" cy="1955800"/>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p:cNvSpPr txBox="1"/>
            <p:nvPr/>
          </p:nvSpPr>
          <p:spPr>
            <a:xfrm>
              <a:off x="1135842" y="2032180"/>
              <a:ext cx="1219200" cy="646331"/>
            </a:xfrm>
            <a:prstGeom prst="rect">
              <a:avLst/>
            </a:prstGeom>
            <a:noFill/>
          </p:spPr>
          <p:txBody>
            <a:bodyPr wrap="square" rtlCol="0">
              <a:spAutoFit/>
            </a:bodyPr>
            <a:lstStyle/>
            <a:p>
              <a:r>
                <a:rPr lang="en-US" sz="3600" dirty="0"/>
                <a:t>54%</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3400" y="1524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sz="3600" dirty="0">
                <a:solidFill>
                  <a:schemeClr val="tx1"/>
                </a:solidFill>
                <a:ea typeface="ＭＳ Ｐゴシック" pitchFamily="34" charset="-128"/>
              </a:rPr>
              <a:t>Misperceptions of Payment Options</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grpSp>
        <p:nvGrpSpPr>
          <p:cNvPr id="22" name="Group 21"/>
          <p:cNvGrpSpPr/>
          <p:nvPr/>
        </p:nvGrpSpPr>
        <p:grpSpPr>
          <a:xfrm>
            <a:off x="533400" y="990600"/>
            <a:ext cx="8610600" cy="5623885"/>
            <a:chOff x="533400" y="914401"/>
            <a:chExt cx="8610600" cy="5623885"/>
          </a:xfrm>
        </p:grpSpPr>
        <p:grpSp>
          <p:nvGrpSpPr>
            <p:cNvPr id="8" name="Group 21"/>
            <p:cNvGrpSpPr>
              <a:grpSpLocks/>
            </p:cNvGrpSpPr>
            <p:nvPr/>
          </p:nvGrpSpPr>
          <p:grpSpPr bwMode="auto">
            <a:xfrm>
              <a:off x="533400" y="914401"/>
              <a:ext cx="8610600" cy="5623885"/>
              <a:chOff x="394540" y="1758916"/>
              <a:chExt cx="8232790" cy="5090300"/>
            </a:xfrm>
          </p:grpSpPr>
          <p:sp>
            <p:nvSpPr>
              <p:cNvPr id="9" name="TextBox 8"/>
              <p:cNvSpPr txBox="1"/>
              <p:nvPr/>
            </p:nvSpPr>
            <p:spPr>
              <a:xfrm>
                <a:off x="394540" y="6570640"/>
                <a:ext cx="5828524" cy="278576"/>
              </a:xfrm>
              <a:prstGeom prst="rect">
                <a:avLst/>
              </a:prstGeom>
              <a:noFill/>
            </p:spPr>
            <p:txBody>
              <a:bodyPr wrap="square" lIns="0" tIns="0" rIns="0" bIns="0" anchor="b">
                <a:spAutoFit/>
              </a:bodyPr>
              <a:lstStyle/>
              <a:p>
                <a:pPr>
                  <a:defRPr/>
                </a:pPr>
                <a:r>
                  <a:rPr lang="en-US" sz="800" baseline="30000" dirty="0">
                    <a:latin typeface="Arial"/>
                    <a:cs typeface="Arial"/>
                  </a:rPr>
                  <a:t>1</a:t>
                </a:r>
                <a:r>
                  <a:rPr lang="en-US" sz="800" dirty="0"/>
                  <a:t> </a:t>
                </a:r>
                <a:r>
                  <a:rPr lang="en-US" sz="1000" dirty="0"/>
                  <a:t>Forbes – Personal Finance; “Americans are Baffled by Long-Term Care Financing but Want Medicare to Pay for It”, Howard </a:t>
                </a:r>
                <a:r>
                  <a:rPr lang="en-US" sz="1000" dirty="0" err="1"/>
                  <a:t>Gleckman</a:t>
                </a:r>
                <a:r>
                  <a:rPr lang="en-US" sz="1000" dirty="0"/>
                  <a:t> – May 30, 2017</a:t>
                </a:r>
                <a:r>
                  <a:rPr lang="en-US" sz="1000" dirty="0">
                    <a:latin typeface="Arial"/>
                    <a:cs typeface="Arial"/>
                  </a:rPr>
                  <a:t>.</a:t>
                </a:r>
              </a:p>
            </p:txBody>
          </p:sp>
          <p:grpSp>
            <p:nvGrpSpPr>
              <p:cNvPr id="10" name="Group 21"/>
              <p:cNvGrpSpPr>
                <a:grpSpLocks/>
              </p:cNvGrpSpPr>
              <p:nvPr/>
            </p:nvGrpSpPr>
            <p:grpSpPr bwMode="auto">
              <a:xfrm>
                <a:off x="394540" y="1758916"/>
                <a:ext cx="8232790" cy="4372428"/>
                <a:chOff x="394540" y="1758916"/>
                <a:chExt cx="8232790" cy="4372428"/>
              </a:xfrm>
            </p:grpSpPr>
            <p:grpSp>
              <p:nvGrpSpPr>
                <p:cNvPr id="11" name="Group 21"/>
                <p:cNvGrpSpPr>
                  <a:grpSpLocks/>
                </p:cNvGrpSpPr>
                <p:nvPr/>
              </p:nvGrpSpPr>
              <p:grpSpPr bwMode="auto">
                <a:xfrm>
                  <a:off x="394540" y="4172876"/>
                  <a:ext cx="8014220" cy="1958468"/>
                  <a:chOff x="394540" y="4227740"/>
                  <a:chExt cx="8014220" cy="1958468"/>
                </a:xfrm>
              </p:grpSpPr>
              <p:sp>
                <p:nvSpPr>
                  <p:cNvPr id="17" name="TextBox 35"/>
                  <p:cNvSpPr txBox="1">
                    <a:spLocks noChangeArrowheads="1"/>
                  </p:cNvSpPr>
                  <p:nvPr/>
                </p:nvSpPr>
                <p:spPr bwMode="auto">
                  <a:xfrm>
                    <a:off x="3163088" y="4779501"/>
                    <a:ext cx="5099959" cy="334257"/>
                  </a:xfrm>
                  <a:prstGeom prst="rect">
                    <a:avLst/>
                  </a:prstGeom>
                  <a:noFill/>
                  <a:ln w="9525">
                    <a:noFill/>
                    <a:miter lim="800000"/>
                    <a:headEnd/>
                    <a:tailEnd/>
                  </a:ln>
                </p:spPr>
                <p:txBody>
                  <a:bodyPr>
                    <a:spAutoFit/>
                  </a:bodyPr>
                  <a:lstStyle/>
                  <a:p>
                    <a:r>
                      <a:rPr lang="en-US" dirty="0">
                        <a:cs typeface="Arial" pitchFamily="34" charset="0"/>
                      </a:rPr>
                      <a:t>Think that Medicare pays for long-term </a:t>
                    </a:r>
                    <a:r>
                      <a:rPr lang="en-US" dirty="0" err="1">
                        <a:cs typeface="Arial" pitchFamily="34" charset="0"/>
                      </a:rPr>
                      <a:t>care</a:t>
                    </a:r>
                    <a:r>
                      <a:rPr lang="en-US" baseline="30000" dirty="0" err="1">
                        <a:cs typeface="Arial" pitchFamily="34" charset="0"/>
                      </a:rPr>
                      <a:t>1</a:t>
                    </a:r>
                    <a:endParaRPr lang="en-US" dirty="0">
                      <a:cs typeface="Arial" pitchFamily="34" charset="0"/>
                    </a:endParaRPr>
                  </a:p>
                </p:txBody>
              </p:sp>
              <p:sp>
                <p:nvSpPr>
                  <p:cNvPr id="18" name="TextBox 36"/>
                  <p:cNvSpPr txBox="1">
                    <a:spLocks noChangeArrowheads="1"/>
                  </p:cNvSpPr>
                  <p:nvPr/>
                </p:nvSpPr>
                <p:spPr bwMode="auto">
                  <a:xfrm>
                    <a:off x="2580236" y="5400234"/>
                    <a:ext cx="5828524" cy="584950"/>
                  </a:xfrm>
                  <a:prstGeom prst="rect">
                    <a:avLst/>
                  </a:prstGeom>
                  <a:noFill/>
                  <a:ln w="9525">
                    <a:noFill/>
                    <a:miter lim="800000"/>
                    <a:headEnd/>
                    <a:tailEnd/>
                  </a:ln>
                </p:spPr>
                <p:txBody>
                  <a:bodyPr>
                    <a:spAutoFit/>
                  </a:bodyPr>
                  <a:lstStyle/>
                  <a:p>
                    <a:r>
                      <a:rPr lang="en-US" i="1" u="sng" dirty="0">
                        <a:cs typeface="Arial" pitchFamily="34" charset="0"/>
                      </a:rPr>
                      <a:t>FACT</a:t>
                    </a:r>
                    <a:r>
                      <a:rPr lang="en-US" i="1" dirty="0">
                        <a:solidFill>
                          <a:srgbClr val="C00000"/>
                        </a:solidFill>
                        <a:cs typeface="Arial" pitchFamily="34" charset="0"/>
                      </a:rPr>
                      <a:t> - Medicare only pays up to 100 days of care, has strict qualifications, and is limited in what it </a:t>
                    </a:r>
                    <a:r>
                      <a:rPr lang="en-US" i="1" dirty="0" err="1">
                        <a:solidFill>
                          <a:srgbClr val="C00000"/>
                        </a:solidFill>
                        <a:cs typeface="Arial" pitchFamily="34" charset="0"/>
                      </a:rPr>
                      <a:t>covers</a:t>
                    </a:r>
                    <a:r>
                      <a:rPr lang="en-US" i="1" baseline="30000" dirty="0" err="1">
                        <a:solidFill>
                          <a:srgbClr val="C00000"/>
                        </a:solidFill>
                        <a:cs typeface="Arial" pitchFamily="34" charset="0"/>
                      </a:rPr>
                      <a:t>2</a:t>
                    </a:r>
                    <a:endParaRPr lang="en-US" i="1" dirty="0">
                      <a:solidFill>
                        <a:srgbClr val="C00000"/>
                      </a:solidFill>
                      <a:cs typeface="Arial" pitchFamily="34" charset="0"/>
                    </a:endParaRPr>
                  </a:p>
                </p:txBody>
              </p:sp>
              <p:graphicFrame>
                <p:nvGraphicFramePr>
                  <p:cNvPr id="19" name="Chart 37"/>
                  <p:cNvGraphicFramePr>
                    <a:graphicFrameLocks/>
                  </p:cNvGraphicFramePr>
                  <p:nvPr>
                    <p:extLst>
                      <p:ext uri="{D42A27DB-BD31-4B8C-83A1-F6EECF244321}">
                        <p14:modId xmlns:p14="http://schemas.microsoft.com/office/powerpoint/2010/main" val="3997770148"/>
                      </p:ext>
                    </p:extLst>
                  </p:nvPr>
                </p:nvGraphicFramePr>
                <p:xfrm>
                  <a:off x="394540" y="4227740"/>
                  <a:ext cx="2049090" cy="1958468"/>
                </p:xfrm>
                <a:graphic>
                  <a:graphicData uri="http://schemas.openxmlformats.org/presentationml/2006/ole">
                    <mc:AlternateContent xmlns:mc="http://schemas.openxmlformats.org/markup-compatibility/2006">
                      <mc:Choice xmlns:v="urn:schemas-microsoft-com:vml" Requires="v">
                        <p:oleObj spid="_x0000_s2136" name="Worksheet" r:id="rId5" imgW="1600335" imgH="1590566" progId="Excel.Sheet.8">
                          <p:embed/>
                        </p:oleObj>
                      </mc:Choice>
                      <mc:Fallback>
                        <p:oleObj name="Worksheet" r:id="rId5" imgW="1600335" imgH="1590566" progId="Excel.Sheet.8">
                          <p:embed/>
                          <p:pic>
                            <p:nvPicPr>
                              <p:cNvPr id="0" name="Chart 37"/>
                              <p:cNvPicPr>
                                <a:picLocks noChangeArrowheads="1"/>
                              </p:cNvPicPr>
                              <p:nvPr/>
                            </p:nvPicPr>
                            <p:blipFill>
                              <a:blip r:embed="rId6"/>
                              <a:srcRect/>
                              <a:stretch>
                                <a:fillRect/>
                              </a:stretch>
                            </p:blipFill>
                            <p:spPr bwMode="auto">
                              <a:xfrm>
                                <a:off x="394540" y="4227740"/>
                                <a:ext cx="2049090" cy="19584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23"/>
                <p:cNvGrpSpPr>
                  <a:grpSpLocks/>
                </p:cNvGrpSpPr>
                <p:nvPr/>
              </p:nvGrpSpPr>
              <p:grpSpPr bwMode="auto">
                <a:xfrm>
                  <a:off x="394540" y="1758916"/>
                  <a:ext cx="8232790" cy="2146161"/>
                  <a:chOff x="394540" y="1685764"/>
                  <a:chExt cx="8232790" cy="2146161"/>
                </a:xfrm>
              </p:grpSpPr>
              <p:graphicFrame>
                <p:nvGraphicFramePr>
                  <p:cNvPr id="13" name="Chart 27"/>
                  <p:cNvGraphicFramePr>
                    <a:graphicFrameLocks/>
                  </p:cNvGraphicFramePr>
                  <p:nvPr>
                    <p:extLst>
                      <p:ext uri="{D42A27DB-BD31-4B8C-83A1-F6EECF244321}">
                        <p14:modId xmlns:p14="http://schemas.microsoft.com/office/powerpoint/2010/main" val="1709338115"/>
                      </p:ext>
                    </p:extLst>
                  </p:nvPr>
                </p:nvGraphicFramePr>
                <p:xfrm>
                  <a:off x="394540" y="1685764"/>
                  <a:ext cx="2129537" cy="2048991"/>
                </p:xfrm>
                <a:graphic>
                  <a:graphicData uri="http://schemas.openxmlformats.org/presentationml/2006/ole">
                    <mc:AlternateContent xmlns:mc="http://schemas.openxmlformats.org/markup-compatibility/2006">
                      <mc:Choice xmlns:v="urn:schemas-microsoft-com:vml" Requires="v">
                        <p:oleObj spid="_x0000_s2137" name="Worksheet" r:id="rId7" imgW="1600335" imgH="1581110" progId="Excel.Sheet.8">
                          <p:embed/>
                        </p:oleObj>
                      </mc:Choice>
                      <mc:Fallback>
                        <p:oleObj name="Worksheet" r:id="rId7" imgW="1600335" imgH="1581110" progId="Excel.Sheet.8">
                          <p:embed/>
                          <p:pic>
                            <p:nvPicPr>
                              <p:cNvPr id="0" name="Chart 27"/>
                              <p:cNvPicPr>
                                <a:picLocks noChangeArrowheads="1"/>
                              </p:cNvPicPr>
                              <p:nvPr/>
                            </p:nvPicPr>
                            <p:blipFill>
                              <a:blip r:embed="rId8"/>
                              <a:srcRect/>
                              <a:stretch>
                                <a:fillRect/>
                              </a:stretch>
                            </p:blipFill>
                            <p:spPr bwMode="auto">
                              <a:xfrm>
                                <a:off x="394540" y="1685764"/>
                                <a:ext cx="2129537" cy="2048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28"/>
                  <p:cNvSpPr txBox="1">
                    <a:spLocks noChangeArrowheads="1"/>
                  </p:cNvSpPr>
                  <p:nvPr/>
                </p:nvSpPr>
                <p:spPr bwMode="auto">
                  <a:xfrm>
                    <a:off x="3163088" y="2168556"/>
                    <a:ext cx="5099958" cy="334290"/>
                  </a:xfrm>
                  <a:prstGeom prst="rect">
                    <a:avLst/>
                  </a:prstGeom>
                  <a:noFill/>
                  <a:ln w="9525">
                    <a:noFill/>
                    <a:miter lim="800000"/>
                    <a:headEnd/>
                    <a:tailEnd/>
                  </a:ln>
                </p:spPr>
                <p:txBody>
                  <a:bodyPr>
                    <a:spAutoFit/>
                  </a:bodyPr>
                  <a:lstStyle/>
                  <a:p>
                    <a:r>
                      <a:rPr lang="en-US" dirty="0">
                        <a:cs typeface="Arial" pitchFamily="34" charset="0"/>
                      </a:rPr>
                      <a:t>Think Social Security will cover the cost of care</a:t>
                    </a:r>
                    <a:r>
                      <a:rPr lang="en-US" baseline="30000" dirty="0">
                        <a:cs typeface="Arial" pitchFamily="34" charset="0"/>
                      </a:rPr>
                      <a:t>1</a:t>
                    </a:r>
                    <a:endParaRPr lang="en-US" dirty="0">
                      <a:cs typeface="Arial" pitchFamily="34" charset="0"/>
                    </a:endParaRPr>
                  </a:p>
                </p:txBody>
              </p:sp>
              <p:sp>
                <p:nvSpPr>
                  <p:cNvPr id="15" name="TextBox 29"/>
                  <p:cNvSpPr txBox="1">
                    <a:spLocks noChangeArrowheads="1"/>
                  </p:cNvSpPr>
                  <p:nvPr/>
                </p:nvSpPr>
                <p:spPr bwMode="auto">
                  <a:xfrm>
                    <a:off x="2653091" y="2996199"/>
                    <a:ext cx="5391386" cy="835726"/>
                  </a:xfrm>
                  <a:prstGeom prst="rect">
                    <a:avLst/>
                  </a:prstGeom>
                  <a:noFill/>
                  <a:ln w="9525">
                    <a:noFill/>
                    <a:miter lim="800000"/>
                    <a:headEnd/>
                    <a:tailEnd/>
                  </a:ln>
                </p:spPr>
                <p:txBody>
                  <a:bodyPr wrap="square">
                    <a:spAutoFit/>
                  </a:bodyPr>
                  <a:lstStyle/>
                  <a:p>
                    <a:r>
                      <a:rPr lang="en-US" i="1" u="sng" dirty="0">
                        <a:cs typeface="Arial" pitchFamily="34" charset="0"/>
                      </a:rPr>
                      <a:t>FACT</a:t>
                    </a:r>
                    <a:r>
                      <a:rPr lang="en-US" i="1" dirty="0">
                        <a:solidFill>
                          <a:srgbClr val="C00000"/>
                        </a:solidFill>
                        <a:cs typeface="Arial" pitchFamily="34" charset="0"/>
                      </a:rPr>
                      <a:t> – Average benefits would pay less than 15% of average nursing home costs and maybe /3 the cost of assisted living</a:t>
                    </a:r>
                  </a:p>
                </p:txBody>
              </p:sp>
              <p:cxnSp>
                <p:nvCxnSpPr>
                  <p:cNvPr id="16" name="Straight Connector 15"/>
                  <p:cNvCxnSpPr/>
                  <p:nvPr/>
                </p:nvCxnSpPr>
                <p:spPr>
                  <a:xfrm>
                    <a:off x="394540" y="3823843"/>
                    <a:ext cx="8232790" cy="0"/>
                  </a:xfrm>
                  <a:prstGeom prst="line">
                    <a:avLst/>
                  </a:prstGeom>
                  <a:ln>
                    <a:solidFill>
                      <a:srgbClr val="B00000"/>
                    </a:solidFill>
                  </a:ln>
                </p:spPr>
                <p:style>
                  <a:lnRef idx="2">
                    <a:schemeClr val="accent1"/>
                  </a:lnRef>
                  <a:fillRef idx="0">
                    <a:schemeClr val="accent1"/>
                  </a:fillRef>
                  <a:effectRef idx="1">
                    <a:schemeClr val="accent1"/>
                  </a:effectRef>
                  <a:fontRef idx="minor">
                    <a:schemeClr val="tx1"/>
                  </a:fontRef>
                </p:style>
              </p:cxnSp>
            </p:grpSp>
          </p:grpSp>
        </p:grpSp>
        <p:sp>
          <p:nvSpPr>
            <p:cNvPr id="20" name="Right Arrow 19"/>
            <p:cNvSpPr/>
            <p:nvPr/>
          </p:nvSpPr>
          <p:spPr>
            <a:xfrm>
              <a:off x="2743200" y="1676400"/>
              <a:ext cx="533400" cy="228600"/>
            </a:xfrm>
            <a:prstGeom prst="rightArrow">
              <a:avLst/>
            </a:prstGeom>
            <a:solidFill>
              <a:srgbClr val="009789"/>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ight Arrow 20"/>
            <p:cNvSpPr/>
            <p:nvPr/>
          </p:nvSpPr>
          <p:spPr>
            <a:xfrm>
              <a:off x="2819400" y="4267200"/>
              <a:ext cx="533400" cy="228600"/>
            </a:xfrm>
            <a:prstGeom prst="rightArrow">
              <a:avLst/>
            </a:prstGeom>
            <a:solidFill>
              <a:srgbClr val="009789"/>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23" name="Straight Connector 22"/>
          <p:cNvCxnSpPr/>
          <p:nvPr/>
        </p:nvCxnSpPr>
        <p:spPr>
          <a:xfrm>
            <a:off x="152400" y="838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76200" y="117352"/>
            <a:ext cx="8261684" cy="691731"/>
          </a:xfrm>
          <a:noFill/>
          <a:ln>
            <a:miter lim="800000"/>
            <a:headEnd/>
            <a:tailEnd/>
          </a:ln>
        </p:spPr>
        <p:txBody>
          <a:bodyPr wrap="square" lIns="91440" tIns="45720" rIns="91440" bIns="45720" numCol="1" anchor="t" anchorCtr="0" compatLnSpc="1">
            <a:prstTxWarp prst="textNoShape">
              <a:avLst/>
            </a:prstTxWarp>
          </a:bodyPr>
          <a:lstStyle/>
          <a:p>
            <a:pPr algn="ctr" eaLnBrk="1" hangingPunct="1"/>
            <a:r>
              <a:rPr lang="en-US" sz="3200" dirty="0">
                <a:solidFill>
                  <a:schemeClr val="tx1"/>
                </a:solidFill>
                <a:ea typeface="ＭＳ Ｐゴシック" pitchFamily="34" charset="-128"/>
              </a:rPr>
              <a:t>  …. Be prepared for client misconceptions</a:t>
            </a:r>
          </a:p>
        </p:txBody>
      </p:sp>
      <p:graphicFrame>
        <p:nvGraphicFramePr>
          <p:cNvPr id="6" name="Diagram 5"/>
          <p:cNvGraphicFramePr/>
          <p:nvPr>
            <p:extLst>
              <p:ext uri="{D42A27DB-BD31-4B8C-83A1-F6EECF244321}">
                <p14:modId xmlns:p14="http://schemas.microsoft.com/office/powerpoint/2010/main" val="2928649339"/>
              </p:ext>
            </p:extLst>
          </p:nvPr>
        </p:nvGraphicFramePr>
        <p:xfrm>
          <a:off x="304800" y="755901"/>
          <a:ext cx="8458200"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3"/>
          <p:cNvSpPr txBox="1">
            <a:spLocks noChangeArrowheads="1"/>
          </p:cNvSpPr>
          <p:nvPr/>
        </p:nvSpPr>
        <p:spPr>
          <a:xfrm>
            <a:off x="824564" y="4191000"/>
            <a:ext cx="8153400" cy="1664202"/>
          </a:xfrm>
          <a:prstGeom prst="rect">
            <a:avLst/>
          </a:prstGeom>
        </p:spPr>
        <p:txBody>
          <a:bodyPr/>
          <a:lstStyle/>
          <a:p>
            <a:pPr marL="285750" indent="-285750">
              <a:spcBef>
                <a:spcPct val="20000"/>
              </a:spcBef>
              <a:buFont typeface="Arial" pitchFamily="34" charset="0"/>
              <a:buChar char="•"/>
              <a:defRPr/>
            </a:pPr>
            <a:r>
              <a:rPr lang="en-US" sz="2800" kern="0" dirty="0">
                <a:latin typeface="+mn-lt"/>
                <a:ea typeface="ＭＳ Ｐゴシック" charset="-128"/>
              </a:rPr>
              <a:t>LTC coverage </a:t>
            </a:r>
            <a:r>
              <a:rPr lang="en-US" sz="2800" b="1" kern="0" dirty="0">
                <a:solidFill>
                  <a:srgbClr val="125309"/>
                </a:solidFill>
                <a:latin typeface="+mn-lt"/>
                <a:ea typeface="ＭＳ Ｐゴシック" charset="-128"/>
              </a:rPr>
              <a:t>WILL</a:t>
            </a:r>
            <a:r>
              <a:rPr lang="en-US" sz="2800" kern="0" dirty="0">
                <a:latin typeface="+mn-lt"/>
                <a:ea typeface="ＭＳ Ｐゴシック" charset="-128"/>
              </a:rPr>
              <a:t> help pay for LTC costs</a:t>
            </a:r>
          </a:p>
          <a:p>
            <a:pPr marL="742950" lvl="1" indent="-285750">
              <a:spcBef>
                <a:spcPct val="20000"/>
              </a:spcBef>
              <a:buFont typeface="Arial" pitchFamily="34" charset="0"/>
              <a:buChar char="̶"/>
              <a:defRPr/>
            </a:pPr>
            <a:r>
              <a:rPr lang="en-US" sz="2000" kern="0" dirty="0">
                <a:solidFill>
                  <a:schemeClr val="tx1">
                    <a:lumMod val="85000"/>
                    <a:lumOff val="15000"/>
                  </a:schemeClr>
                </a:solidFill>
                <a:latin typeface="+mn-lt"/>
                <a:ea typeface="ＭＳ Ｐゴシック" charset="-128"/>
                <a:cs typeface="Times New Roman" pitchFamily="18" charset="0"/>
              </a:rPr>
              <a:t>Long-term care stand alone policy</a:t>
            </a:r>
          </a:p>
          <a:p>
            <a:pPr marL="742950" lvl="1" indent="-285750">
              <a:spcBef>
                <a:spcPct val="20000"/>
              </a:spcBef>
              <a:buFont typeface="Arial" pitchFamily="34" charset="0"/>
              <a:buChar char="̶"/>
              <a:defRPr/>
            </a:pPr>
            <a:r>
              <a:rPr lang="en-US" sz="2000" kern="0" dirty="0">
                <a:solidFill>
                  <a:schemeClr val="tx1">
                    <a:lumMod val="85000"/>
                    <a:lumOff val="15000"/>
                  </a:schemeClr>
                </a:solidFill>
                <a:latin typeface="+mn-lt"/>
                <a:ea typeface="ＭＳ Ｐゴシック" charset="-128"/>
                <a:cs typeface="Times New Roman" pitchFamily="18" charset="0"/>
              </a:rPr>
              <a:t>Long-term care with life insurance – Linked Benefit LTC</a:t>
            </a:r>
          </a:p>
          <a:p>
            <a:pPr marL="742950" lvl="1" indent="-285750">
              <a:spcBef>
                <a:spcPct val="20000"/>
              </a:spcBef>
              <a:buFont typeface="Arial" pitchFamily="34" charset="0"/>
              <a:buChar char="̶"/>
              <a:defRPr/>
            </a:pPr>
            <a:r>
              <a:rPr lang="en-US" sz="2000" kern="0" dirty="0">
                <a:solidFill>
                  <a:schemeClr val="tx1">
                    <a:lumMod val="85000"/>
                    <a:lumOff val="15000"/>
                  </a:schemeClr>
                </a:solidFill>
                <a:latin typeface="+mn-lt"/>
                <a:ea typeface="ＭＳ Ｐゴシック" charset="-128"/>
                <a:cs typeface="Times New Roman" pitchFamily="18" charset="0"/>
              </a:rPr>
              <a:t>Life insurance with a LTC rider</a:t>
            </a:r>
          </a:p>
          <a:p>
            <a:pPr marL="342900" indent="-342900">
              <a:spcBef>
                <a:spcPct val="20000"/>
              </a:spcBef>
              <a:buFont typeface="Arial" pitchFamily="34" charset="0"/>
              <a:buChar char="̶"/>
              <a:defRPr/>
            </a:pPr>
            <a:endParaRPr lang="en-US" sz="2400" kern="0" dirty="0">
              <a:latin typeface="+mn-lt"/>
              <a:ea typeface="ＭＳ Ｐゴシック" charset="-128"/>
              <a:cs typeface="ＭＳ Ｐゴシック" charset="-128"/>
            </a:endParaRPr>
          </a:p>
        </p:txBody>
      </p:sp>
      <p:cxnSp>
        <p:nvCxnSpPr>
          <p:cNvPr id="8" name="Straight Connector 7"/>
          <p:cNvCxnSpPr/>
          <p:nvPr/>
        </p:nvCxnSpPr>
        <p:spPr>
          <a:xfrm>
            <a:off x="152400" y="838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
        <p:nvSpPr>
          <p:cNvPr id="9"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41589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28600" y="1143000"/>
            <a:ext cx="8458200" cy="4572000"/>
          </a:xfrm>
          <a:noFill/>
          <a:ln>
            <a:miter lim="800000"/>
            <a:headEnd/>
            <a:tailEnd/>
          </a:ln>
        </p:spPr>
        <p:txBody>
          <a:bodyPr wrap="square" lIns="91440" tIns="45720" rIns="91440" bIns="45720" numCol="1" anchor="t" anchorCtr="0" compatLnSpc="1">
            <a:prstTxWarp prst="textNoShape">
              <a:avLst/>
            </a:prstTxWarp>
          </a:bodyPr>
          <a:lstStyle/>
          <a:p>
            <a:pPr algn="ctr"/>
            <a:r>
              <a:rPr lang="en-US" dirty="0">
                <a:solidFill>
                  <a:schemeClr val="tx1"/>
                </a:solidFill>
                <a:ea typeface="ＭＳ Ｐゴシック" pitchFamily="34" charset="-128"/>
              </a:rPr>
              <a:t>Long-term Care Planning- </a:t>
            </a:r>
            <a:br>
              <a:rPr lang="en-US" dirty="0">
                <a:solidFill>
                  <a:schemeClr val="tx1"/>
                </a:solidFill>
                <a:ea typeface="ＭＳ Ｐゴシック" pitchFamily="34" charset="-128"/>
              </a:rPr>
            </a:br>
            <a:r>
              <a:rPr lang="en-US" dirty="0">
                <a:solidFill>
                  <a:schemeClr val="tx1"/>
                </a:solidFill>
                <a:ea typeface="ＭＳ Ｐゴシック" pitchFamily="34" charset="-128"/>
              </a:rPr>
              <a:t>Where To Start?</a:t>
            </a:r>
            <a:br>
              <a:rPr lang="en-US" dirty="0">
                <a:solidFill>
                  <a:schemeClr val="tx1"/>
                </a:solidFill>
                <a:ea typeface="ＭＳ Ｐゴシック" pitchFamily="34" charset="-128"/>
              </a:rPr>
            </a:br>
            <a:r>
              <a:rPr lang="en-US" dirty="0">
                <a:ea typeface="ＭＳ Ｐゴシック" pitchFamily="34" charset="-128"/>
              </a:rPr>
              <a:t/>
            </a:r>
            <a:br>
              <a:rPr lang="en-US" dirty="0">
                <a:ea typeface="ＭＳ Ｐゴシック" pitchFamily="34" charset="-128"/>
              </a:rPr>
            </a:br>
            <a:r>
              <a:rPr lang="en-US" sz="3600" dirty="0">
                <a:solidFill>
                  <a:schemeClr val="accent5">
                    <a:lumMod val="25000"/>
                  </a:schemeClr>
                </a:solidFill>
                <a:ea typeface="ＭＳ Ｐゴシック" pitchFamily="34" charset="-128"/>
              </a:rPr>
              <a:t>Sorting Out the Dilemma </a:t>
            </a:r>
            <a:br>
              <a:rPr lang="en-US" sz="3600" dirty="0">
                <a:solidFill>
                  <a:schemeClr val="accent5">
                    <a:lumMod val="25000"/>
                  </a:schemeClr>
                </a:solidFill>
                <a:ea typeface="ＭＳ Ｐゴシック" pitchFamily="34" charset="-128"/>
              </a:rPr>
            </a:br>
            <a:r>
              <a:rPr lang="en-US" sz="3600" dirty="0">
                <a:solidFill>
                  <a:schemeClr val="accent5">
                    <a:lumMod val="25000"/>
                  </a:schemeClr>
                </a:solidFill>
                <a:ea typeface="ＭＳ Ｐゴシック" pitchFamily="34" charset="-128"/>
              </a:rPr>
              <a:t>and </a:t>
            </a:r>
            <a:br>
              <a:rPr lang="en-US" sz="3600" dirty="0">
                <a:solidFill>
                  <a:schemeClr val="accent5">
                    <a:lumMod val="25000"/>
                  </a:schemeClr>
                </a:solidFill>
                <a:ea typeface="ＭＳ Ｐゴシック" pitchFamily="34" charset="-128"/>
              </a:rPr>
            </a:br>
            <a:r>
              <a:rPr lang="en-US" sz="3600" dirty="0">
                <a:solidFill>
                  <a:schemeClr val="accent5">
                    <a:lumMod val="25000"/>
                  </a:schemeClr>
                </a:solidFill>
                <a:ea typeface="ＭＳ Ｐゴシック" pitchFamily="34" charset="-128"/>
              </a:rPr>
              <a:t>Providing Real Solutions</a:t>
            </a:r>
          </a:p>
        </p:txBody>
      </p:sp>
      <p:cxnSp>
        <p:nvCxnSpPr>
          <p:cNvPr id="6" name="Straight Connector 5"/>
          <p:cNvCxnSpPr/>
          <p:nvPr/>
        </p:nvCxnSpPr>
        <p:spPr>
          <a:xfrm>
            <a:off x="381000" y="26670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
        <p:nvSpPr>
          <p:cNvPr id="4"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961771598"/>
              </p:ext>
            </p:extLst>
          </p:nvPr>
        </p:nvGraphicFramePr>
        <p:xfrm>
          <a:off x="381000" y="1554162"/>
          <a:ext cx="8229600" cy="4086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itle 1"/>
          <p:cNvSpPr>
            <a:spLocks noGrp="1"/>
          </p:cNvSpPr>
          <p:nvPr>
            <p:ph type="title"/>
          </p:nvPr>
        </p:nvSpPr>
        <p:spPr>
          <a:xfrm>
            <a:off x="533400" y="304800"/>
            <a:ext cx="8153400" cy="715962"/>
          </a:xfrm>
        </p:spPr>
        <p:txBody>
          <a:bodyPr/>
          <a:lstStyle/>
          <a:p>
            <a:r>
              <a:rPr lang="en-US" sz="2800" dirty="0"/>
              <a:t>Long term care is generally paid for by either…..</a:t>
            </a:r>
          </a:p>
        </p:txBody>
      </p:sp>
      <p:cxnSp>
        <p:nvCxnSpPr>
          <p:cNvPr id="11" name="Straight Connector 10"/>
          <p:cNvCxnSpPr/>
          <p:nvPr/>
        </p:nvCxnSpPr>
        <p:spPr>
          <a:xfrm>
            <a:off x="228600" y="838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a:xfrm>
            <a:off x="257810" y="152401"/>
            <a:ext cx="8403590" cy="457200"/>
          </a:xfrm>
        </p:spPr>
        <p:txBody>
          <a:bodyPr>
            <a:noAutofit/>
          </a:bodyPr>
          <a:lstStyle/>
          <a:p>
            <a:pPr algn="r"/>
            <a:r>
              <a:rPr lang="en-US" sz="2800" dirty="0">
                <a:solidFill>
                  <a:schemeClr val="tx1"/>
                </a:solidFill>
              </a:rPr>
              <a:t>Is disposable income available to pay for LTC?...…</a:t>
            </a:r>
          </a:p>
        </p:txBody>
      </p:sp>
      <p:sp>
        <p:nvSpPr>
          <p:cNvPr id="7" name="TextBox 6"/>
          <p:cNvSpPr txBox="1"/>
          <p:nvPr/>
        </p:nvSpPr>
        <p:spPr>
          <a:xfrm>
            <a:off x="533400" y="1066800"/>
            <a:ext cx="7743190" cy="830997"/>
          </a:xfrm>
          <a:prstGeom prst="rect">
            <a:avLst/>
          </a:prstGeom>
          <a:noFill/>
        </p:spPr>
        <p:txBody>
          <a:bodyPr wrap="square" rtlCol="0">
            <a:spAutoFit/>
          </a:bodyPr>
          <a:lstStyle/>
          <a:p>
            <a:r>
              <a:rPr lang="en-US" sz="2400" b="1" dirty="0"/>
              <a:t>LTC coverage provides an income source for paying LTC expenses </a:t>
            </a:r>
          </a:p>
        </p:txBody>
      </p:sp>
      <p:cxnSp>
        <p:nvCxnSpPr>
          <p:cNvPr id="8" name="Straight Connector 7"/>
          <p:cNvCxnSpPr/>
          <p:nvPr/>
        </p:nvCxnSpPr>
        <p:spPr>
          <a:xfrm>
            <a:off x="53340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195976857"/>
              </p:ext>
            </p:extLst>
          </p:nvPr>
        </p:nvGraphicFramePr>
        <p:xfrm>
          <a:off x="457200" y="1905000"/>
          <a:ext cx="8001000"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92197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8" name="Title 1"/>
          <p:cNvSpPr txBox="1">
            <a:spLocks/>
          </p:cNvSpPr>
          <p:nvPr/>
        </p:nvSpPr>
        <p:spPr>
          <a:xfrm>
            <a:off x="381000" y="228600"/>
            <a:ext cx="8051800" cy="1016000"/>
          </a:xfrm>
          <a:prstGeom prst="rect">
            <a:avLst/>
          </a:prstGeom>
        </p:spPr>
        <p:txBody>
          <a:bodyPr vert="horz">
            <a:norm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92744"/>
                </a:solidFill>
                <a:effectLst/>
                <a:uLnTx/>
                <a:uFillTx/>
                <a:latin typeface="+mj-lt"/>
                <a:ea typeface="ＭＳ Ｐゴシック" charset="-128"/>
                <a:cs typeface="ＭＳ Ｐゴシック" charset="-128"/>
              </a:rPr>
              <a:t>How will providing </a:t>
            </a:r>
            <a:r>
              <a:rPr kumimoji="0" lang="en-US" sz="2800" b="0" i="1" u="none" strike="noStrike" kern="0" cap="none" spc="0" normalizeH="0" baseline="0" noProof="0" dirty="0">
                <a:ln>
                  <a:noFill/>
                </a:ln>
                <a:solidFill>
                  <a:srgbClr val="092744"/>
                </a:solidFill>
                <a:effectLst/>
                <a:uLnTx/>
                <a:uFillTx/>
                <a:latin typeface="+mj-lt"/>
                <a:ea typeface="ＭＳ Ｐゴシック" charset="-128"/>
                <a:cs typeface="ＭＳ Ｐゴシック" charset="-128"/>
              </a:rPr>
              <a:t>unpaid</a:t>
            </a:r>
            <a:r>
              <a:rPr kumimoji="0" lang="en-US" sz="2800" b="0" i="0" u="none" strike="noStrike" kern="0" cap="none" spc="0" normalizeH="0" baseline="0" noProof="0" dirty="0">
                <a:ln>
                  <a:noFill/>
                </a:ln>
                <a:solidFill>
                  <a:srgbClr val="092744"/>
                </a:solidFill>
                <a:effectLst/>
                <a:uLnTx/>
                <a:uFillTx/>
                <a:latin typeface="+mj-lt"/>
                <a:ea typeface="ＭＳ Ｐゴシック" charset="-128"/>
                <a:cs typeface="ＭＳ Ｐゴシック" charset="-128"/>
              </a:rPr>
              <a:t> care affect the </a:t>
            </a:r>
            <a:r>
              <a:rPr kumimoji="0" lang="en-US" sz="2800" b="1" i="0" u="none" strike="noStrike" kern="0" cap="none" spc="0" normalizeH="0" baseline="0" noProof="0" dirty="0">
                <a:ln>
                  <a:noFill/>
                </a:ln>
                <a:solidFill>
                  <a:srgbClr val="092744"/>
                </a:solidFill>
                <a:effectLst/>
                <a:uLnTx/>
                <a:uFillTx/>
                <a:latin typeface="+mj-lt"/>
                <a:ea typeface="ＭＳ Ｐゴシック" charset="-128"/>
                <a:cs typeface="ＭＳ Ｐゴシック" charset="-128"/>
              </a:rPr>
              <a:t>lifestyle</a:t>
            </a:r>
            <a:r>
              <a:rPr kumimoji="0" lang="en-US" sz="2800" b="0" i="0" u="none" strike="noStrike" kern="0" cap="none" spc="0" normalizeH="0" baseline="0" noProof="0" dirty="0">
                <a:ln>
                  <a:noFill/>
                </a:ln>
                <a:solidFill>
                  <a:srgbClr val="092744"/>
                </a:solidFill>
                <a:effectLst/>
                <a:uLnTx/>
                <a:uFillTx/>
                <a:latin typeface="+mj-lt"/>
                <a:ea typeface="ＭＳ Ｐゴシック" charset="-128"/>
                <a:cs typeface="ＭＳ Ｐゴシック" charset="-128"/>
              </a:rPr>
              <a:t> of a loved one?.......</a:t>
            </a:r>
          </a:p>
        </p:txBody>
      </p:sp>
      <p:sp>
        <p:nvSpPr>
          <p:cNvPr id="10" name="Content Placeholder 2"/>
          <p:cNvSpPr>
            <a:spLocks noGrp="1"/>
          </p:cNvSpPr>
          <p:nvPr>
            <p:ph idx="1"/>
          </p:nvPr>
        </p:nvSpPr>
        <p:spPr>
          <a:xfrm>
            <a:off x="152400" y="1676400"/>
            <a:ext cx="8699500" cy="4040721"/>
          </a:xfrm>
        </p:spPr>
        <p:txBody>
          <a:bodyPr>
            <a:normAutofit fontScale="92500"/>
          </a:bodyPr>
          <a:lstStyle/>
          <a:p>
            <a:r>
              <a:rPr lang="en-US" sz="2800" dirty="0">
                <a:solidFill>
                  <a:schemeClr val="tx1"/>
                </a:solidFill>
              </a:rPr>
              <a:t>There is a </a:t>
            </a:r>
            <a:r>
              <a:rPr lang="en-US" sz="2800" b="1" dirty="0">
                <a:solidFill>
                  <a:srgbClr val="C00000"/>
                </a:solidFill>
              </a:rPr>
              <a:t>cost</a:t>
            </a:r>
            <a:r>
              <a:rPr lang="en-US" sz="2800" dirty="0">
                <a:solidFill>
                  <a:schemeClr val="tx1"/>
                </a:solidFill>
              </a:rPr>
              <a:t> to unpaid care giving ……</a:t>
            </a:r>
          </a:p>
          <a:p>
            <a:pPr lvl="1">
              <a:buFont typeface="Arial" pitchFamily="34" charset="0"/>
              <a:buChar char="•"/>
            </a:pPr>
            <a:endParaRPr lang="en-US" sz="1300" dirty="0">
              <a:solidFill>
                <a:srgbClr val="0070C0"/>
              </a:solidFill>
            </a:endParaRPr>
          </a:p>
          <a:p>
            <a:r>
              <a:rPr lang="en-US" sz="2500" dirty="0">
                <a:solidFill>
                  <a:srgbClr val="002060"/>
                </a:solidFill>
              </a:rPr>
              <a:t>Seniors giving care are more likely to be seniors who need care</a:t>
            </a:r>
          </a:p>
          <a:p>
            <a:pPr lvl="2">
              <a:buFont typeface="Arial" pitchFamily="34" charset="0"/>
              <a:buChar char="̶"/>
            </a:pPr>
            <a:r>
              <a:rPr lang="en-US" sz="2200" dirty="0">
                <a:solidFill>
                  <a:schemeClr val="tx2">
                    <a:lumMod val="50000"/>
                  </a:schemeClr>
                </a:solidFill>
              </a:rPr>
              <a:t>40% of seniors caregivers predecease person they are caring for</a:t>
            </a:r>
            <a:r>
              <a:rPr lang="en-US" sz="2200" baseline="30000" dirty="0">
                <a:solidFill>
                  <a:schemeClr val="tx2">
                    <a:lumMod val="50000"/>
                  </a:schemeClr>
                </a:solidFill>
              </a:rPr>
              <a:t>1</a:t>
            </a:r>
          </a:p>
          <a:p>
            <a:pPr lvl="1">
              <a:buFont typeface="Arial" pitchFamily="34" charset="0"/>
              <a:buChar char="•"/>
            </a:pPr>
            <a:endParaRPr lang="en-US" sz="1100" dirty="0">
              <a:solidFill>
                <a:schemeClr val="tx1">
                  <a:lumMod val="75000"/>
                  <a:lumOff val="25000"/>
                </a:schemeClr>
              </a:solidFill>
            </a:endParaRPr>
          </a:p>
          <a:p>
            <a:pPr lvl="1">
              <a:buFont typeface="Arial" pitchFamily="34" charset="0"/>
              <a:buChar char="•"/>
            </a:pPr>
            <a:r>
              <a:rPr lang="en-US" sz="2400" dirty="0">
                <a:solidFill>
                  <a:srgbClr val="002060"/>
                </a:solidFill>
              </a:rPr>
              <a:t>The average unpaid caregiver is a middle aged woman who works (or did) full time</a:t>
            </a:r>
            <a:r>
              <a:rPr lang="en-US" sz="2400" baseline="30000" dirty="0">
                <a:solidFill>
                  <a:srgbClr val="002060"/>
                </a:solidFill>
              </a:rPr>
              <a:t>2</a:t>
            </a:r>
            <a:endParaRPr lang="en-US" sz="2400" dirty="0">
              <a:solidFill>
                <a:srgbClr val="002060"/>
              </a:solidFill>
            </a:endParaRPr>
          </a:p>
          <a:p>
            <a:pPr lvl="2">
              <a:buFont typeface="Arial" pitchFamily="34" charset="0"/>
              <a:buChar char="̶"/>
            </a:pPr>
            <a:r>
              <a:rPr lang="en-US" sz="2200" dirty="0">
                <a:solidFill>
                  <a:schemeClr val="tx2">
                    <a:lumMod val="50000"/>
                  </a:schemeClr>
                </a:solidFill>
              </a:rPr>
              <a:t>But loses an average of $324,000 in lost wages and benefits</a:t>
            </a:r>
          </a:p>
          <a:p>
            <a:pPr lvl="3">
              <a:buFont typeface="Arial" pitchFamily="34" charset="0"/>
              <a:buChar char="̶"/>
            </a:pPr>
            <a:r>
              <a:rPr lang="en-US" sz="1900" dirty="0">
                <a:solidFill>
                  <a:schemeClr val="tx1"/>
                </a:solidFill>
              </a:rPr>
              <a:t>Quit job, reduce hours, pass up promotions</a:t>
            </a:r>
          </a:p>
          <a:p>
            <a:pPr lvl="2">
              <a:buFont typeface="Arial" pitchFamily="34" charset="0"/>
              <a:buChar char="̶"/>
            </a:pPr>
            <a:r>
              <a:rPr lang="en-US" sz="2200" dirty="0">
                <a:solidFill>
                  <a:schemeClr val="tx1"/>
                </a:solidFill>
              </a:rPr>
              <a:t>Loses time with their own family</a:t>
            </a:r>
          </a:p>
          <a:p>
            <a:pPr lvl="2">
              <a:buNone/>
            </a:pPr>
            <a:endParaRPr lang="en-US" sz="2200" dirty="0"/>
          </a:p>
          <a:p>
            <a:endParaRPr lang="en-US" dirty="0"/>
          </a:p>
          <a:p>
            <a:endParaRPr lang="en-US" dirty="0"/>
          </a:p>
        </p:txBody>
      </p:sp>
      <p:sp>
        <p:nvSpPr>
          <p:cNvPr id="11" name="TextBox 10"/>
          <p:cNvSpPr txBox="1"/>
          <p:nvPr/>
        </p:nvSpPr>
        <p:spPr>
          <a:xfrm>
            <a:off x="640404" y="6248400"/>
            <a:ext cx="4794902" cy="553998"/>
          </a:xfrm>
          <a:prstGeom prst="rect">
            <a:avLst/>
          </a:prstGeom>
          <a:noFill/>
        </p:spPr>
        <p:txBody>
          <a:bodyPr wrap="none" rtlCol="0">
            <a:spAutoFit/>
          </a:bodyPr>
          <a:lstStyle/>
          <a:p>
            <a:r>
              <a:rPr lang="en-US" sz="1000" baseline="30000" dirty="0"/>
              <a:t>1 </a:t>
            </a:r>
            <a:r>
              <a:rPr lang="en-US" sz="1000" dirty="0"/>
              <a:t>Ron Kauffman, “I’m Losing Myself Being a Caregiver”, Caring.com Oct. 15, 2016</a:t>
            </a:r>
          </a:p>
          <a:p>
            <a:r>
              <a:rPr lang="en-US" sz="1000" baseline="30000" dirty="0"/>
              <a:t>2  </a:t>
            </a:r>
            <a:r>
              <a:rPr lang="en-US" sz="1000" dirty="0"/>
              <a:t>Family Caregiver Alliance, November 2016</a:t>
            </a:r>
          </a:p>
          <a:p>
            <a:endParaRPr lang="en-US" sz="1000" dirty="0"/>
          </a:p>
        </p:txBody>
      </p:sp>
      <p:cxnSp>
        <p:nvCxnSpPr>
          <p:cNvPr id="12" name="Straight Connector 11"/>
          <p:cNvCxnSpPr/>
          <p:nvPr/>
        </p:nvCxnSpPr>
        <p:spPr>
          <a:xfrm>
            <a:off x="228600" y="1219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grpSp>
        <p:nvGrpSpPr>
          <p:cNvPr id="8" name="Group 19"/>
          <p:cNvGrpSpPr>
            <a:grpSpLocks/>
          </p:cNvGrpSpPr>
          <p:nvPr/>
        </p:nvGrpSpPr>
        <p:grpSpPr bwMode="auto">
          <a:xfrm>
            <a:off x="457200" y="1295400"/>
            <a:ext cx="8077200" cy="4457037"/>
            <a:chOff x="914400" y="1524000"/>
            <a:chExt cx="7848600" cy="4457700"/>
          </a:xfrm>
        </p:grpSpPr>
        <p:grpSp>
          <p:nvGrpSpPr>
            <p:cNvPr id="9" name="Group 17"/>
            <p:cNvGrpSpPr>
              <a:grpSpLocks/>
            </p:cNvGrpSpPr>
            <p:nvPr/>
          </p:nvGrpSpPr>
          <p:grpSpPr bwMode="auto">
            <a:xfrm>
              <a:off x="914400" y="1524000"/>
              <a:ext cx="7848600" cy="4409555"/>
              <a:chOff x="914400" y="1828800"/>
              <a:chExt cx="7848600" cy="4409555"/>
            </a:xfrm>
          </p:grpSpPr>
          <p:sp>
            <p:nvSpPr>
              <p:cNvPr id="11" name="TextBox 10"/>
              <p:cNvSpPr txBox="1"/>
              <p:nvPr/>
            </p:nvSpPr>
            <p:spPr>
              <a:xfrm>
                <a:off x="1676430" y="1828800"/>
                <a:ext cx="7086570" cy="4409555"/>
              </a:xfrm>
              <a:prstGeom prst="rect">
                <a:avLst/>
              </a:prstGeom>
              <a:noFill/>
            </p:spPr>
            <p:txBody>
              <a:bodyPr>
                <a:spAutoFit/>
              </a:bodyPr>
              <a:lstStyle/>
              <a:p>
                <a:pPr>
                  <a:defRPr/>
                </a:pPr>
                <a:r>
                  <a:rPr lang="en-US" sz="2550" dirty="0">
                    <a:ea typeface="ＭＳ Ｐゴシック" charset="-128"/>
                  </a:rPr>
                  <a:t>Age 50-64</a:t>
                </a:r>
              </a:p>
              <a:p>
                <a:pPr>
                  <a:defRPr/>
                </a:pPr>
                <a:endParaRPr lang="en-US" sz="2550" dirty="0">
                  <a:ea typeface="ＭＳ Ｐゴシック" charset="-128"/>
                </a:endParaRPr>
              </a:p>
              <a:p>
                <a:pPr>
                  <a:defRPr/>
                </a:pPr>
                <a:r>
                  <a:rPr lang="en-US" sz="2550" dirty="0">
                    <a:ea typeface="ＭＳ Ｐゴシック" charset="-128"/>
                  </a:rPr>
                  <a:t> Married with Adult Children, Homeowner</a:t>
                </a:r>
              </a:p>
              <a:p>
                <a:pPr>
                  <a:defRPr/>
                </a:pPr>
                <a:endParaRPr lang="en-US" sz="2550" dirty="0">
                  <a:ea typeface="ＭＳ Ｐゴシック" charset="-128"/>
                </a:endParaRPr>
              </a:p>
              <a:p>
                <a:pPr>
                  <a:defRPr/>
                </a:pPr>
                <a:r>
                  <a:rPr lang="en-US" sz="2550" dirty="0">
                    <a:ea typeface="ＭＳ Ｐゴシック" charset="-128"/>
                  </a:rPr>
                  <a:t>White collar profession, not yet retired</a:t>
                </a:r>
              </a:p>
              <a:p>
                <a:pPr>
                  <a:defRPr/>
                </a:pPr>
                <a:endParaRPr lang="en-US" sz="2550" dirty="0">
                  <a:ea typeface="ＭＳ Ｐゴシック" charset="-128"/>
                </a:endParaRPr>
              </a:p>
              <a:p>
                <a:pPr>
                  <a:defRPr/>
                </a:pPr>
                <a:r>
                  <a:rPr lang="en-US" sz="2550" dirty="0">
                    <a:ea typeface="ＭＳ Ｐゴシック" charset="-128"/>
                  </a:rPr>
                  <a:t> Owns life insurance, conservative investments</a:t>
                </a:r>
              </a:p>
              <a:p>
                <a:pPr>
                  <a:defRPr/>
                </a:pPr>
                <a:endParaRPr lang="en-US" sz="2550" dirty="0">
                  <a:ea typeface="ＭＳ Ｐゴシック" charset="-128"/>
                </a:endParaRPr>
              </a:p>
              <a:p>
                <a:pPr>
                  <a:defRPr/>
                </a:pPr>
                <a:r>
                  <a:rPr lang="en-US" sz="2550" dirty="0">
                    <a:ea typeface="ＭＳ Ｐゴシック" charset="-128"/>
                  </a:rPr>
                  <a:t> Household income of $100,000 or more</a:t>
                </a:r>
              </a:p>
              <a:p>
                <a:pPr>
                  <a:defRPr/>
                </a:pPr>
                <a:r>
                  <a:rPr lang="en-US" sz="2550" dirty="0">
                    <a:ea typeface="ＭＳ Ｐゴシック" charset="-128"/>
                  </a:rPr>
                  <a:t> </a:t>
                </a:r>
              </a:p>
              <a:p>
                <a:pPr>
                  <a:defRPr/>
                </a:pPr>
                <a:r>
                  <a:rPr lang="en-US" sz="2550" dirty="0">
                    <a:ea typeface="ＭＳ Ｐゴシック" charset="-128"/>
                  </a:rPr>
                  <a:t> Have experienced LTC challenges with a relative</a:t>
                </a:r>
              </a:p>
            </p:txBody>
          </p:sp>
          <p:sp>
            <p:nvSpPr>
              <p:cNvPr id="12" name="Oval 11"/>
              <p:cNvSpPr/>
              <p:nvPr/>
            </p:nvSpPr>
            <p:spPr>
              <a:xfrm>
                <a:off x="914400" y="1828800"/>
                <a:ext cx="685800" cy="647700"/>
              </a:xfrm>
              <a:prstGeom prst="ellipse">
                <a:avLst/>
              </a:prstGeom>
              <a:solidFill>
                <a:srgbClr val="515151"/>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endParaRPr>
              </a:p>
            </p:txBody>
          </p:sp>
          <p:sp>
            <p:nvSpPr>
              <p:cNvPr id="13" name="Oval 12"/>
              <p:cNvSpPr/>
              <p:nvPr/>
            </p:nvSpPr>
            <p:spPr>
              <a:xfrm>
                <a:off x="914400" y="2590800"/>
                <a:ext cx="685800" cy="647700"/>
              </a:xfrm>
              <a:prstGeom prst="ellipse">
                <a:avLst/>
              </a:prstGeom>
              <a:solidFill>
                <a:schemeClr val="accent2">
                  <a:lumMod val="60000"/>
                  <a:lumOff val="4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endParaRPr>
              </a:p>
            </p:txBody>
          </p:sp>
          <p:sp>
            <p:nvSpPr>
              <p:cNvPr id="14" name="Oval 13"/>
              <p:cNvSpPr/>
              <p:nvPr/>
            </p:nvSpPr>
            <p:spPr>
              <a:xfrm>
                <a:off x="914400" y="3352800"/>
                <a:ext cx="685800" cy="647700"/>
              </a:xfrm>
              <a:prstGeom prst="ellipse">
                <a:avLst/>
              </a:prstGeom>
              <a:solidFill>
                <a:srgbClr val="8000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endParaRPr>
              </a:p>
            </p:txBody>
          </p:sp>
          <p:sp>
            <p:nvSpPr>
              <p:cNvPr id="15" name="Oval 14"/>
              <p:cNvSpPr/>
              <p:nvPr/>
            </p:nvSpPr>
            <p:spPr>
              <a:xfrm>
                <a:off x="914400" y="4114800"/>
                <a:ext cx="685800" cy="647700"/>
              </a:xfrm>
              <a:prstGeom prst="ellipse">
                <a:avLst/>
              </a:prstGeom>
              <a:solidFill>
                <a:schemeClr val="tx2">
                  <a:lumMod val="20000"/>
                  <a:lumOff val="80000"/>
                </a:schemeClr>
              </a:solidFill>
              <a:ln>
                <a:solidFill>
                  <a:srgbClr val="433A33"/>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endParaRPr>
              </a:p>
            </p:txBody>
          </p:sp>
          <p:sp>
            <p:nvSpPr>
              <p:cNvPr id="16" name="Oval 15"/>
              <p:cNvSpPr/>
              <p:nvPr/>
            </p:nvSpPr>
            <p:spPr>
              <a:xfrm>
                <a:off x="914400" y="4876800"/>
                <a:ext cx="685800" cy="647700"/>
              </a:xfrm>
              <a:prstGeom prst="ellipse">
                <a:avLst/>
              </a:prstGeom>
              <a:solidFill>
                <a:srgbClr val="CC7926"/>
              </a:solidFill>
              <a:ln>
                <a:solidFill>
                  <a:srgbClr val="905340"/>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endParaRPr>
              </a:p>
            </p:txBody>
          </p:sp>
        </p:grpSp>
        <p:sp>
          <p:nvSpPr>
            <p:cNvPr id="10" name="Oval 9"/>
            <p:cNvSpPr/>
            <p:nvPr/>
          </p:nvSpPr>
          <p:spPr>
            <a:xfrm>
              <a:off x="914400" y="5334000"/>
              <a:ext cx="685800" cy="647700"/>
            </a:xfrm>
            <a:prstGeom prst="ellipse">
              <a:avLst/>
            </a:prstGeom>
            <a:solidFill>
              <a:srgbClr val="3C5B19"/>
            </a:solidFill>
            <a:ln>
              <a:solidFill>
                <a:srgbClr val="905340"/>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endParaRPr>
            </a:p>
          </p:txBody>
        </p:sp>
      </p:grpSp>
      <p:sp>
        <p:nvSpPr>
          <p:cNvPr id="18" name="Rectangle 3"/>
          <p:cNvSpPr txBox="1">
            <a:spLocks noChangeArrowheads="1"/>
          </p:cNvSpPr>
          <p:nvPr/>
        </p:nvSpPr>
        <p:spPr bwMode="auto">
          <a:xfrm>
            <a:off x="457200" y="304800"/>
            <a:ext cx="7620000" cy="838200"/>
          </a:xfrm>
          <a:prstGeom prst="rect">
            <a:avLst/>
          </a:prstGeom>
          <a:noFill/>
          <a:ln w="9525">
            <a:noFill/>
            <a:miter lim="800000"/>
            <a:headEnd/>
            <a:tailEnd/>
          </a:ln>
        </p:spPr>
        <p:txBody>
          <a:bodyPr/>
          <a:lstStyle/>
          <a:p>
            <a:pPr marL="342900" indent="-342900" algn="r">
              <a:lnSpc>
                <a:spcPct val="90000"/>
              </a:lnSpc>
              <a:spcBef>
                <a:spcPct val="20000"/>
              </a:spcBef>
            </a:pPr>
            <a:r>
              <a:rPr lang="en-US" sz="3600" dirty="0">
                <a:latin typeface="+mj-lt"/>
              </a:rPr>
              <a:t>…………Typical LTC Buyer</a:t>
            </a:r>
          </a:p>
        </p:txBody>
      </p:sp>
      <p:cxnSp>
        <p:nvCxnSpPr>
          <p:cNvPr id="17" name="Straight Connector 16"/>
          <p:cNvCxnSpPr/>
          <p:nvPr/>
        </p:nvCxnSpPr>
        <p:spPr>
          <a:xfrm>
            <a:off x="381000" y="10668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0" name="Rectangle 3"/>
          <p:cNvSpPr>
            <a:spLocks noGrp="1" noChangeArrowheads="1"/>
          </p:cNvSpPr>
          <p:nvPr>
            <p:ph idx="1"/>
          </p:nvPr>
        </p:nvSpPr>
        <p:spPr>
          <a:xfrm>
            <a:off x="228600" y="1066800"/>
            <a:ext cx="8686800" cy="5181600"/>
          </a:xfrm>
        </p:spPr>
        <p:txBody>
          <a:bodyPr/>
          <a:lstStyle/>
          <a:p>
            <a:pPr eaLnBrk="1" hangingPunct="1">
              <a:defRPr/>
            </a:pPr>
            <a:r>
              <a:rPr lang="en-US" sz="2400" dirty="0">
                <a:solidFill>
                  <a:schemeClr val="accent2">
                    <a:lumMod val="75000"/>
                  </a:schemeClr>
                </a:solidFill>
              </a:rPr>
              <a:t> Women are more interested in LTC than men</a:t>
            </a:r>
            <a:r>
              <a:rPr lang="en-US" sz="2400" baseline="30000" dirty="0">
                <a:solidFill>
                  <a:srgbClr val="4A4038"/>
                </a:solidFill>
              </a:rPr>
              <a:t>1</a:t>
            </a:r>
            <a:endParaRPr lang="en-US" sz="2400" dirty="0">
              <a:solidFill>
                <a:schemeClr val="accent2">
                  <a:lumMod val="75000"/>
                </a:schemeClr>
              </a:solidFill>
            </a:endParaRPr>
          </a:p>
          <a:p>
            <a:pPr eaLnBrk="1" hangingPunct="1">
              <a:defRPr/>
            </a:pPr>
            <a:endParaRPr lang="en-US" sz="1200" dirty="0">
              <a:solidFill>
                <a:schemeClr val="accent2">
                  <a:lumMod val="75000"/>
                </a:schemeClr>
              </a:solidFill>
            </a:endParaRPr>
          </a:p>
          <a:p>
            <a:pPr eaLnBrk="1" hangingPunct="1">
              <a:defRPr/>
            </a:pPr>
            <a:endParaRPr lang="en-US" sz="800" dirty="0">
              <a:solidFill>
                <a:schemeClr val="accent2">
                  <a:lumMod val="75000"/>
                </a:schemeClr>
              </a:solidFill>
            </a:endParaRPr>
          </a:p>
          <a:p>
            <a:pPr lvl="1" eaLnBrk="1" hangingPunct="1">
              <a:buFontTx/>
              <a:buNone/>
              <a:defRPr/>
            </a:pPr>
            <a:endParaRPr lang="en-US" dirty="0">
              <a:solidFill>
                <a:srgbClr val="4A4038"/>
              </a:solidFill>
            </a:endParaRPr>
          </a:p>
          <a:p>
            <a:pPr>
              <a:defRPr/>
            </a:pPr>
            <a:endParaRPr lang="en-US" dirty="0">
              <a:solidFill>
                <a:srgbClr val="9A0000"/>
              </a:solidFill>
            </a:endParaRPr>
          </a:p>
          <a:p>
            <a:pPr>
              <a:defRPr/>
            </a:pPr>
            <a:endParaRPr lang="en-US" dirty="0">
              <a:solidFill>
                <a:srgbClr val="9A0000"/>
              </a:solidFill>
            </a:endParaRPr>
          </a:p>
          <a:p>
            <a:pPr>
              <a:defRPr/>
            </a:pPr>
            <a:endParaRPr lang="en-US" dirty="0">
              <a:solidFill>
                <a:srgbClr val="9A0000"/>
              </a:solidFill>
            </a:endParaRPr>
          </a:p>
          <a:p>
            <a:pPr>
              <a:defRPr/>
            </a:pPr>
            <a:endParaRPr lang="en-US" dirty="0">
              <a:solidFill>
                <a:srgbClr val="9A0000"/>
              </a:solidFill>
            </a:endParaRPr>
          </a:p>
          <a:p>
            <a:pPr algn="ctr">
              <a:defRPr/>
            </a:pPr>
            <a:endParaRPr lang="en-US" dirty="0">
              <a:solidFill>
                <a:srgbClr val="9A0000"/>
              </a:solidFill>
            </a:endParaRPr>
          </a:p>
          <a:p>
            <a:pPr algn="ctr">
              <a:defRPr/>
            </a:pPr>
            <a:endParaRPr lang="en-US" dirty="0">
              <a:solidFill>
                <a:srgbClr val="9A0000"/>
              </a:solidFill>
            </a:endParaRPr>
          </a:p>
          <a:p>
            <a:pPr algn="ctr">
              <a:defRPr/>
            </a:pPr>
            <a:endParaRPr lang="en-US" dirty="0">
              <a:solidFill>
                <a:srgbClr val="9A0000"/>
              </a:solidFill>
            </a:endParaRPr>
          </a:p>
          <a:p>
            <a:pPr algn="ctr">
              <a:defRPr/>
            </a:pPr>
            <a:endParaRPr lang="en-US" dirty="0">
              <a:solidFill>
                <a:srgbClr val="9A0000"/>
              </a:solidFill>
            </a:endParaRPr>
          </a:p>
          <a:p>
            <a:pPr algn="ctr">
              <a:defRPr/>
            </a:pPr>
            <a:endParaRPr lang="en-US" dirty="0">
              <a:solidFill>
                <a:srgbClr val="9A0000"/>
              </a:solidFill>
            </a:endParaRPr>
          </a:p>
          <a:p>
            <a:pPr algn="ctr">
              <a:defRPr/>
            </a:pPr>
            <a:r>
              <a:rPr lang="en-US" sz="2800" dirty="0">
                <a:solidFill>
                  <a:srgbClr val="9A0000"/>
                </a:solidFill>
              </a:rPr>
              <a:t>Why the difference in sales to men?</a:t>
            </a:r>
          </a:p>
          <a:p>
            <a:pPr lvl="2">
              <a:buFont typeface="Wingdings" pitchFamily="2" charset="2"/>
              <a:buChar char="Ø"/>
              <a:defRPr/>
            </a:pPr>
            <a:endParaRPr lang="en-US" dirty="0"/>
          </a:p>
        </p:txBody>
      </p:sp>
      <p:graphicFrame>
        <p:nvGraphicFramePr>
          <p:cNvPr id="11" name="Diagram 10"/>
          <p:cNvGraphicFramePr/>
          <p:nvPr/>
        </p:nvGraphicFramePr>
        <p:xfrm>
          <a:off x="914400" y="1600200"/>
          <a:ext cx="6705600" cy="386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itle 9"/>
          <p:cNvSpPr>
            <a:spLocks noGrp="1"/>
          </p:cNvSpPr>
          <p:nvPr>
            <p:ph type="title"/>
          </p:nvPr>
        </p:nvSpPr>
        <p:spPr bwMode="auto">
          <a:xfrm>
            <a:off x="228600" y="228600"/>
            <a:ext cx="8305800" cy="715962"/>
          </a:xfrm>
          <a:noFill/>
          <a:ln>
            <a:miter lim="800000"/>
            <a:headEnd/>
            <a:tailEnd/>
          </a:ln>
        </p:spPr>
        <p:txBody>
          <a:bodyPr wrap="square" lIns="91440" tIns="45720" rIns="91440" bIns="45720" numCol="1" anchor="t" anchorCtr="0" compatLnSpc="1">
            <a:prstTxWarp prst="textNoShape">
              <a:avLst/>
            </a:prstTxWarp>
          </a:bodyPr>
          <a:lstStyle/>
          <a:p>
            <a:r>
              <a:rPr lang="en-US" sz="3600" dirty="0">
                <a:solidFill>
                  <a:schemeClr val="tx1"/>
                </a:solidFill>
                <a:ea typeface="ＭＳ Ｐゴシック" pitchFamily="34" charset="-128"/>
              </a:rPr>
              <a:t>Differences between Men and Women</a:t>
            </a:r>
          </a:p>
        </p:txBody>
      </p:sp>
      <p:sp>
        <p:nvSpPr>
          <p:cNvPr id="13" name="Text Box 4"/>
          <p:cNvSpPr txBox="1">
            <a:spLocks noChangeArrowheads="1"/>
          </p:cNvSpPr>
          <p:nvPr/>
        </p:nvSpPr>
        <p:spPr bwMode="auto">
          <a:xfrm>
            <a:off x="640404" y="6364153"/>
            <a:ext cx="8005763" cy="400110"/>
          </a:xfrm>
          <a:prstGeom prst="rect">
            <a:avLst/>
          </a:prstGeom>
          <a:noFill/>
          <a:ln w="9525">
            <a:noFill/>
            <a:miter lim="800000"/>
            <a:headEnd/>
            <a:tailEnd/>
          </a:ln>
        </p:spPr>
        <p:txBody>
          <a:bodyPr wrap="square">
            <a:spAutoFit/>
          </a:bodyPr>
          <a:lstStyle/>
          <a:p>
            <a:pPr eaLnBrk="0" hangingPunct="0">
              <a:lnSpc>
                <a:spcPct val="80000"/>
              </a:lnSpc>
              <a:spcBef>
                <a:spcPct val="20000"/>
              </a:spcBef>
              <a:buClr>
                <a:schemeClr val="tx1"/>
              </a:buClr>
            </a:pPr>
            <a:r>
              <a:rPr lang="en-US" sz="1000" baseline="30000" dirty="0">
                <a:solidFill>
                  <a:srgbClr val="000000"/>
                </a:solidFill>
              </a:rPr>
              <a:t>1</a:t>
            </a:r>
            <a:r>
              <a:rPr lang="en-US" sz="1000" i="1" dirty="0"/>
              <a:t> American Association for Long-term Care Insurance, AALTCi Sourcebook -2016</a:t>
            </a:r>
            <a:endParaRPr lang="en-US" sz="1000" dirty="0">
              <a:solidFill>
                <a:srgbClr val="000000"/>
              </a:solidFill>
            </a:endParaRPr>
          </a:p>
          <a:p>
            <a:endParaRPr lang="en-US" sz="1200" dirty="0">
              <a:solidFill>
                <a:srgbClr val="000000"/>
              </a:solidFill>
            </a:endParaRPr>
          </a:p>
        </p:txBody>
      </p:sp>
      <p:cxnSp>
        <p:nvCxnSpPr>
          <p:cNvPr id="8" name="Straight Connector 7"/>
          <p:cNvCxnSpPr/>
          <p:nvPr/>
        </p:nvCxnSpPr>
        <p:spPr>
          <a:xfrm>
            <a:off x="304800" y="9144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3810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Some things you need to know</a:t>
            </a:r>
          </a:p>
        </p:txBody>
      </p:sp>
      <p:sp>
        <p:nvSpPr>
          <p:cNvPr id="8196" name="Content Placeholder 10"/>
          <p:cNvSpPr>
            <a:spLocks noGrp="1"/>
          </p:cNvSpPr>
          <p:nvPr>
            <p:ph idx="1"/>
          </p:nvPr>
        </p:nvSpPr>
        <p:spPr bwMode="auto">
          <a:xfrm>
            <a:off x="304800" y="1295400"/>
            <a:ext cx="8229600" cy="4114800"/>
          </a:xfrm>
          <a:noFill/>
          <a:ln>
            <a:miter lim="800000"/>
            <a:headEnd/>
            <a:tailEnd/>
          </a:ln>
        </p:spPr>
        <p:txBody>
          <a:bodyPr wrap="square" lIns="91440" tIns="45720" rIns="91440" bIns="45720" numCol="1" anchor="t" anchorCtr="0" compatLnSpc="1">
            <a:prstTxWarp prst="textNoShape">
              <a:avLst/>
            </a:prstTxWarp>
          </a:bodyPr>
          <a:lstStyle/>
          <a:p>
            <a:pPr marL="0" lvl="0" indent="0">
              <a:spcBef>
                <a:spcPts val="0"/>
              </a:spcBef>
              <a:spcAft>
                <a:spcPts val="1200"/>
              </a:spcAft>
              <a:defRPr/>
            </a:pPr>
            <a:r>
              <a:rPr lang="en-US" sz="1400" b="1" dirty="0"/>
              <a:t>This presentation was not intended by the author to be used, and cannot be used, by anybody for the purpose of avoiding any penalties that may be imposed on you pursuant to the Internal Revenue Code. The information contained herein was prepared to support the promotion, marketing and/or sale of life insurance contracts, annuity contracts, and/or other products and services provided by Nationwide Life Insurance Company.</a:t>
            </a:r>
          </a:p>
          <a:p>
            <a:pPr marL="0" lvl="0" indent="0">
              <a:spcBef>
                <a:spcPts val="0"/>
              </a:spcBef>
              <a:spcAft>
                <a:spcPts val="1200"/>
              </a:spcAft>
              <a:defRPr/>
            </a:pPr>
            <a:r>
              <a:rPr lang="en-US" sz="1400" b="1" dirty="0"/>
              <a:t>Keep in mind that as an acceleration of the death benefit, the payment of long-term care rider benefits will reduce both the death benefit and cash surrender values of the policy. Additionally, loans and withdrawals will also reduce both the cash values and the death benefit. Care should be taken to make sure that life insurance needs continue to be met even if the rider pays out in full, or after money is taken from the policy. There is no guarantee that the rider will cover the entire cost for all of the insured’s long-term care, as this may vary with the needs of each insured. Nationwide pays the long-term care benefit to the policy owner; there is no guarantee the policy owner will use the benefit for long-term care expenses if the policy is owned by someone other than the insured. </a:t>
            </a:r>
          </a:p>
          <a:p>
            <a:pPr marL="0" lvl="0" indent="0">
              <a:spcBef>
                <a:spcPts val="0"/>
              </a:spcBef>
              <a:spcAft>
                <a:spcPts val="1200"/>
              </a:spcAft>
              <a:defRPr/>
            </a:pPr>
            <a:r>
              <a:rPr lang="en-US" sz="1400" b="1" dirty="0"/>
              <a:t>Guarantees are subject to the claims-paying ability of the issuing company. Life insurance products are issued by Nationwide Life Insurance Company or Nationwide Life and Annuity Insurance Company, Columbus, Ohio.</a:t>
            </a:r>
          </a:p>
          <a:p>
            <a:pPr marL="0" lvl="0" indent="0" algn="just">
              <a:defRPr/>
            </a:pPr>
            <a:endParaRPr lang="en-US" sz="1400" b="1" dirty="0">
              <a:solidFill>
                <a:schemeClr val="tx1"/>
              </a:solidFill>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pic>
        <p:nvPicPr>
          <p:cNvPr id="7" name="Picture 6" descr="FDIC disclosure box.bmp"/>
          <p:cNvPicPr>
            <a:picLocks noChangeAspect="1"/>
          </p:cNvPicPr>
          <p:nvPr/>
        </p:nvPicPr>
        <p:blipFill>
          <a:blip r:embed="rId2"/>
          <a:stretch>
            <a:fillRect/>
          </a:stretch>
        </p:blipFill>
        <p:spPr>
          <a:xfrm>
            <a:off x="1295400" y="5486400"/>
            <a:ext cx="6172200" cy="569805"/>
          </a:xfrm>
          <a:prstGeom prst="rect">
            <a:avLst/>
          </a:prstGeom>
        </p:spPr>
      </p:pic>
      <p:sp>
        <p:nvSpPr>
          <p:cNvPr id="10" name="Footer Placeholder 3">
            <a:extLst>
              <a:ext uri="{FF2B5EF4-FFF2-40B4-BE49-F238E27FC236}">
                <a16:creationId xmlns:a16="http://schemas.microsoft.com/office/drawing/2014/main" xmlns="" id="{35BA6B99-415E-4B06-990A-1E4D781E2EFC}"/>
              </a:ext>
            </a:extLst>
          </p:cNvPr>
          <p:cNvSpPr txBox="1">
            <a:spLocks/>
          </p:cNvSpPr>
          <p:nvPr/>
        </p:nvSpPr>
        <p:spPr bwMode="auto">
          <a:xfrm>
            <a:off x="533400" y="6324600"/>
            <a:ext cx="1676400" cy="3206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dirty="0">
                <a:solidFill>
                  <a:schemeClr val="tx1">
                    <a:lumMod val="75000"/>
                    <a:lumOff val="25000"/>
                  </a:schemeClr>
                </a:solidFill>
              </a:rPr>
              <a:t>LAM</a:t>
            </a:r>
            <a:r>
              <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mn-cs"/>
              </a:rPr>
              <a:t>-0462AO.12 (</a:t>
            </a:r>
            <a:r>
              <a:rPr kumimoji="0" lang="en-US" sz="1000" b="0" i="0" u="none" strike="noStrike" kern="1200" cap="none" spc="0" normalizeH="0" baseline="0" dirty="0">
                <a:ln>
                  <a:noFill/>
                </a:ln>
                <a:solidFill>
                  <a:schemeClr val="tx1">
                    <a:lumMod val="75000"/>
                    <a:lumOff val="25000"/>
                  </a:schemeClr>
                </a:solidFill>
                <a:effectLst/>
                <a:uLnTx/>
                <a:uFillTx/>
                <a:latin typeface="Arial" charset="0"/>
                <a:ea typeface="ＭＳ Ｐゴシック" pitchFamily="34" charset="-128"/>
                <a:cs typeface="+mn-cs"/>
              </a:rPr>
              <a:t>04</a:t>
            </a:r>
            <a:r>
              <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mn-cs"/>
              </a:rPr>
              <a:t>/18)</a:t>
            </a:r>
            <a:endPar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32970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381000" y="0"/>
            <a:ext cx="7772400" cy="1143000"/>
          </a:xfrm>
          <a:noFill/>
          <a:ln>
            <a:miter lim="800000"/>
            <a:headEnd/>
            <a:tailEnd/>
          </a:ln>
        </p:spPr>
        <p:txBody>
          <a:bodyPr wrap="square" lIns="91440" tIns="45720" rIns="91440" bIns="45720" numCol="1" anchor="t" anchorCtr="0" compatLnSpc="1">
            <a:prstTxWarp prst="textNoShape">
              <a:avLst/>
            </a:prstTxWarp>
          </a:bodyPr>
          <a:lstStyle/>
          <a:p>
            <a:r>
              <a:rPr lang="en-US" sz="3600" dirty="0">
                <a:solidFill>
                  <a:schemeClr val="accent5">
                    <a:lumMod val="25000"/>
                  </a:schemeClr>
                </a:solidFill>
                <a:ea typeface="ＭＳ Ｐゴシック" pitchFamily="34" charset="-128"/>
              </a:rPr>
              <a:t>Women and Long-term Care ………</a:t>
            </a:r>
            <a:br>
              <a:rPr lang="en-US" sz="3600" dirty="0">
                <a:solidFill>
                  <a:schemeClr val="accent5">
                    <a:lumMod val="25000"/>
                  </a:schemeClr>
                </a:solidFill>
                <a:ea typeface="ＭＳ Ｐゴシック" pitchFamily="34" charset="-128"/>
              </a:rPr>
            </a:br>
            <a:r>
              <a:rPr lang="en-US" sz="2800" dirty="0">
                <a:solidFill>
                  <a:schemeClr val="tx1"/>
                </a:solidFill>
                <a:ea typeface="ＭＳ Ｐゴシック" pitchFamily="34" charset="-128"/>
              </a:rPr>
              <a:t>as caregivers and the cared for ……….</a:t>
            </a:r>
          </a:p>
        </p:txBody>
      </p:sp>
      <p:graphicFrame>
        <p:nvGraphicFramePr>
          <p:cNvPr id="6" name="Diagram 5"/>
          <p:cNvGraphicFramePr/>
          <p:nvPr>
            <p:extLst>
              <p:ext uri="{D42A27DB-BD31-4B8C-83A1-F6EECF244321}">
                <p14:modId xmlns:p14="http://schemas.microsoft.com/office/powerpoint/2010/main" val="1042912312"/>
              </p:ext>
            </p:extLst>
          </p:nvPr>
        </p:nvGraphicFramePr>
        <p:xfrm>
          <a:off x="381000" y="1066800"/>
          <a:ext cx="83058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Connector 6"/>
          <p:cNvCxnSpPr/>
          <p:nvPr/>
        </p:nvCxnSpPr>
        <p:spPr>
          <a:xfrm>
            <a:off x="457200" y="6096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9600" y="6150114"/>
            <a:ext cx="6096000" cy="707886"/>
          </a:xfrm>
          <a:prstGeom prst="rect">
            <a:avLst/>
          </a:prstGeom>
          <a:noFill/>
        </p:spPr>
        <p:txBody>
          <a:bodyPr wrap="square" rtlCol="0">
            <a:spAutoFit/>
          </a:bodyPr>
          <a:lstStyle/>
          <a:p>
            <a:r>
              <a:rPr lang="en-US" sz="1000" baseline="30000" dirty="0" err="1">
                <a:solidFill>
                  <a:srgbClr val="000000"/>
                </a:solidFill>
              </a:rPr>
              <a:t>1</a:t>
            </a:r>
            <a:r>
              <a:rPr lang="en-US" sz="1000" i="1" dirty="0" err="1"/>
              <a:t>American</a:t>
            </a:r>
            <a:r>
              <a:rPr lang="en-US" sz="1000" i="1" dirty="0"/>
              <a:t> Association for Long-term Care Insurance, </a:t>
            </a:r>
            <a:r>
              <a:rPr lang="en-US" sz="1000" i="1" dirty="0" err="1"/>
              <a:t>AALTCi</a:t>
            </a:r>
            <a:r>
              <a:rPr lang="en-US" sz="1000" i="1" dirty="0"/>
              <a:t> Sourcebook 2015</a:t>
            </a:r>
            <a:endParaRPr lang="en-US" sz="1000" dirty="0"/>
          </a:p>
          <a:p>
            <a:r>
              <a:rPr lang="en-US" sz="1000" baseline="30000" dirty="0"/>
              <a:t>2</a:t>
            </a:r>
            <a:r>
              <a:rPr lang="en-US" sz="1000" dirty="0"/>
              <a:t>Long Term Care Associates, LTC is a Women’s Issue… or is It?, Stephan D. Forman,4/20/16</a:t>
            </a:r>
          </a:p>
          <a:p>
            <a:r>
              <a:rPr lang="en-US" sz="1000" baseline="30000" dirty="0"/>
              <a:t>3</a:t>
            </a:r>
            <a:r>
              <a:rPr lang="en-US" sz="1000" dirty="0"/>
              <a:t>DailyMail,Health, Jenny Hope, August, 2016</a:t>
            </a:r>
          </a:p>
          <a:p>
            <a:r>
              <a:rPr lang="en-US" sz="1000" baseline="30000" dirty="0"/>
              <a:t>4 </a:t>
            </a:r>
            <a:r>
              <a:rPr lang="en-US" sz="1000" i="1" dirty="0"/>
              <a:t>Myth vs., Fact</a:t>
            </a:r>
            <a:r>
              <a:rPr lang="en-US" sz="1000" dirty="0"/>
              <a:t>, Administration on Aging,  www.longetermcare.gov</a:t>
            </a:r>
          </a:p>
        </p:txBody>
      </p:sp>
      <p:sp>
        <p:nvSpPr>
          <p:cNvPr id="9"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8264" y="117375"/>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dirty="0">
                <a:solidFill>
                  <a:schemeClr val="accent5">
                    <a:lumMod val="25000"/>
                  </a:schemeClr>
                </a:solidFill>
                <a:ea typeface="ＭＳ Ｐゴシック" pitchFamily="34" charset="-128"/>
              </a:rPr>
              <a:t>Long-term Care Solutions…….</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8" name="Rectangle 3"/>
          <p:cNvSpPr txBox="1">
            <a:spLocks noChangeArrowheads="1"/>
          </p:cNvSpPr>
          <p:nvPr/>
        </p:nvSpPr>
        <p:spPr>
          <a:xfrm>
            <a:off x="361545" y="1143000"/>
            <a:ext cx="8153400" cy="4800600"/>
          </a:xfrm>
          <a:prstGeom prst="rect">
            <a:avLst/>
          </a:prstGeom>
        </p:spPr>
        <p:txBody>
          <a:bodyPr/>
          <a:lstStyle/>
          <a:p>
            <a:pPr marL="342900" indent="-342900" eaLnBrk="0" hangingPunct="0">
              <a:spcBef>
                <a:spcPct val="20000"/>
              </a:spcBef>
              <a:buFontTx/>
              <a:buChar char="•"/>
              <a:defRPr/>
            </a:pPr>
            <a:r>
              <a:rPr lang="en-US" sz="2800" kern="0" dirty="0">
                <a:solidFill>
                  <a:schemeClr val="tx1">
                    <a:lumMod val="95000"/>
                    <a:lumOff val="5000"/>
                  </a:schemeClr>
                </a:solidFill>
                <a:latin typeface="+mn-lt"/>
                <a:ea typeface="ＭＳ Ｐゴシック" charset="-128"/>
                <a:cs typeface="ＭＳ Ｐゴシック" charset="-128"/>
              </a:rPr>
              <a:t>LTC coverage provides a dedicated stream of income to help pay LTC bills</a:t>
            </a:r>
          </a:p>
          <a:p>
            <a:pPr marL="742950" lvl="1" indent="-285750" eaLnBrk="0" hangingPunct="0">
              <a:spcBef>
                <a:spcPct val="20000"/>
              </a:spcBef>
              <a:buFontTx/>
              <a:buChar char="–"/>
              <a:defRPr/>
            </a:pPr>
            <a:r>
              <a:rPr lang="en-US" sz="2000" kern="0" dirty="0">
                <a:latin typeface="+mn-lt"/>
                <a:ea typeface="ＭＳ Ｐゴシック" charset="-128"/>
              </a:rPr>
              <a:t>Helps spares healthy spouse from loss of lifestyle/financially</a:t>
            </a:r>
          </a:p>
          <a:p>
            <a:pPr marL="742950" lvl="1" indent="-285750" eaLnBrk="0" hangingPunct="0">
              <a:spcBef>
                <a:spcPct val="20000"/>
              </a:spcBef>
              <a:buFontTx/>
              <a:buChar char="–"/>
              <a:defRPr/>
            </a:pPr>
            <a:r>
              <a:rPr lang="en-US" sz="2000" kern="0" dirty="0">
                <a:latin typeface="+mn-lt"/>
                <a:ea typeface="ＭＳ Ｐゴシック" charset="-128"/>
              </a:rPr>
              <a:t>Helps preserve retirement income and financial legacy for heirs</a:t>
            </a:r>
          </a:p>
          <a:p>
            <a:pPr marL="342900" indent="-342900" eaLnBrk="0" hangingPunct="0">
              <a:spcBef>
                <a:spcPct val="20000"/>
              </a:spcBef>
              <a:buFontTx/>
              <a:buChar char="•"/>
              <a:defRPr/>
            </a:pPr>
            <a:r>
              <a:rPr lang="en-US" sz="2800" kern="0" dirty="0">
                <a:solidFill>
                  <a:schemeClr val="tx1">
                    <a:lumMod val="95000"/>
                    <a:lumOff val="5000"/>
                  </a:schemeClr>
                </a:solidFill>
                <a:latin typeface="+mn-lt"/>
                <a:ea typeface="ＭＳ Ｐゴシック" charset="-128"/>
                <a:cs typeface="ＭＳ Ｐゴシック" charset="-128"/>
              </a:rPr>
              <a:t>Among the numerous solutions available today</a:t>
            </a:r>
          </a:p>
          <a:p>
            <a:pPr marL="742950" lvl="1" indent="-285750" eaLnBrk="0" hangingPunct="0">
              <a:spcBef>
                <a:spcPct val="20000"/>
              </a:spcBef>
              <a:buFontTx/>
              <a:buChar char="–"/>
              <a:defRPr/>
            </a:pPr>
            <a:r>
              <a:rPr lang="en-US" sz="2400" b="1" kern="0" dirty="0">
                <a:solidFill>
                  <a:srgbClr val="0070C0"/>
                </a:solidFill>
                <a:latin typeface="+mn-lt"/>
                <a:ea typeface="ＭＳ Ｐゴシック" charset="-128"/>
              </a:rPr>
              <a:t>Traditional</a:t>
            </a:r>
            <a:r>
              <a:rPr lang="en-US" sz="2400" b="1" kern="0" dirty="0">
                <a:solidFill>
                  <a:srgbClr val="D8580A"/>
                </a:solidFill>
                <a:latin typeface="+mn-lt"/>
                <a:ea typeface="ＭＳ Ｐゴシック" charset="-128"/>
              </a:rPr>
              <a:t> </a:t>
            </a:r>
            <a:r>
              <a:rPr lang="en-US" sz="2400" kern="0" dirty="0">
                <a:latin typeface="+mn-lt"/>
                <a:ea typeface="ＭＳ Ｐゴシック" charset="-128"/>
              </a:rPr>
              <a:t>long-term care policy</a:t>
            </a:r>
          </a:p>
          <a:p>
            <a:pPr marL="742950" lvl="1" indent="-285750" eaLnBrk="0" hangingPunct="0">
              <a:spcBef>
                <a:spcPct val="20000"/>
              </a:spcBef>
              <a:buFontTx/>
              <a:buChar char="–"/>
              <a:defRPr/>
            </a:pPr>
            <a:r>
              <a:rPr lang="en-US" sz="2400" kern="0" dirty="0">
                <a:latin typeface="+mn-lt"/>
                <a:ea typeface="ＭＳ Ｐゴシック" charset="-128"/>
              </a:rPr>
              <a:t>Life insurance with </a:t>
            </a:r>
            <a:r>
              <a:rPr lang="en-US" sz="2400" b="1" kern="0" dirty="0">
                <a:solidFill>
                  <a:srgbClr val="7030A0"/>
                </a:solidFill>
                <a:latin typeface="+mn-lt"/>
                <a:ea typeface="ＭＳ Ｐゴシック" charset="-128"/>
              </a:rPr>
              <a:t>long-term care rider</a:t>
            </a:r>
          </a:p>
          <a:p>
            <a:pPr marL="1200150" lvl="2" indent="-285750" eaLnBrk="0" hangingPunct="0">
              <a:spcBef>
                <a:spcPct val="20000"/>
              </a:spcBef>
              <a:buFont typeface="Wingdings" pitchFamily="2" charset="2"/>
              <a:buChar char="§"/>
              <a:defRPr/>
            </a:pPr>
            <a:r>
              <a:rPr lang="en-US" sz="2000" kern="0" dirty="0">
                <a:solidFill>
                  <a:srgbClr val="000000"/>
                </a:solidFill>
                <a:latin typeface="+mn-lt"/>
                <a:ea typeface="ＭＳ Ｐゴシック" charset="-128"/>
              </a:rPr>
              <a:t>Living benefit</a:t>
            </a:r>
          </a:p>
          <a:p>
            <a:pPr marL="742950" lvl="1" indent="-285750" eaLnBrk="0" hangingPunct="0">
              <a:spcBef>
                <a:spcPct val="20000"/>
              </a:spcBef>
              <a:buFontTx/>
              <a:buChar char="–"/>
              <a:defRPr/>
            </a:pPr>
            <a:r>
              <a:rPr lang="en-US" sz="2400" b="1" kern="0" dirty="0">
                <a:solidFill>
                  <a:srgbClr val="007A37"/>
                </a:solidFill>
                <a:ea typeface="ＭＳ Ｐゴシック" charset="-128"/>
              </a:rPr>
              <a:t>Long-term care </a:t>
            </a:r>
            <a:r>
              <a:rPr lang="en-US" sz="2400" kern="0" dirty="0">
                <a:ea typeface="ＭＳ Ｐゴシック" charset="-128"/>
              </a:rPr>
              <a:t>with life insurance </a:t>
            </a:r>
          </a:p>
          <a:p>
            <a:pPr marL="1200150" lvl="2" indent="-285750" eaLnBrk="0" hangingPunct="0">
              <a:spcBef>
                <a:spcPct val="20000"/>
              </a:spcBef>
              <a:buFont typeface="Wingdings" pitchFamily="2" charset="2"/>
              <a:buChar char="§"/>
              <a:defRPr/>
            </a:pPr>
            <a:r>
              <a:rPr lang="en-US" sz="2000" kern="0" dirty="0">
                <a:solidFill>
                  <a:srgbClr val="000000"/>
                </a:solidFill>
                <a:ea typeface="ＭＳ Ｐゴシック" charset="-128"/>
              </a:rPr>
              <a:t>Linked benefit</a:t>
            </a:r>
          </a:p>
          <a:p>
            <a:pPr marL="742950" lvl="1" indent="-285750" eaLnBrk="0" hangingPunct="0">
              <a:spcBef>
                <a:spcPct val="20000"/>
              </a:spcBef>
              <a:buFontTx/>
              <a:buChar char="–"/>
              <a:defRPr/>
            </a:pPr>
            <a:r>
              <a:rPr lang="en-US" sz="2400" kern="0" dirty="0">
                <a:latin typeface="+mn-lt"/>
                <a:ea typeface="ＭＳ Ｐゴシック" charset="-128"/>
              </a:rPr>
              <a:t>Life insurance with </a:t>
            </a:r>
            <a:r>
              <a:rPr lang="en-US" sz="2400" b="1" kern="0" dirty="0">
                <a:solidFill>
                  <a:srgbClr val="C00000"/>
                </a:solidFill>
                <a:latin typeface="+mn-lt"/>
                <a:ea typeface="ＭＳ Ｐゴシック" charset="-128"/>
              </a:rPr>
              <a:t>chronic illness rider</a:t>
            </a:r>
          </a:p>
          <a:p>
            <a:pPr marL="1200150" lvl="2" indent="-285750" eaLnBrk="0" hangingPunct="0">
              <a:spcBef>
                <a:spcPct val="20000"/>
              </a:spcBef>
              <a:buFont typeface="Wingdings" pitchFamily="2" charset="2"/>
              <a:buChar char="§"/>
              <a:defRPr/>
            </a:pPr>
            <a:r>
              <a:rPr lang="en-US" sz="2000" kern="0" dirty="0">
                <a:solidFill>
                  <a:srgbClr val="000000"/>
                </a:solidFill>
                <a:latin typeface="+mn-lt"/>
                <a:ea typeface="ＭＳ Ｐゴシック" charset="-128"/>
              </a:rPr>
              <a:t>Generally, have benefit limitations</a:t>
            </a:r>
          </a:p>
        </p:txBody>
      </p:sp>
      <p:cxnSp>
        <p:nvCxnSpPr>
          <p:cNvPr id="9" name="Straight Connector 8"/>
          <p:cNvCxnSpPr/>
          <p:nvPr/>
        </p:nvCxnSpPr>
        <p:spPr>
          <a:xfrm>
            <a:off x="228600" y="9906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dirty="0">
                <a:solidFill>
                  <a:schemeClr val="accent5">
                    <a:lumMod val="25000"/>
                  </a:schemeClr>
                </a:solidFill>
                <a:ea typeface="ＭＳ Ｐゴシック" pitchFamily="34" charset="-128"/>
              </a:rPr>
              <a:t>Traditional LTC Insurance ……..</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grpSp>
        <p:nvGrpSpPr>
          <p:cNvPr id="8" name="Group 14"/>
          <p:cNvGrpSpPr>
            <a:grpSpLocks/>
          </p:cNvGrpSpPr>
          <p:nvPr/>
        </p:nvGrpSpPr>
        <p:grpSpPr bwMode="auto">
          <a:xfrm>
            <a:off x="1828800" y="1219200"/>
            <a:ext cx="5486400" cy="2362200"/>
            <a:chOff x="1828801" y="1143000"/>
            <a:chExt cx="5486399" cy="2362201"/>
          </a:xfrm>
        </p:grpSpPr>
        <p:sp>
          <p:nvSpPr>
            <p:cNvPr id="9" name="Content Placeholder 6"/>
            <p:cNvSpPr txBox="1">
              <a:spLocks/>
            </p:cNvSpPr>
            <p:nvPr/>
          </p:nvSpPr>
          <p:spPr bwMode="auto">
            <a:xfrm>
              <a:off x="1828801" y="1792288"/>
              <a:ext cx="1752600" cy="838200"/>
            </a:xfrm>
            <a:prstGeom prst="plaque">
              <a:avLst/>
            </a:prstGeom>
            <a:solidFill>
              <a:schemeClr val="accent1">
                <a:lumMod val="90000"/>
              </a:schemeClr>
            </a:solidFill>
            <a:ln w="9525" cap="flat" cmpd="sng" algn="ctr">
              <a:solidFill>
                <a:schemeClr val="accent2"/>
              </a:solidFill>
              <a:prstDash val="solid"/>
              <a:miter lim="800000"/>
              <a:headEnd/>
              <a:tailEnd/>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spcBef>
                  <a:spcPct val="20000"/>
                </a:spcBef>
                <a:defRPr/>
              </a:pPr>
              <a:r>
                <a:rPr lang="en-US" sz="2400" b="1" dirty="0">
                  <a:solidFill>
                    <a:schemeClr val="tx1">
                      <a:lumMod val="75000"/>
                      <a:lumOff val="25000"/>
                    </a:schemeClr>
                  </a:solidFill>
                </a:rPr>
                <a:t>Premium</a:t>
              </a:r>
            </a:p>
          </p:txBody>
        </p:sp>
        <p:grpSp>
          <p:nvGrpSpPr>
            <p:cNvPr id="10" name="Group 10"/>
            <p:cNvGrpSpPr>
              <a:grpSpLocks/>
            </p:cNvGrpSpPr>
            <p:nvPr/>
          </p:nvGrpSpPr>
          <p:grpSpPr bwMode="auto">
            <a:xfrm>
              <a:off x="3886200" y="2133600"/>
              <a:ext cx="609600" cy="395288"/>
              <a:chOff x="3886200" y="2133600"/>
              <a:chExt cx="609600" cy="395288"/>
            </a:xfrm>
          </p:grpSpPr>
          <p:sp>
            <p:nvSpPr>
              <p:cNvPr id="12" name="Right Arrow 11"/>
              <p:cNvSpPr/>
              <p:nvPr/>
            </p:nvSpPr>
            <p:spPr bwMode="auto">
              <a:xfrm rot="21568911">
                <a:off x="3886200" y="2133600"/>
                <a:ext cx="609600" cy="395288"/>
              </a:xfrm>
              <a:prstGeom prst="rightArrow">
                <a:avLst>
                  <a:gd name="adj1" fmla="val 60000"/>
                  <a:gd name="adj2" fmla="val 50000"/>
                </a:avLst>
              </a:prstGeom>
              <a:solidFill>
                <a:srgbClr val="00B050"/>
              </a:solidFill>
              <a:ln>
                <a:solidFill>
                  <a:schemeClr val="accent2"/>
                </a:solidFill>
              </a:ln>
            </p:spPr>
            <p:style>
              <a:lnRef idx="0">
                <a:schemeClr val="lt1">
                  <a:hueOff val="0"/>
                  <a:satOff val="0"/>
                  <a:lumOff val="0"/>
                  <a:alphaOff val="0"/>
                </a:schemeClr>
              </a:lnRef>
              <a:fillRef idx="3">
                <a:schemeClr val="accent5">
                  <a:hueOff val="-6785494"/>
                  <a:satOff val="-10019"/>
                  <a:lumOff val="589"/>
                  <a:alphaOff val="0"/>
                </a:schemeClr>
              </a:fillRef>
              <a:effectRef idx="3">
                <a:schemeClr val="accent5">
                  <a:hueOff val="-6785494"/>
                  <a:satOff val="-10019"/>
                  <a:lumOff val="589"/>
                  <a:alphaOff val="0"/>
                </a:schemeClr>
              </a:effectRef>
              <a:fontRef idx="minor">
                <a:schemeClr val="lt1"/>
              </a:fontRef>
            </p:style>
          </p:sp>
          <p:sp>
            <p:nvSpPr>
              <p:cNvPr id="13" name="Right Arrow 4"/>
              <p:cNvSpPr/>
              <p:nvPr/>
            </p:nvSpPr>
            <p:spPr bwMode="auto">
              <a:xfrm rot="21568911">
                <a:off x="3886201" y="2212975"/>
                <a:ext cx="427038" cy="236538"/>
              </a:xfrm>
              <a:prstGeom prst="rect">
                <a:avLst/>
              </a:prstGeom>
              <a:solidFill>
                <a:srgbClr val="00B050"/>
              </a:solidFill>
              <a:ln>
                <a:solidFill>
                  <a:schemeClr val="accent2"/>
                </a:solidFill>
              </a:ln>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11200">
                  <a:lnSpc>
                    <a:spcPct val="90000"/>
                  </a:lnSpc>
                  <a:spcAft>
                    <a:spcPct val="35000"/>
                  </a:spcAft>
                  <a:defRPr/>
                </a:pPr>
                <a:endParaRPr lang="en-US" sz="1600" dirty="0"/>
              </a:p>
            </p:txBody>
          </p:sp>
        </p:grpSp>
        <p:sp>
          <p:nvSpPr>
            <p:cNvPr id="11" name="Oval 10"/>
            <p:cNvSpPr/>
            <p:nvPr/>
          </p:nvSpPr>
          <p:spPr>
            <a:xfrm>
              <a:off x="4800600" y="1143000"/>
              <a:ext cx="2514600" cy="2362201"/>
            </a:xfrm>
            <a:prstGeom prst="ellipse">
              <a:avLst/>
            </a:prstGeom>
            <a:solidFill>
              <a:srgbClr val="9E5ECE"/>
            </a:solidFill>
            <a:ln>
              <a:solidFill>
                <a:schemeClr val="accent2"/>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lstStyle/>
            <a:p>
              <a:pPr algn="ctr">
                <a:defRPr/>
              </a:pPr>
              <a:r>
                <a:rPr lang="en-US" sz="3600" b="1" dirty="0">
                  <a:solidFill>
                    <a:schemeClr val="tx1"/>
                  </a:solidFill>
                </a:rPr>
                <a:t>LTC</a:t>
              </a:r>
            </a:p>
            <a:p>
              <a:pPr algn="ctr">
                <a:defRPr/>
              </a:pPr>
              <a:r>
                <a:rPr lang="en-US" sz="3600" b="1" dirty="0">
                  <a:solidFill>
                    <a:schemeClr val="tx1"/>
                  </a:solidFill>
                </a:rPr>
                <a:t>only</a:t>
              </a:r>
            </a:p>
          </p:txBody>
        </p:sp>
      </p:grpSp>
      <p:sp>
        <p:nvSpPr>
          <p:cNvPr id="14" name="Rectangle 3"/>
          <p:cNvSpPr txBox="1">
            <a:spLocks noChangeArrowheads="1"/>
          </p:cNvSpPr>
          <p:nvPr/>
        </p:nvSpPr>
        <p:spPr>
          <a:xfrm>
            <a:off x="228600" y="3200400"/>
            <a:ext cx="8153400" cy="2895600"/>
          </a:xfrm>
          <a:prstGeom prst="rect">
            <a:avLst/>
          </a:prstGeom>
        </p:spPr>
        <p:txBody>
          <a:bodyPr/>
          <a:lstStyle/>
          <a:p>
            <a:pPr>
              <a:buFont typeface="Arial" pitchFamily="34" charset="0"/>
              <a:buChar char="•"/>
              <a:defRPr/>
            </a:pPr>
            <a:r>
              <a:rPr lang="en-US" sz="2000" dirty="0">
                <a:solidFill>
                  <a:schemeClr val="accent5">
                    <a:lumMod val="25000"/>
                  </a:schemeClr>
                </a:solidFill>
                <a:ea typeface="ＭＳ Ｐゴシック" charset="-128"/>
              </a:rPr>
              <a:t>The most economical solution in general</a:t>
            </a:r>
          </a:p>
          <a:p>
            <a:pPr>
              <a:buFont typeface="Arial" pitchFamily="34" charset="0"/>
              <a:buChar char="•"/>
              <a:defRPr/>
            </a:pPr>
            <a:r>
              <a:rPr lang="en-US" sz="2000" dirty="0">
                <a:solidFill>
                  <a:schemeClr val="accent5">
                    <a:lumMod val="25000"/>
                  </a:schemeClr>
                </a:solidFill>
                <a:ea typeface="ＭＳ Ｐゴシック" charset="-128"/>
              </a:rPr>
              <a:t> Covers long-term care only</a:t>
            </a:r>
          </a:p>
          <a:p>
            <a:pPr>
              <a:buFont typeface="Arial" pitchFamily="34" charset="0"/>
              <a:buChar char="•"/>
              <a:defRPr/>
            </a:pPr>
            <a:r>
              <a:rPr lang="en-US" sz="2000" dirty="0">
                <a:solidFill>
                  <a:schemeClr val="accent5">
                    <a:lumMod val="25000"/>
                  </a:schemeClr>
                </a:solidFill>
                <a:ea typeface="ＭＳ Ｐゴシック" charset="-128"/>
              </a:rPr>
              <a:t> State Partnership policies available</a:t>
            </a:r>
          </a:p>
          <a:p>
            <a:pPr>
              <a:buFont typeface="Arial" pitchFamily="34" charset="0"/>
              <a:buChar char="•"/>
              <a:defRPr/>
            </a:pPr>
            <a:r>
              <a:rPr lang="en-US" sz="2000" dirty="0">
                <a:solidFill>
                  <a:schemeClr val="accent5">
                    <a:lumMod val="25000"/>
                  </a:schemeClr>
                </a:solidFill>
                <a:ea typeface="ＭＳ Ｐゴシック" charset="-128"/>
              </a:rPr>
              <a:t> Most flexible and customizable of the plans</a:t>
            </a:r>
          </a:p>
          <a:p>
            <a:pPr>
              <a:buFont typeface="Arial" pitchFamily="34" charset="0"/>
              <a:buChar char="•"/>
              <a:defRPr/>
            </a:pPr>
            <a:r>
              <a:rPr lang="en-US" sz="2000" dirty="0">
                <a:solidFill>
                  <a:schemeClr val="accent5">
                    <a:lumMod val="25000"/>
                  </a:schemeClr>
                </a:solidFill>
                <a:ea typeface="ＭＳ Ｐゴシック" charset="-128"/>
              </a:rPr>
              <a:t> Cost-of-living adjustment (3% to 5%, or CPI)</a:t>
            </a:r>
          </a:p>
          <a:p>
            <a:pPr>
              <a:buFont typeface="Arial" pitchFamily="34" charset="0"/>
              <a:buChar char="•"/>
              <a:defRPr/>
            </a:pPr>
            <a:r>
              <a:rPr lang="en-US" sz="2000" dirty="0">
                <a:solidFill>
                  <a:schemeClr val="accent5">
                    <a:lumMod val="25000"/>
                  </a:schemeClr>
                </a:solidFill>
                <a:ea typeface="ＭＳ Ｐゴシック" charset="-128"/>
              </a:rPr>
              <a:t> Indemnity and Reimbursement plans available</a:t>
            </a:r>
          </a:p>
          <a:p>
            <a:pPr>
              <a:buFont typeface="Arial" pitchFamily="34" charset="0"/>
              <a:buChar char="•"/>
              <a:defRPr/>
            </a:pPr>
            <a:r>
              <a:rPr lang="en-US" sz="2000" dirty="0">
                <a:solidFill>
                  <a:schemeClr val="accent5">
                    <a:lumMod val="25000"/>
                  </a:schemeClr>
                </a:solidFill>
              </a:rPr>
              <a:t> Purchases the most LTC, but possible loss of premiums</a:t>
            </a:r>
          </a:p>
          <a:p>
            <a:pPr>
              <a:buFont typeface="Arial" pitchFamily="34" charset="0"/>
              <a:buChar char="•"/>
              <a:defRPr/>
            </a:pPr>
            <a:r>
              <a:rPr lang="en-US" sz="2000" dirty="0">
                <a:solidFill>
                  <a:schemeClr val="accent5">
                    <a:lumMod val="25000"/>
                  </a:schemeClr>
                </a:solidFill>
              </a:rPr>
              <a:t> Subject to rate increases</a:t>
            </a:r>
          </a:p>
          <a:p>
            <a:pPr>
              <a:buFont typeface="Arial" pitchFamily="34" charset="0"/>
              <a:buChar char="•"/>
              <a:defRPr/>
            </a:pPr>
            <a:r>
              <a:rPr lang="en-US" sz="2000" dirty="0">
                <a:solidFill>
                  <a:schemeClr val="accent5">
                    <a:lumMod val="25000"/>
                  </a:schemeClr>
                </a:solidFill>
              </a:rPr>
              <a:t> Premiums paid for life – single and short pays not plentiful</a:t>
            </a:r>
          </a:p>
          <a:p>
            <a:pPr lvl="1">
              <a:defRPr/>
            </a:pPr>
            <a:endParaRPr lang="en-US" dirty="0">
              <a:solidFill>
                <a:srgbClr val="803406"/>
              </a:solidFill>
            </a:endParaRPr>
          </a:p>
          <a:p>
            <a:pPr lvl="1">
              <a:defRPr/>
            </a:pPr>
            <a:r>
              <a:rPr lang="en-US" dirty="0">
                <a:solidFill>
                  <a:srgbClr val="803406"/>
                </a:solidFill>
              </a:rPr>
              <a:t> </a:t>
            </a:r>
          </a:p>
          <a:p>
            <a:pPr>
              <a:defRPr/>
            </a:pPr>
            <a:endParaRPr lang="en-US" sz="2000" dirty="0">
              <a:solidFill>
                <a:srgbClr val="3F280D"/>
              </a:solidFill>
              <a:ea typeface="ＭＳ Ｐゴシック" charset="-128"/>
            </a:endParaRPr>
          </a:p>
          <a:p>
            <a:pPr marL="342900" indent="-342900" eaLnBrk="0" hangingPunct="0">
              <a:spcBef>
                <a:spcPct val="20000"/>
              </a:spcBef>
              <a:buFontTx/>
              <a:buChar char="•"/>
              <a:defRPr/>
            </a:pPr>
            <a:endParaRPr lang="en-US" sz="2000" kern="0" dirty="0">
              <a:solidFill>
                <a:srgbClr val="803406"/>
              </a:solidFill>
              <a:latin typeface="+mn-lt"/>
              <a:ea typeface="ＭＳ Ｐゴシック" charset="-128"/>
              <a:cs typeface="ＭＳ Ｐゴシック" charset="-128"/>
            </a:endParaRPr>
          </a:p>
        </p:txBody>
      </p:sp>
      <p:cxnSp>
        <p:nvCxnSpPr>
          <p:cNvPr id="15" name="Straight Connector 14"/>
          <p:cNvCxnSpPr/>
          <p:nvPr/>
        </p:nvCxnSpPr>
        <p:spPr>
          <a:xfrm>
            <a:off x="228600" y="9906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 name="Content Placeholder 9"/>
          <p:cNvSpPr txBox="1">
            <a:spLocks noGrp="1"/>
          </p:cNvSpPr>
          <p:nvPr>
            <p:ph idx="1"/>
          </p:nvPr>
        </p:nvSpPr>
        <p:spPr bwMode="auto">
          <a:xfrm>
            <a:off x="228600" y="2895600"/>
            <a:ext cx="7648575" cy="3505200"/>
          </a:xfrm>
          <a:prstGeom prst="rect">
            <a:avLst/>
          </a:prstGeom>
          <a:noFill/>
          <a:ln w="9525">
            <a:noFill/>
            <a:miter lim="800000"/>
            <a:headEnd/>
            <a:tailEnd/>
          </a:ln>
        </p:spPr>
        <p:txBody>
          <a:bodyPr>
            <a:normAutofit fontScale="92500" lnSpcReduction="10000"/>
          </a:bodyPr>
          <a:lstStyle/>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Life insurance need – legacy/protection</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LTC with a return to someone</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Premiums, LTC/DB can be guaranteed*</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Variety of premium schedules</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Variety of base insurance products</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Substantial death benefit leverage</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Guaranteed minimum death benefit</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Little customization </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Generally, the least LTC coverage</a:t>
            </a:r>
          </a:p>
          <a:p>
            <a:pPr marL="742950" lvl="1" indent="-285750" eaLnBrk="0" hangingPunct="0">
              <a:spcBef>
                <a:spcPct val="20000"/>
              </a:spcBef>
              <a:defRPr/>
            </a:pPr>
            <a:endParaRPr lang="en-US" sz="1000" dirty="0">
              <a:solidFill>
                <a:schemeClr val="tx1"/>
              </a:solidFill>
              <a:latin typeface="+mn-lt"/>
            </a:endParaRPr>
          </a:p>
          <a:p>
            <a:pPr marL="0" lvl="1" indent="-285750" eaLnBrk="0" hangingPunct="0">
              <a:lnSpc>
                <a:spcPct val="110000"/>
              </a:lnSpc>
              <a:spcBef>
                <a:spcPts val="0"/>
              </a:spcBef>
              <a:defRPr/>
            </a:pPr>
            <a:r>
              <a:rPr lang="en-US" sz="1400" dirty="0">
                <a:solidFill>
                  <a:schemeClr val="tx1"/>
                </a:solidFill>
                <a:latin typeface="+mn-lt"/>
              </a:rPr>
              <a:t>  *Assuming no loans or withdrawals were taken from the policy</a:t>
            </a:r>
          </a:p>
          <a:p>
            <a:pPr marL="342900" indent="-342900" eaLnBrk="0" hangingPunct="0">
              <a:spcBef>
                <a:spcPct val="20000"/>
              </a:spcBef>
              <a:defRPr/>
            </a:pPr>
            <a:endParaRPr lang="en-US" sz="1400" dirty="0">
              <a:solidFill>
                <a:schemeClr val="tx1"/>
              </a:solidFill>
              <a:latin typeface="+mn-lt"/>
              <a:cs typeface="ＭＳ Ｐゴシック" charset="0"/>
            </a:endParaRPr>
          </a:p>
        </p:txBody>
      </p:sp>
      <p:sp>
        <p:nvSpPr>
          <p:cNvPr id="8195"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dirty="0">
                <a:solidFill>
                  <a:schemeClr val="tx1"/>
                </a:solidFill>
                <a:ea typeface="ＭＳ Ｐゴシック" pitchFamily="34" charset="-128"/>
              </a:rPr>
              <a:t>Life Insurance with LTC Rider…</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228600" y="1219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grpSp>
        <p:nvGrpSpPr>
          <p:cNvPr id="17" name="Group 5"/>
          <p:cNvGrpSpPr>
            <a:grpSpLocks/>
          </p:cNvGrpSpPr>
          <p:nvPr/>
        </p:nvGrpSpPr>
        <p:grpSpPr bwMode="auto">
          <a:xfrm>
            <a:off x="152400" y="1524000"/>
            <a:ext cx="8610600" cy="1676400"/>
            <a:chOff x="609600" y="5105400"/>
            <a:chExt cx="8610600" cy="1676400"/>
          </a:xfrm>
        </p:grpSpPr>
        <p:sp>
          <p:nvSpPr>
            <p:cNvPr id="18" name="Flowchart: Preparation 17"/>
            <p:cNvSpPr/>
            <p:nvPr/>
          </p:nvSpPr>
          <p:spPr>
            <a:xfrm>
              <a:off x="609600" y="5257800"/>
              <a:ext cx="2286000" cy="762000"/>
            </a:xfrm>
            <a:prstGeom prst="flowChartPreparation">
              <a:avLst/>
            </a:prstGeom>
            <a:solidFill>
              <a:schemeClr val="accent5">
                <a:lumMod val="50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latin typeface="Perpetua" pitchFamily="18" charset="0"/>
                </a:rPr>
                <a:t>Premium</a:t>
              </a:r>
            </a:p>
          </p:txBody>
        </p:sp>
        <p:sp>
          <p:nvSpPr>
            <p:cNvPr id="19" name="Rounded Rectangle 18"/>
            <p:cNvSpPr/>
            <p:nvPr/>
          </p:nvSpPr>
          <p:spPr>
            <a:xfrm>
              <a:off x="3886200" y="5105400"/>
              <a:ext cx="3581400" cy="1143000"/>
            </a:xfrm>
            <a:prstGeom prst="roundRect">
              <a:avLst/>
            </a:prstGeom>
            <a:solidFill>
              <a:srgbClr val="92D05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400"/>
                </a:lnSpc>
                <a:defRPr/>
              </a:pPr>
              <a:r>
                <a:rPr lang="en-US" sz="2800" b="1" dirty="0">
                  <a:solidFill>
                    <a:schemeClr val="tx1"/>
                  </a:solidFill>
                  <a:latin typeface="Perpetua" pitchFamily="18" charset="0"/>
                </a:rPr>
                <a:t>Death Benefit</a:t>
              </a:r>
            </a:p>
            <a:p>
              <a:pPr algn="ctr">
                <a:lnSpc>
                  <a:spcPts val="2400"/>
                </a:lnSpc>
                <a:defRPr/>
              </a:pPr>
              <a:r>
                <a:rPr lang="en-US" sz="2800" dirty="0">
                  <a:solidFill>
                    <a:schemeClr val="tx1"/>
                  </a:solidFill>
                  <a:latin typeface="Perpetua" pitchFamily="18" charset="0"/>
                </a:rPr>
                <a:t>and/or</a:t>
              </a:r>
            </a:p>
            <a:p>
              <a:pPr algn="ctr">
                <a:lnSpc>
                  <a:spcPts val="2400"/>
                </a:lnSpc>
                <a:defRPr/>
              </a:pPr>
              <a:r>
                <a:rPr lang="en-US" sz="2800" dirty="0">
                  <a:solidFill>
                    <a:schemeClr val="tx1"/>
                  </a:solidFill>
                  <a:latin typeface="Perpetua" pitchFamily="18" charset="0"/>
                </a:rPr>
                <a:t>Long-term Care Benefits</a:t>
              </a:r>
            </a:p>
          </p:txBody>
        </p:sp>
        <p:sp>
          <p:nvSpPr>
            <p:cNvPr id="20" name="Right Arrow 19"/>
            <p:cNvSpPr/>
            <p:nvPr/>
          </p:nvSpPr>
          <p:spPr>
            <a:xfrm>
              <a:off x="2971800" y="5562600"/>
              <a:ext cx="762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1" name="Oval 20"/>
            <p:cNvSpPr/>
            <p:nvPr/>
          </p:nvSpPr>
          <p:spPr>
            <a:xfrm>
              <a:off x="7543800" y="5943600"/>
              <a:ext cx="1676400" cy="838200"/>
            </a:xfrm>
            <a:prstGeom prst="ellipse">
              <a:avLst/>
            </a:prstGeom>
            <a:solidFill>
              <a:srgbClr val="A78553"/>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latin typeface="Perpetua" pitchFamily="18" charset="0"/>
                </a:rPr>
                <a:t>Minimum DB</a:t>
              </a:r>
            </a:p>
          </p:txBody>
        </p:sp>
        <p:sp>
          <p:nvSpPr>
            <p:cNvPr id="22" name="Right Arrow 21"/>
            <p:cNvSpPr/>
            <p:nvPr/>
          </p:nvSpPr>
          <p:spPr>
            <a:xfrm rot="2256645">
              <a:off x="7558088" y="5557838"/>
              <a:ext cx="566737" cy="2413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3400" y="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sz="3600" dirty="0">
                <a:solidFill>
                  <a:schemeClr val="tx1"/>
                </a:solidFill>
                <a:ea typeface="ＭＳ Ｐゴシック" pitchFamily="34" charset="-128"/>
              </a:rPr>
              <a:t>Linked Benefit LTC Insurance ……….</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228600" y="6858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914400" y="838200"/>
            <a:ext cx="7467600" cy="5334000"/>
            <a:chOff x="662326" y="582972"/>
            <a:chExt cx="8361884" cy="5339934"/>
          </a:xfrm>
        </p:grpSpPr>
        <p:grpSp>
          <p:nvGrpSpPr>
            <p:cNvPr id="10" name="Group 70"/>
            <p:cNvGrpSpPr/>
            <p:nvPr/>
          </p:nvGrpSpPr>
          <p:grpSpPr>
            <a:xfrm>
              <a:off x="662326" y="1114006"/>
              <a:ext cx="8361884" cy="4808900"/>
              <a:chOff x="662326" y="1114006"/>
              <a:chExt cx="8361884" cy="4808900"/>
            </a:xfrm>
          </p:grpSpPr>
          <p:grpSp>
            <p:nvGrpSpPr>
              <p:cNvPr id="12" name="Group 53"/>
              <p:cNvGrpSpPr/>
              <p:nvPr/>
            </p:nvGrpSpPr>
            <p:grpSpPr>
              <a:xfrm>
                <a:off x="662326" y="1114006"/>
                <a:ext cx="8361884" cy="4808900"/>
                <a:chOff x="485882" y="822549"/>
                <a:chExt cx="8361884" cy="4808900"/>
              </a:xfrm>
            </p:grpSpPr>
            <p:pic>
              <p:nvPicPr>
                <p:cNvPr id="14" name="Picture 13" descr="bucket-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882" y="1588356"/>
                  <a:ext cx="2672128" cy="3802995"/>
                </a:xfrm>
                <a:prstGeom prst="rect">
                  <a:avLst/>
                </a:prstGeom>
              </p:spPr>
            </p:pic>
            <p:pic>
              <p:nvPicPr>
                <p:cNvPr id="15" name="Picture 14" descr="bucket-0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577" y="1591365"/>
                  <a:ext cx="2672128" cy="3802995"/>
                </a:xfrm>
                <a:prstGeom prst="rect">
                  <a:avLst/>
                </a:prstGeom>
              </p:spPr>
            </p:pic>
            <p:pic>
              <p:nvPicPr>
                <p:cNvPr id="16" name="Picture 15" descr="bucket-0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5638" y="822549"/>
                  <a:ext cx="2672128" cy="3802995"/>
                </a:xfrm>
                <a:prstGeom prst="rect">
                  <a:avLst/>
                </a:prstGeom>
              </p:spPr>
            </p:pic>
            <p:pic>
              <p:nvPicPr>
                <p:cNvPr id="17" name="Picture 16" descr="bucket-06.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731" y="2755263"/>
                  <a:ext cx="255357" cy="255357"/>
                </a:xfrm>
                <a:prstGeom prst="rect">
                  <a:avLst/>
                </a:prstGeom>
              </p:spPr>
            </p:pic>
            <p:pic>
              <p:nvPicPr>
                <p:cNvPr id="18" name="Picture 17" descr="bucket-07.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0138" y="2755263"/>
                  <a:ext cx="255357" cy="255357"/>
                </a:xfrm>
                <a:prstGeom prst="rect">
                  <a:avLst/>
                </a:prstGeom>
              </p:spPr>
            </p:pic>
            <p:sp>
              <p:nvSpPr>
                <p:cNvPr id="19" name="TextBox 18"/>
                <p:cNvSpPr txBox="1"/>
                <p:nvPr/>
              </p:nvSpPr>
              <p:spPr>
                <a:xfrm>
                  <a:off x="811782" y="2413280"/>
                  <a:ext cx="1963987" cy="461665"/>
                </a:xfrm>
                <a:prstGeom prst="rect">
                  <a:avLst/>
                </a:prstGeom>
                <a:noFill/>
              </p:spPr>
              <p:txBody>
                <a:bodyPr wrap="square" rtlCol="0">
                  <a:spAutoFit/>
                </a:bodyPr>
                <a:lstStyle/>
                <a:p>
                  <a:pPr algn="ctr"/>
                  <a:r>
                    <a:rPr lang="en-US" sz="2400" b="1" dirty="0">
                      <a:solidFill>
                        <a:schemeClr val="tx1">
                          <a:lumMod val="50000"/>
                          <a:lumOff val="50000"/>
                        </a:schemeClr>
                      </a:solidFill>
                      <a:latin typeface="Arial"/>
                      <a:cs typeface="Arial"/>
                    </a:rPr>
                    <a:t>$100,000</a:t>
                  </a:r>
                  <a:endParaRPr lang="en-US" sz="2400" dirty="0">
                    <a:solidFill>
                      <a:schemeClr val="tx1">
                        <a:lumMod val="50000"/>
                        <a:lumOff val="50000"/>
                      </a:schemeClr>
                    </a:solidFill>
                    <a:latin typeface="Arial"/>
                    <a:cs typeface="Arial"/>
                  </a:endParaRPr>
                </a:p>
              </p:txBody>
            </p:sp>
            <p:sp>
              <p:nvSpPr>
                <p:cNvPr id="20" name="TextBox 19"/>
                <p:cNvSpPr txBox="1"/>
                <p:nvPr/>
              </p:nvSpPr>
              <p:spPr>
                <a:xfrm>
                  <a:off x="811782" y="4937920"/>
                  <a:ext cx="1963987" cy="461665"/>
                </a:xfrm>
                <a:prstGeom prst="rect">
                  <a:avLst/>
                </a:prstGeom>
                <a:noFill/>
              </p:spPr>
              <p:txBody>
                <a:bodyPr wrap="square" rtlCol="0">
                  <a:spAutoFit/>
                </a:bodyPr>
                <a:lstStyle/>
                <a:p>
                  <a:pPr algn="ctr"/>
                  <a:r>
                    <a:rPr lang="en-US" sz="2400" b="1" dirty="0">
                      <a:solidFill>
                        <a:srgbClr val="582C00"/>
                      </a:solidFill>
                      <a:latin typeface="Arial"/>
                      <a:cs typeface="Arial"/>
                    </a:rPr>
                    <a:t>$180,419</a:t>
                  </a:r>
                </a:p>
              </p:txBody>
            </p:sp>
            <p:sp>
              <p:nvSpPr>
                <p:cNvPr id="21" name="TextBox 20"/>
                <p:cNvSpPr txBox="1"/>
                <p:nvPr/>
              </p:nvSpPr>
              <p:spPr>
                <a:xfrm>
                  <a:off x="3628811" y="4940929"/>
                  <a:ext cx="1963987" cy="461665"/>
                </a:xfrm>
                <a:prstGeom prst="rect">
                  <a:avLst/>
                </a:prstGeom>
                <a:noFill/>
              </p:spPr>
              <p:txBody>
                <a:bodyPr wrap="square" rtlCol="0">
                  <a:spAutoFit/>
                </a:bodyPr>
                <a:lstStyle/>
                <a:p>
                  <a:pPr algn="ctr"/>
                  <a:r>
                    <a:rPr lang="en-US" sz="2400" b="1" dirty="0">
                      <a:solidFill>
                        <a:schemeClr val="tx2">
                          <a:lumMod val="60000"/>
                          <a:lumOff val="40000"/>
                        </a:schemeClr>
                      </a:solidFill>
                      <a:latin typeface="Arial"/>
                      <a:cs typeface="Arial"/>
                    </a:rPr>
                    <a:t>$360,838</a:t>
                  </a:r>
                </a:p>
              </p:txBody>
            </p:sp>
            <p:sp>
              <p:nvSpPr>
                <p:cNvPr id="22" name="TextBox 21"/>
                <p:cNvSpPr txBox="1"/>
                <p:nvPr/>
              </p:nvSpPr>
              <p:spPr>
                <a:xfrm>
                  <a:off x="6200349" y="4082829"/>
                  <a:ext cx="2200186" cy="461665"/>
                </a:xfrm>
                <a:prstGeom prst="rect">
                  <a:avLst/>
                </a:prstGeom>
                <a:noFill/>
              </p:spPr>
              <p:txBody>
                <a:bodyPr wrap="square" rtlCol="0">
                  <a:spAutoFit/>
                </a:bodyPr>
                <a:lstStyle/>
                <a:p>
                  <a:pPr algn="ctr"/>
                  <a:r>
                    <a:rPr lang="en-US" sz="2400" b="1" dirty="0">
                      <a:solidFill>
                        <a:srgbClr val="143955"/>
                      </a:solidFill>
                      <a:latin typeface="Arial"/>
                      <a:cs typeface="Arial"/>
                    </a:rPr>
                    <a:t>$541,257</a:t>
                  </a:r>
                </a:p>
              </p:txBody>
            </p:sp>
            <p:pic>
              <p:nvPicPr>
                <p:cNvPr id="23" name="Picture 22" descr="bucket-05-05.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83107" y="4500631"/>
                  <a:ext cx="1687707" cy="1101600"/>
                </a:xfrm>
                <a:prstGeom prst="rect">
                  <a:avLst/>
                </a:prstGeom>
              </p:spPr>
            </p:pic>
            <p:sp>
              <p:nvSpPr>
                <p:cNvPr id="24" name="TextBox 23"/>
                <p:cNvSpPr txBox="1"/>
                <p:nvPr/>
              </p:nvSpPr>
              <p:spPr>
                <a:xfrm>
                  <a:off x="6634463" y="5200562"/>
                  <a:ext cx="1700408" cy="430887"/>
                </a:xfrm>
                <a:prstGeom prst="rect">
                  <a:avLst/>
                </a:prstGeom>
                <a:noFill/>
              </p:spPr>
              <p:txBody>
                <a:bodyPr wrap="square" rtlCol="0">
                  <a:spAutoFit/>
                </a:bodyPr>
                <a:lstStyle/>
                <a:p>
                  <a:pPr algn="ctr"/>
                  <a:r>
                    <a:rPr lang="en-US" sz="2200" b="1" dirty="0">
                      <a:solidFill>
                        <a:schemeClr val="bg1"/>
                      </a:solidFill>
                      <a:latin typeface="Arial"/>
                      <a:cs typeface="Arial"/>
                    </a:rPr>
                    <a:t>   $36,083	</a:t>
                  </a:r>
                </a:p>
              </p:txBody>
            </p:sp>
          </p:grpSp>
          <p:sp>
            <p:nvSpPr>
              <p:cNvPr id="13" name="TextBox 12"/>
              <p:cNvSpPr txBox="1"/>
              <p:nvPr/>
            </p:nvSpPr>
            <p:spPr>
              <a:xfrm>
                <a:off x="6700320" y="2990279"/>
                <a:ext cx="1963987" cy="461665"/>
              </a:xfrm>
              <a:prstGeom prst="rect">
                <a:avLst/>
              </a:prstGeom>
              <a:noFill/>
            </p:spPr>
            <p:txBody>
              <a:bodyPr wrap="square" rtlCol="0">
                <a:spAutoFit/>
              </a:bodyPr>
              <a:lstStyle/>
              <a:p>
                <a:pPr algn="ctr"/>
                <a:r>
                  <a:rPr lang="en-US" sz="2400" dirty="0">
                    <a:solidFill>
                      <a:schemeClr val="bg1"/>
                    </a:solidFill>
                    <a:latin typeface="Arial"/>
                    <a:cs typeface="Arial"/>
                  </a:rPr>
                  <a:t>$7,517</a:t>
                </a:r>
              </a:p>
            </p:txBody>
          </p:sp>
        </p:grpSp>
        <p:sp>
          <p:nvSpPr>
            <p:cNvPr id="11" name="Rectangle 10"/>
            <p:cNvSpPr/>
            <p:nvPr/>
          </p:nvSpPr>
          <p:spPr>
            <a:xfrm>
              <a:off x="747651" y="582972"/>
              <a:ext cx="5832714" cy="1324911"/>
            </a:xfrm>
            <a:prstGeom prst="rect">
              <a:avLst/>
            </a:prstGeom>
          </p:spPr>
          <p:txBody>
            <a:bodyPr wrap="square">
              <a:spAutoFit/>
            </a:bodyPr>
            <a:lstStyle/>
            <a:p>
              <a:pPr marL="285750" indent="-285750">
                <a:buFont typeface="Arial"/>
                <a:buChar char="•"/>
                <a:defRPr/>
              </a:pPr>
              <a:r>
                <a:rPr lang="en-US" sz="2000" dirty="0">
                  <a:ea typeface="MS PGothic" pitchFamily="34" charset="-128"/>
                </a:rPr>
                <a:t>Return of Premium Feature (to owner)</a:t>
              </a:r>
            </a:p>
            <a:p>
              <a:pPr marL="285750" indent="-285750">
                <a:buFont typeface="Arial"/>
                <a:buChar char="•"/>
                <a:defRPr/>
              </a:pPr>
              <a:r>
                <a:rPr lang="en-US" sz="2000" dirty="0">
                  <a:ea typeface="MS PGothic" pitchFamily="34" charset="-128"/>
                </a:rPr>
                <a:t>More features similar to Traditional LTC policies</a:t>
              </a:r>
            </a:p>
            <a:p>
              <a:pPr marL="285750" indent="-285750">
                <a:buFont typeface="Arial"/>
                <a:buChar char="•"/>
                <a:defRPr/>
              </a:pPr>
              <a:r>
                <a:rPr lang="en-US" sz="2000" dirty="0">
                  <a:ea typeface="MS PGothic" pitchFamily="34" charset="-128"/>
                </a:rPr>
                <a:t>DB at least 20% of Specified DB Amt.</a:t>
              </a:r>
            </a:p>
          </p:txBody>
        </p:sp>
      </p:grpSp>
      <p:sp>
        <p:nvSpPr>
          <p:cNvPr id="25" name="TextBox 24"/>
          <p:cNvSpPr txBox="1"/>
          <p:nvPr/>
        </p:nvSpPr>
        <p:spPr>
          <a:xfrm>
            <a:off x="609600" y="6211669"/>
            <a:ext cx="5334000" cy="553998"/>
          </a:xfrm>
          <a:prstGeom prst="rect">
            <a:avLst/>
          </a:prstGeom>
          <a:noFill/>
        </p:spPr>
        <p:txBody>
          <a:bodyPr wrap="square" rtlCol="0">
            <a:spAutoFit/>
          </a:bodyPr>
          <a:lstStyle/>
          <a:p>
            <a:r>
              <a:rPr lang="en-US" sz="1000" dirty="0"/>
              <a:t>*Stated benefit amounts are based on hypothetical examples, actual benefit amounts received may vary. This example assumes a 55-year old female, couple rate, non-tobacco, 6-year benefit duration, and no inflation option.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dirty="0">
                <a:solidFill>
                  <a:schemeClr val="tx1"/>
                </a:solidFill>
                <a:ea typeface="ＭＳ Ｐゴシック" pitchFamily="34" charset="-128"/>
              </a:rPr>
              <a:t>Qualifying for Claim</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228600" y="1219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grpSp>
        <p:nvGrpSpPr>
          <p:cNvPr id="9" name="Group 4"/>
          <p:cNvGrpSpPr>
            <a:grpSpLocks/>
          </p:cNvGrpSpPr>
          <p:nvPr/>
        </p:nvGrpSpPr>
        <p:grpSpPr bwMode="auto">
          <a:xfrm>
            <a:off x="1524000" y="2133600"/>
            <a:ext cx="6656388" cy="3873500"/>
            <a:chOff x="-219277" y="2075365"/>
            <a:chExt cx="6492845" cy="3873478"/>
          </a:xfrm>
        </p:grpSpPr>
        <p:sp>
          <p:nvSpPr>
            <p:cNvPr id="10" name="TextBox 5"/>
            <p:cNvSpPr txBox="1">
              <a:spLocks noChangeArrowheads="1"/>
            </p:cNvSpPr>
            <p:nvPr/>
          </p:nvSpPr>
          <p:spPr bwMode="auto">
            <a:xfrm>
              <a:off x="2667000" y="3683000"/>
              <a:ext cx="660400" cy="461665"/>
            </a:xfrm>
            <a:prstGeom prst="rect">
              <a:avLst/>
            </a:prstGeom>
            <a:noFill/>
            <a:ln w="9525">
              <a:noFill/>
              <a:miter lim="800000"/>
              <a:headEnd/>
              <a:tailEnd/>
            </a:ln>
          </p:spPr>
          <p:txBody>
            <a:bodyPr>
              <a:spAutoFit/>
            </a:bodyPr>
            <a:lstStyle/>
            <a:p>
              <a:r>
                <a:rPr lang="en-US" sz="2400" b="1" dirty="0">
                  <a:solidFill>
                    <a:schemeClr val="accent5">
                      <a:lumMod val="25000"/>
                    </a:schemeClr>
                  </a:solidFill>
                </a:rPr>
                <a:t>OR</a:t>
              </a:r>
            </a:p>
          </p:txBody>
        </p:sp>
        <p:grpSp>
          <p:nvGrpSpPr>
            <p:cNvPr id="11" name="Group 31"/>
            <p:cNvGrpSpPr>
              <a:grpSpLocks/>
            </p:cNvGrpSpPr>
            <p:nvPr/>
          </p:nvGrpSpPr>
          <p:grpSpPr bwMode="auto">
            <a:xfrm>
              <a:off x="-219277" y="2075365"/>
              <a:ext cx="6492845" cy="3873478"/>
              <a:chOff x="-219277" y="2075365"/>
              <a:chExt cx="6492845" cy="3873478"/>
            </a:xfrm>
          </p:grpSpPr>
          <p:grpSp>
            <p:nvGrpSpPr>
              <p:cNvPr id="12" name="Group 2"/>
              <p:cNvGrpSpPr>
                <a:grpSpLocks/>
              </p:cNvGrpSpPr>
              <p:nvPr/>
            </p:nvGrpSpPr>
            <p:grpSpPr bwMode="auto">
              <a:xfrm>
                <a:off x="-70606" y="2075366"/>
                <a:ext cx="2047318" cy="2045977"/>
                <a:chOff x="-70606" y="2075366"/>
                <a:chExt cx="2047318" cy="2045977"/>
              </a:xfrm>
            </p:grpSpPr>
            <p:sp>
              <p:nvSpPr>
                <p:cNvPr id="19" name="Oval 18"/>
                <p:cNvSpPr/>
                <p:nvPr/>
              </p:nvSpPr>
              <p:spPr>
                <a:xfrm>
                  <a:off x="-70622" y="2075365"/>
                  <a:ext cx="2047112" cy="2046276"/>
                </a:xfrm>
                <a:prstGeom prst="ellipse">
                  <a:avLst/>
                </a:prstGeom>
                <a:solidFill>
                  <a:srgbClr val="478CA1"/>
                </a:solidFill>
                <a:ln>
                  <a:noFill/>
                </a:ln>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78CA1"/>
                    </a:solidFill>
                  </a:endParaRPr>
                </a:p>
              </p:txBody>
            </p:sp>
            <p:sp>
              <p:nvSpPr>
                <p:cNvPr id="20" name="Content Placeholder 9"/>
                <p:cNvSpPr txBox="1">
                  <a:spLocks/>
                </p:cNvSpPr>
                <p:nvPr/>
              </p:nvSpPr>
              <p:spPr bwMode="auto">
                <a:xfrm>
                  <a:off x="152400" y="2608684"/>
                  <a:ext cx="1638300" cy="1041398"/>
                </a:xfrm>
                <a:prstGeom prst="rect">
                  <a:avLst/>
                </a:prstGeom>
                <a:noFill/>
                <a:ln w="9525">
                  <a:noFill/>
                  <a:miter lim="800000"/>
                  <a:headEnd/>
                  <a:tailEnd/>
                </a:ln>
              </p:spPr>
              <p:txBody>
                <a:bodyPr/>
                <a:lstStyle/>
                <a:p>
                  <a:pPr algn="ctr">
                    <a:spcBef>
                      <a:spcPct val="20000"/>
                    </a:spcBef>
                    <a:buFont typeface="Arial" pitchFamily="34" charset="0"/>
                    <a:buNone/>
                  </a:pPr>
                  <a:r>
                    <a:rPr lang="en-US" sz="2000" b="1" dirty="0">
                      <a:solidFill>
                        <a:srgbClr val="FFFFFF"/>
                      </a:solidFill>
                      <a:cs typeface="Arial" pitchFamily="34" charset="0"/>
                    </a:rPr>
                    <a:t>Cognitive impairment</a:t>
                  </a:r>
                </a:p>
              </p:txBody>
            </p:sp>
          </p:grpSp>
          <p:grpSp>
            <p:nvGrpSpPr>
              <p:cNvPr id="13" name="Group 3"/>
              <p:cNvGrpSpPr>
                <a:grpSpLocks/>
              </p:cNvGrpSpPr>
              <p:nvPr/>
            </p:nvGrpSpPr>
            <p:grpSpPr bwMode="auto">
              <a:xfrm>
                <a:off x="3943500" y="2075365"/>
                <a:ext cx="2045769" cy="2045976"/>
                <a:chOff x="3943500" y="2075365"/>
                <a:chExt cx="2045769" cy="2045976"/>
              </a:xfrm>
            </p:grpSpPr>
            <p:sp>
              <p:nvSpPr>
                <p:cNvPr id="17" name="Oval 16"/>
                <p:cNvSpPr/>
                <p:nvPr/>
              </p:nvSpPr>
              <p:spPr>
                <a:xfrm>
                  <a:off x="3943081" y="2075365"/>
                  <a:ext cx="2045564" cy="2046276"/>
                </a:xfrm>
                <a:prstGeom prst="ellipse">
                  <a:avLst/>
                </a:prstGeom>
                <a:solidFill>
                  <a:srgbClr val="909799"/>
                </a:solidFill>
                <a:ln>
                  <a:noFill/>
                </a:ln>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Content Placeholder 9"/>
                <p:cNvSpPr txBox="1">
                  <a:spLocks/>
                </p:cNvSpPr>
                <p:nvPr/>
              </p:nvSpPr>
              <p:spPr bwMode="auto">
                <a:xfrm>
                  <a:off x="4240841" y="2380119"/>
                  <a:ext cx="1541438" cy="1386086"/>
                </a:xfrm>
                <a:prstGeom prst="rect">
                  <a:avLst/>
                </a:prstGeom>
                <a:noFill/>
                <a:ln w="9525">
                  <a:noFill/>
                  <a:miter lim="800000"/>
                  <a:headEnd/>
                  <a:tailEnd/>
                </a:ln>
              </p:spPr>
              <p:txBody>
                <a:bodyPr anchor="ctr" anchorCtr="1"/>
                <a:lstStyle/>
                <a:p>
                  <a:pPr algn="ctr">
                    <a:spcBef>
                      <a:spcPct val="20000"/>
                    </a:spcBef>
                    <a:buFont typeface="Arial" pitchFamily="34" charset="0"/>
                    <a:buNone/>
                  </a:pPr>
                  <a:r>
                    <a:rPr lang="en-US" sz="1900" b="1">
                      <a:solidFill>
                        <a:srgbClr val="FFFFFF"/>
                      </a:solidFill>
                      <a:cs typeface="Arial" pitchFamily="34" charset="0"/>
                    </a:rPr>
                    <a:t>Two Activities of Daily Living (ADLs)  impaired</a:t>
                  </a:r>
                </a:p>
              </p:txBody>
            </p:sp>
          </p:grpSp>
          <p:sp>
            <p:nvSpPr>
              <p:cNvPr id="14" name="Content Placeholder 9"/>
              <p:cNvSpPr txBox="1">
                <a:spLocks/>
              </p:cNvSpPr>
              <p:nvPr/>
            </p:nvSpPr>
            <p:spPr bwMode="auto">
              <a:xfrm>
                <a:off x="3720494" y="4132452"/>
                <a:ext cx="2553074" cy="1816391"/>
              </a:xfrm>
              <a:prstGeom prst="rect">
                <a:avLst/>
              </a:prstGeom>
              <a:noFill/>
              <a:ln w="9525">
                <a:noFill/>
                <a:miter lim="800000"/>
                <a:headEnd/>
                <a:tailEnd/>
              </a:ln>
            </p:spPr>
            <p:txBody>
              <a:bodyPr/>
              <a:lstStyle/>
              <a:p>
                <a:pPr marL="285750" indent="-285750">
                  <a:spcBef>
                    <a:spcPts val="600"/>
                  </a:spcBef>
                  <a:buFont typeface="Arial" pitchFamily="34" charset="0"/>
                  <a:buChar char="•"/>
                </a:pPr>
                <a:r>
                  <a:rPr lang="en-US" dirty="0">
                    <a:cs typeface="Arial" pitchFamily="34" charset="0"/>
                  </a:rPr>
                  <a:t>Unable to perform 2 or more ADLs for at least 90 days: bathing, dressing, continence, eating, toileting, transferring</a:t>
                </a:r>
              </a:p>
            </p:txBody>
          </p:sp>
          <p:cxnSp>
            <p:nvCxnSpPr>
              <p:cNvPr id="15" name="Straight Connector 14"/>
              <p:cNvCxnSpPr/>
              <p:nvPr/>
            </p:nvCxnSpPr>
            <p:spPr>
              <a:xfrm flipH="1">
                <a:off x="2933461" y="2261102"/>
                <a:ext cx="12388" cy="952495"/>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6" name="Content Placeholder 9"/>
              <p:cNvSpPr txBox="1">
                <a:spLocks/>
              </p:cNvSpPr>
              <p:nvPr/>
            </p:nvSpPr>
            <p:spPr bwMode="auto">
              <a:xfrm>
                <a:off x="-219277" y="4132452"/>
                <a:ext cx="2617992" cy="685696"/>
              </a:xfrm>
              <a:prstGeom prst="rect">
                <a:avLst/>
              </a:prstGeom>
              <a:noFill/>
              <a:ln w="9525">
                <a:noFill/>
                <a:miter lim="800000"/>
                <a:headEnd/>
                <a:tailEnd/>
              </a:ln>
            </p:spPr>
            <p:txBody>
              <a:bodyPr/>
              <a:lstStyle/>
              <a:p>
                <a:pPr marL="285750" indent="-285750">
                  <a:spcBef>
                    <a:spcPts val="600"/>
                  </a:spcBef>
                  <a:buFont typeface="Arial" pitchFamily="34" charset="0"/>
                  <a:buChar char="•"/>
                </a:pPr>
                <a:r>
                  <a:rPr lang="en-US" dirty="0">
                    <a:cs typeface="Arial" pitchFamily="34" charset="0"/>
                  </a:rPr>
                  <a:t>Includes Alzheimer’s and dementia</a:t>
                </a:r>
              </a:p>
            </p:txBody>
          </p:sp>
        </p:grpSp>
      </p:grpSp>
      <p:sp>
        <p:nvSpPr>
          <p:cNvPr id="21" name="Content Placeholder 9"/>
          <p:cNvSpPr>
            <a:spLocks noGrp="1"/>
          </p:cNvSpPr>
          <p:nvPr>
            <p:ph idx="1"/>
          </p:nvPr>
        </p:nvSpPr>
        <p:spPr bwMode="auto">
          <a:xfrm>
            <a:off x="762000" y="1260475"/>
            <a:ext cx="8229600" cy="688975"/>
          </a:xfrm>
          <a:noFill/>
          <a:ln>
            <a:miter lim="800000"/>
            <a:headEnd/>
            <a:tailEnd/>
          </a:ln>
        </p:spPr>
        <p:txBody>
          <a:bodyPr wrap="square" lIns="91440" tIns="45720" rIns="91440" bIns="45720" numCol="1" anchor="t" anchorCtr="0" compatLnSpc="1">
            <a:prstTxWarp prst="textNoShape">
              <a:avLst/>
            </a:prstTxWarp>
          </a:bodyPr>
          <a:lstStyle/>
          <a:p>
            <a:pPr>
              <a:spcBef>
                <a:spcPts val="600"/>
              </a:spcBef>
            </a:pPr>
            <a:r>
              <a:rPr lang="en-US" sz="2000" dirty="0">
                <a:solidFill>
                  <a:schemeClr val="accent5">
                    <a:lumMod val="25000"/>
                  </a:schemeClr>
                </a:solidFill>
                <a:ea typeface="ＭＳ Ｐゴシック" pitchFamily="34" charset="-128"/>
              </a:rPr>
              <a:t>All tax qualified LTC solutions require a U.S. Licensed Health Care Practitioner, must certify insured has either:</a:t>
            </a:r>
          </a:p>
        </p:txBody>
      </p:sp>
      <p:sp>
        <p:nvSpPr>
          <p:cNvPr id="24" name="TextBox 23"/>
          <p:cNvSpPr txBox="1"/>
          <p:nvPr/>
        </p:nvSpPr>
        <p:spPr>
          <a:xfrm>
            <a:off x="609600" y="5181600"/>
            <a:ext cx="4953000" cy="1077913"/>
          </a:xfrm>
          <a:prstGeom prst="rect">
            <a:avLst/>
          </a:prstGeom>
          <a:noFill/>
        </p:spPr>
        <p:txBody>
          <a:bodyPr>
            <a:spAutoFit/>
          </a:bodyPr>
          <a:lstStyle/>
          <a:p>
            <a:pPr>
              <a:buFont typeface="Arial" pitchFamily="34" charset="0"/>
              <a:buChar char="•"/>
              <a:defRPr/>
            </a:pPr>
            <a:r>
              <a:rPr lang="en-US" dirty="0">
                <a:solidFill>
                  <a:schemeClr val="bg1">
                    <a:lumMod val="75000"/>
                  </a:schemeClr>
                </a:solidFill>
              </a:rPr>
              <a:t>  </a:t>
            </a:r>
            <a:r>
              <a:rPr lang="en-US" sz="2400" dirty="0">
                <a:solidFill>
                  <a:srgbClr val="57452B"/>
                </a:solidFill>
              </a:rPr>
              <a:t>An elimination period may apply</a:t>
            </a:r>
          </a:p>
          <a:p>
            <a:pPr lvl="1">
              <a:buFont typeface="Arial" pitchFamily="34" charset="0"/>
              <a:buChar char="̶"/>
              <a:defRPr/>
            </a:pPr>
            <a:r>
              <a:rPr lang="en-US" sz="2000" dirty="0">
                <a:solidFill>
                  <a:schemeClr val="accent5">
                    <a:lumMod val="25000"/>
                  </a:schemeClr>
                </a:solidFill>
              </a:rPr>
              <a:t>  </a:t>
            </a:r>
            <a:r>
              <a:rPr lang="en-US" sz="2000" dirty="0"/>
              <a:t>varies by carrier</a:t>
            </a:r>
          </a:p>
          <a:p>
            <a:pPr lvl="1">
              <a:buFont typeface="Arial" pitchFamily="34" charset="0"/>
              <a:buChar char="̶"/>
              <a:defRPr/>
            </a:pPr>
            <a:r>
              <a:rPr lang="en-US" sz="2000" dirty="0"/>
              <a:t>  0 to 100 days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609600" y="1524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sz="3600" dirty="0">
                <a:solidFill>
                  <a:schemeClr val="tx1"/>
                </a:solidFill>
                <a:ea typeface="ＭＳ Ｐゴシック" pitchFamily="34" charset="-128"/>
              </a:rPr>
              <a:t>Indemnity vs. Reimbursement………..</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228600" y="9144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368352361"/>
              </p:ext>
            </p:extLst>
          </p:nvPr>
        </p:nvGraphicFramePr>
        <p:xfrm>
          <a:off x="152400" y="990600"/>
          <a:ext cx="8534400" cy="521208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xmlns="" val="20000"/>
                    </a:ext>
                  </a:extLst>
                </a:gridCol>
                <a:gridCol w="2844800">
                  <a:extLst>
                    <a:ext uri="{9D8B030D-6E8A-4147-A177-3AD203B41FA5}">
                      <a16:colId xmlns:a16="http://schemas.microsoft.com/office/drawing/2014/main" xmlns="" val="20001"/>
                    </a:ext>
                  </a:extLst>
                </a:gridCol>
                <a:gridCol w="2844800">
                  <a:extLst>
                    <a:ext uri="{9D8B030D-6E8A-4147-A177-3AD203B41FA5}">
                      <a16:colId xmlns:a16="http://schemas.microsoft.com/office/drawing/2014/main" xmlns="" val="20002"/>
                    </a:ext>
                  </a:extLst>
                </a:gridCol>
              </a:tblGrid>
              <a:tr h="851875">
                <a:tc>
                  <a:txBody>
                    <a:bodyPr/>
                    <a:lstStyle/>
                    <a:p>
                      <a:pPr algn="ctr"/>
                      <a:r>
                        <a:rPr lang="en-US" sz="2000" b="1" dirty="0"/>
                        <a:t>Reimbursement</a:t>
                      </a:r>
                    </a:p>
                  </a:txBody>
                  <a:tcPr>
                    <a:cell3D prstMaterial="dkEdge">
                      <a:bevel h="50800" prst="divot"/>
                      <a:lightRig rig="flood" dir="t"/>
                    </a:cell3D>
                    <a:solidFill>
                      <a:srgbClr val="C00000"/>
                    </a:solidFill>
                  </a:tcPr>
                </a:tc>
                <a:tc>
                  <a:txBody>
                    <a:bodyPr/>
                    <a:lstStyle/>
                    <a:p>
                      <a:pPr algn="ctr"/>
                      <a:r>
                        <a:rPr lang="en-US" sz="2000" b="1" dirty="0"/>
                        <a:t>Indemnity</a:t>
                      </a:r>
                    </a:p>
                  </a:txBody>
                  <a:tcPr>
                    <a:cell3D prstMaterial="dkEdge">
                      <a:bevel h="50800" prst="divot"/>
                      <a:lightRig rig="flood" dir="t"/>
                    </a:cell3D>
                    <a:solidFill>
                      <a:srgbClr val="0070C0"/>
                    </a:solidFill>
                  </a:tcPr>
                </a:tc>
                <a:tc>
                  <a:txBody>
                    <a:bodyPr/>
                    <a:lstStyle/>
                    <a:p>
                      <a:pPr algn="ctr"/>
                      <a:r>
                        <a:rPr lang="en-US" sz="2000" b="1" dirty="0"/>
                        <a:t>Cash Indemnity</a:t>
                      </a:r>
                    </a:p>
                  </a:txBody>
                  <a:tcPr>
                    <a:cell3D prstMaterial="dkEdge">
                      <a:bevel h="50800" prst="divot"/>
                      <a:lightRig rig="flood" dir="t"/>
                    </a:cell3D>
                    <a:solidFill>
                      <a:srgbClr val="00B050"/>
                    </a:solidFill>
                  </a:tcPr>
                </a:tc>
                <a:extLst>
                  <a:ext uri="{0D108BD9-81ED-4DB2-BD59-A6C34878D82A}">
                    <a16:rowId xmlns:a16="http://schemas.microsoft.com/office/drawing/2014/main" xmlns="" val="10000"/>
                  </a:ext>
                </a:extLst>
              </a:tr>
              <a:tr h="672125">
                <a:tc>
                  <a:txBody>
                    <a:bodyPr/>
                    <a:lstStyle/>
                    <a:p>
                      <a:pPr>
                        <a:buFont typeface="Arial" pitchFamily="34" charset="0"/>
                        <a:buChar char="•"/>
                      </a:pPr>
                      <a:r>
                        <a:rPr lang="en-US" baseline="0" dirty="0"/>
                        <a:t> Only actual LTC costs are reimbursed</a:t>
                      </a:r>
                      <a:endParaRPr lang="en-US" dirty="0"/>
                    </a:p>
                  </a:txBody>
                  <a:tcPr>
                    <a:cell3D prstMaterial="dkEdge">
                      <a:bevel h="50800" prst="divot"/>
                      <a:lightRig rig="flood" dir="t"/>
                    </a:cell3D>
                    <a:solidFill>
                      <a:srgbClr val="D6ECEE"/>
                    </a:solidFill>
                  </a:tcPr>
                </a:tc>
                <a:tc>
                  <a:txBody>
                    <a:bodyPr/>
                    <a:lstStyle/>
                    <a:p>
                      <a:pPr>
                        <a:buFont typeface="Arial" pitchFamily="34" charset="0"/>
                        <a:buChar char="•"/>
                      </a:pPr>
                      <a:r>
                        <a:rPr lang="en-US" dirty="0"/>
                        <a:t> Full available monthly LTC</a:t>
                      </a:r>
                      <a:r>
                        <a:rPr lang="en-US" baseline="0" dirty="0"/>
                        <a:t> benefit </a:t>
                      </a:r>
                      <a:r>
                        <a:rPr lang="en-US" dirty="0"/>
                        <a:t>paid to owner</a:t>
                      </a:r>
                    </a:p>
                  </a:txBody>
                  <a:tcPr>
                    <a:cell3D prstMaterial="dkEdge">
                      <a:bevel h="50800" prst="divot"/>
                      <a:lightRig rig="flood" dir="t"/>
                    </a:cell3D>
                    <a:solidFill>
                      <a:schemeClr val="bg1">
                        <a:lumMod val="95000"/>
                      </a:schemeClr>
                    </a:solidFill>
                  </a:tcPr>
                </a:tc>
                <a:tc>
                  <a:txBody>
                    <a:bodyPr/>
                    <a:lstStyle/>
                    <a:p>
                      <a:pPr>
                        <a:buFont typeface="Arial" pitchFamily="34" charset="0"/>
                        <a:buChar char="•"/>
                      </a:pPr>
                      <a:r>
                        <a:rPr lang="en-US" dirty="0"/>
                        <a:t> Full available monthly LTC benefit paid to owner</a:t>
                      </a:r>
                    </a:p>
                  </a:txBody>
                  <a:tcPr>
                    <a:cell3D prstMaterial="dkEdge">
                      <a:bevel h="50800" prst="divot"/>
                      <a:lightRig rig="flood" dir="t"/>
                    </a:cell3D>
                    <a:solidFill>
                      <a:schemeClr val="bg1">
                        <a:lumMod val="95000"/>
                      </a:schemeClr>
                    </a:solidFill>
                  </a:tcPr>
                </a:tc>
                <a:extLst>
                  <a:ext uri="{0D108BD9-81ED-4DB2-BD59-A6C34878D82A}">
                    <a16:rowId xmlns:a16="http://schemas.microsoft.com/office/drawing/2014/main" xmlns="" val="10001"/>
                  </a:ext>
                </a:extLst>
              </a:tr>
              <a:tr h="914400">
                <a:tc>
                  <a:txBody>
                    <a:bodyPr/>
                    <a:lstStyle/>
                    <a:p>
                      <a:pPr>
                        <a:buFont typeface="Arial" pitchFamily="34" charset="0"/>
                        <a:buChar char="•"/>
                      </a:pPr>
                      <a:r>
                        <a:rPr lang="en-US" dirty="0"/>
                        <a:t> Bills and receipts</a:t>
                      </a:r>
                      <a:r>
                        <a:rPr lang="en-US" baseline="0" dirty="0"/>
                        <a:t> must be submitted to determine reimbursement amount</a:t>
                      </a:r>
                      <a:endParaRPr lang="en-US" dirty="0"/>
                    </a:p>
                  </a:txBody>
                  <a:tcPr>
                    <a:cell3D prstMaterial="dkEdge">
                      <a:bevel h="50800" prst="divot"/>
                      <a:lightRig rig="flood" dir="t"/>
                    </a:cell3D>
                    <a:solidFill>
                      <a:srgbClr val="D6ECEE"/>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aseline="0" dirty="0"/>
                        <a:t> Some insurers do not require monthly proof of billed services, some do</a:t>
                      </a:r>
                      <a:endParaRPr lang="en-US" dirty="0"/>
                    </a:p>
                  </a:txBody>
                  <a:tcPr>
                    <a:cell3D prstMaterial="dkEdge">
                      <a:bevel h="50800" prst="divot"/>
                      <a:lightRig rig="flood" dir="t"/>
                    </a:cell3D>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aseline="0" dirty="0"/>
                        <a:t> N</a:t>
                      </a:r>
                      <a:r>
                        <a:rPr lang="en-US" dirty="0"/>
                        <a:t>o</a:t>
                      </a:r>
                      <a:r>
                        <a:rPr lang="en-US" baseline="0" dirty="0"/>
                        <a:t> </a:t>
                      </a:r>
                      <a:r>
                        <a:rPr lang="en-US" dirty="0"/>
                        <a:t>bills or receipts to</a:t>
                      </a:r>
                      <a:r>
                        <a:rPr lang="en-US" baseline="0" dirty="0"/>
                        <a:t> submit  in order to collect monthly LTC benefits</a:t>
                      </a:r>
                      <a:endParaRPr lang="en-US" dirty="0"/>
                    </a:p>
                  </a:txBody>
                  <a:tcPr>
                    <a:cell3D prstMaterial="dkEdge">
                      <a:bevel h="50800" prst="divot"/>
                      <a:lightRig rig="flood" dir="t"/>
                    </a:cell3D>
                    <a:solidFill>
                      <a:schemeClr val="bg1">
                        <a:lumMod val="95000"/>
                      </a:schemeClr>
                    </a:solidFill>
                  </a:tcPr>
                </a:tc>
                <a:extLst>
                  <a:ext uri="{0D108BD9-81ED-4DB2-BD59-A6C34878D82A}">
                    <a16:rowId xmlns:a16="http://schemas.microsoft.com/office/drawing/2014/main" xmlns="" val="10002"/>
                  </a:ext>
                </a:extLst>
              </a:tr>
              <a:tr h="990600">
                <a:tc>
                  <a:txBody>
                    <a:bodyPr/>
                    <a:lstStyle/>
                    <a:p>
                      <a:pPr>
                        <a:buFont typeface="Arial" pitchFamily="34" charset="0"/>
                        <a:buChar char="•"/>
                      </a:pPr>
                      <a:r>
                        <a:rPr lang="en-US" dirty="0"/>
                        <a:t> 3</a:t>
                      </a:r>
                      <a:r>
                        <a:rPr lang="en-US" baseline="30000" dirty="0"/>
                        <a:t>rd</a:t>
                      </a:r>
                      <a:r>
                        <a:rPr lang="en-US" dirty="0"/>
                        <a:t> party billing usually allowed, but care provider may not be willing to work with insurance company</a:t>
                      </a:r>
                    </a:p>
                  </a:txBody>
                  <a:tcPr>
                    <a:cell3D prstMaterial="dkEdge">
                      <a:bevel h="50800" prst="divot"/>
                      <a:lightRig rig="flood" dir="t"/>
                    </a:cell3D>
                    <a:solidFill>
                      <a:srgbClr val="D6ECEE"/>
                    </a:solidFill>
                  </a:tcPr>
                </a:tc>
                <a:tc>
                  <a:txBody>
                    <a:bodyPr/>
                    <a:lstStyle/>
                    <a:p>
                      <a:pPr>
                        <a:buFont typeface="Arial" pitchFamily="34" charset="0"/>
                        <a:buChar char="•"/>
                      </a:pPr>
                      <a:r>
                        <a:rPr lang="en-US" dirty="0"/>
                        <a:t> Licensed provider must be used to meet minimum standards</a:t>
                      </a:r>
                      <a:r>
                        <a:rPr lang="en-US" baseline="0" dirty="0"/>
                        <a:t> of the physician’s plan of care</a:t>
                      </a:r>
                      <a:endParaRPr lang="en-US" dirty="0"/>
                    </a:p>
                  </a:txBody>
                  <a:tcPr>
                    <a:cell3D prstMaterial="dkEdge">
                      <a:bevel h="50800" prst="divot"/>
                      <a:lightRig rig="flood" dir="t"/>
                    </a:cell3D>
                    <a:solidFill>
                      <a:schemeClr val="bg1">
                        <a:lumMod val="95000"/>
                      </a:schemeClr>
                    </a:solidFill>
                  </a:tcPr>
                </a:tc>
                <a:tc>
                  <a:txBody>
                    <a:bodyPr/>
                    <a:lstStyle/>
                    <a:p>
                      <a:pPr>
                        <a:buFont typeface="Arial" pitchFamily="34" charset="0"/>
                        <a:buChar char="•"/>
                      </a:pPr>
                      <a:r>
                        <a:rPr lang="en-US" dirty="0"/>
                        <a:t> Insurer</a:t>
                      </a:r>
                      <a:r>
                        <a:rPr lang="en-US" baseline="0" dirty="0"/>
                        <a:t> places no restrictions on how LTC benefits are used - may be used as desired</a:t>
                      </a:r>
                      <a:endParaRPr lang="en-US" dirty="0"/>
                    </a:p>
                  </a:txBody>
                  <a:tcPr>
                    <a:cell3D prstMaterial="dkEdge">
                      <a:bevel h="50800" prst="divot"/>
                      <a:lightRig rig="flood" dir="t"/>
                    </a:cell3D>
                    <a:solidFill>
                      <a:schemeClr val="bg1">
                        <a:lumMod val="95000"/>
                      </a:schemeClr>
                    </a:solidFill>
                  </a:tcPr>
                </a:tc>
                <a:extLst>
                  <a:ext uri="{0D108BD9-81ED-4DB2-BD59-A6C34878D82A}">
                    <a16:rowId xmlns:a16="http://schemas.microsoft.com/office/drawing/2014/main" xmlns="" val="10003"/>
                  </a:ext>
                </a:extLst>
              </a:tr>
              <a:tr h="944880">
                <a:tc>
                  <a:txBody>
                    <a:bodyPr/>
                    <a:lstStyle/>
                    <a:p>
                      <a:pPr>
                        <a:buFont typeface="Arial" pitchFamily="34" charset="0"/>
                        <a:buChar char="•"/>
                      </a:pPr>
                      <a:r>
                        <a:rPr lang="en-US" dirty="0"/>
                        <a:t> Benefit</a:t>
                      </a:r>
                      <a:r>
                        <a:rPr lang="en-US" baseline="0" dirty="0"/>
                        <a:t> limitations. </a:t>
                      </a:r>
                      <a:r>
                        <a:rPr lang="en-US" dirty="0"/>
                        <a:t>Non-qualifying services must be paid for out of pocket</a:t>
                      </a:r>
                    </a:p>
                  </a:txBody>
                  <a:tcPr>
                    <a:cell3D prstMaterial="dkEdge">
                      <a:bevel h="50800" prst="divot"/>
                      <a:lightRig rig="flood" dir="t"/>
                    </a:cell3D>
                    <a:solidFill>
                      <a:srgbClr val="D6ECEE"/>
                    </a:solidFill>
                  </a:tcPr>
                </a:tc>
                <a:tc>
                  <a:txBody>
                    <a:bodyPr/>
                    <a:lstStyle/>
                    <a:p>
                      <a:pPr>
                        <a:buFont typeface="Arial" pitchFamily="34" charset="0"/>
                        <a:buChar char="•"/>
                      </a:pPr>
                      <a:r>
                        <a:rPr lang="en-US" dirty="0"/>
                        <a:t> Leftover</a:t>
                      </a:r>
                      <a:r>
                        <a:rPr lang="en-US" baseline="0" dirty="0"/>
                        <a:t> benefits not needed for care can be used for any purpose</a:t>
                      </a:r>
                      <a:endParaRPr lang="en-US" dirty="0"/>
                    </a:p>
                  </a:txBody>
                  <a:tcPr>
                    <a:cell3D prstMaterial="dkEdge">
                      <a:bevel h="50800" prst="divot"/>
                      <a:lightRig rig="flood" dir="t"/>
                    </a:cell3D>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a:t> </a:t>
                      </a:r>
                      <a:r>
                        <a:rPr lang="en-US" baseline="0" dirty="0"/>
                        <a:t>Total care from informal or  family care giver allowed </a:t>
                      </a:r>
                      <a:endParaRPr lang="en-US" dirty="0"/>
                    </a:p>
                  </a:txBody>
                  <a:tcPr>
                    <a:cell3D prstMaterial="dkEdge">
                      <a:bevel h="50800" prst="divot"/>
                      <a:lightRig rig="flood" dir="t"/>
                    </a:cell3D>
                    <a:solidFill>
                      <a:schemeClr val="bg1">
                        <a:lumMod val="95000"/>
                      </a:schemeClr>
                    </a:solidFill>
                  </a:tcPr>
                </a:tc>
                <a:extLst>
                  <a:ext uri="{0D108BD9-81ED-4DB2-BD59-A6C34878D82A}">
                    <a16:rowId xmlns:a16="http://schemas.microsoft.com/office/drawing/2014/main" xmlns="" val="10004"/>
                  </a:ext>
                </a:extLst>
              </a:tr>
              <a:tr h="537906">
                <a:tc>
                  <a:txBody>
                    <a:bodyPr/>
                    <a:lstStyle/>
                    <a:p>
                      <a:pPr>
                        <a:buFont typeface="Arial" pitchFamily="34" charset="0"/>
                        <a:buChar char="•"/>
                      </a:pPr>
                      <a:r>
                        <a:rPr lang="en-US" baseline="0" dirty="0"/>
                        <a:t> Licensed providers are generally required</a:t>
                      </a:r>
                      <a:endParaRPr lang="en-US" dirty="0"/>
                    </a:p>
                  </a:txBody>
                  <a:tcPr>
                    <a:cell3D prstMaterial="dkEdge">
                      <a:bevel h="50800" prst="divot"/>
                      <a:lightRig rig="flood" dir="t"/>
                    </a:cell3D>
                    <a:solidFill>
                      <a:srgbClr val="D6ECEE"/>
                    </a:solidFill>
                  </a:tcPr>
                </a:tc>
                <a:tc>
                  <a:txBody>
                    <a:bodyPr/>
                    <a:lstStyle/>
                    <a:p>
                      <a:endParaRPr lang="en-US" dirty="0"/>
                    </a:p>
                  </a:txBody>
                  <a:tcPr>
                    <a:cell3D prstMaterial="dkEdge">
                      <a:bevel h="50800" prst="divot"/>
                      <a:lightRig rig="flood" dir="t"/>
                    </a:cell3D>
                    <a:solidFill>
                      <a:schemeClr val="bg1">
                        <a:lumMod val="95000"/>
                      </a:schemeClr>
                    </a:solidFill>
                  </a:tcPr>
                </a:tc>
                <a:tc>
                  <a:txBody>
                    <a:bodyPr/>
                    <a:lstStyle/>
                    <a:p>
                      <a:endParaRPr lang="en-US" dirty="0"/>
                    </a:p>
                  </a:txBody>
                  <a:tcPr>
                    <a:cell3D prstMaterial="dkEdge">
                      <a:bevel h="50800" prst="divot"/>
                      <a:lightRig rig="flood" dir="t"/>
                    </a:cell3D>
                    <a:solidFill>
                      <a:schemeClr val="bg1">
                        <a:lumMod val="95000"/>
                      </a:schemeClr>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3400" y="46038"/>
            <a:ext cx="8001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What is Chronic Illness?</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457200" y="6858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
        <p:nvSpPr>
          <p:cNvPr id="9" name="Rectangle 3"/>
          <p:cNvSpPr txBox="1">
            <a:spLocks noChangeArrowheads="1"/>
          </p:cNvSpPr>
          <p:nvPr/>
        </p:nvSpPr>
        <p:spPr bwMode="auto">
          <a:xfrm>
            <a:off x="152400" y="800083"/>
            <a:ext cx="8534400" cy="5334000"/>
          </a:xfrm>
          <a:prstGeom prst="rect">
            <a:avLst/>
          </a:prstGeom>
          <a:noFill/>
          <a:ln w="9525">
            <a:noFill/>
            <a:miter lim="800000"/>
            <a:headEnd/>
            <a:tailEnd/>
          </a:ln>
        </p:spPr>
        <p:txBody>
          <a:bodyPr/>
          <a:lstStyle/>
          <a:p>
            <a:pPr marL="342900" indent="-342900" eaLnBrk="0" hangingPunct="0">
              <a:lnSpc>
                <a:spcPct val="90000"/>
              </a:lnSpc>
              <a:spcBef>
                <a:spcPct val="20000"/>
              </a:spcBef>
              <a:buFont typeface="Arial" pitchFamily="34" charset="0"/>
              <a:buChar char="•"/>
            </a:pPr>
            <a:r>
              <a:rPr lang="en-US" sz="2400" dirty="0">
                <a:solidFill>
                  <a:schemeClr val="accent1">
                    <a:lumMod val="25000"/>
                  </a:schemeClr>
                </a:solidFill>
              </a:rPr>
              <a:t>Chronic Illness is a </a:t>
            </a:r>
            <a:r>
              <a:rPr lang="en-US" sz="2400" b="1" i="1" dirty="0">
                <a:solidFill>
                  <a:schemeClr val="accent1">
                    <a:lumMod val="25000"/>
                  </a:schemeClr>
                </a:solidFill>
              </a:rPr>
              <a:t>“state of health” </a:t>
            </a:r>
            <a:r>
              <a:rPr lang="en-US" sz="2400" dirty="0">
                <a:solidFill>
                  <a:schemeClr val="accent1">
                    <a:lumMod val="25000"/>
                  </a:schemeClr>
                </a:solidFill>
              </a:rPr>
              <a:t>per </a:t>
            </a:r>
            <a:r>
              <a:rPr lang="en-US" sz="2400" dirty="0">
                <a:solidFill>
                  <a:schemeClr val="accent5">
                    <a:lumMod val="25000"/>
                  </a:schemeClr>
                </a:solidFill>
              </a:rPr>
              <a:t>IRC§7702</a:t>
            </a:r>
            <a:r>
              <a:rPr lang="en-US" sz="2400" dirty="0">
                <a:solidFill>
                  <a:schemeClr val="accent1">
                    <a:lumMod val="25000"/>
                  </a:schemeClr>
                </a:solidFill>
              </a:rPr>
              <a:t>(c)(2) </a:t>
            </a:r>
          </a:p>
          <a:p>
            <a:pPr marL="342900" indent="-342900" eaLnBrk="0" hangingPunct="0">
              <a:lnSpc>
                <a:spcPct val="90000"/>
              </a:lnSpc>
              <a:spcBef>
                <a:spcPct val="20000"/>
              </a:spcBef>
              <a:buFontTx/>
              <a:buChar char="•"/>
            </a:pPr>
            <a:r>
              <a:rPr lang="en-US" sz="2200" dirty="0">
                <a:solidFill>
                  <a:schemeClr val="accent1">
                    <a:lumMod val="25000"/>
                  </a:schemeClr>
                </a:solidFill>
              </a:rPr>
              <a:t>A physician or licensed health care practitioner certifies that the patient has:</a:t>
            </a:r>
          </a:p>
          <a:p>
            <a:pPr marL="742950" lvl="1" indent="-285750" eaLnBrk="0" hangingPunct="0">
              <a:lnSpc>
                <a:spcPct val="90000"/>
              </a:lnSpc>
              <a:spcBef>
                <a:spcPct val="20000"/>
              </a:spcBef>
              <a:buFontTx/>
              <a:buChar char="–"/>
            </a:pPr>
            <a:r>
              <a:rPr lang="en-US" altLang="en-US" sz="2000" dirty="0"/>
              <a:t>Severe Cognitive Impairment (includes Alzheimer’s and Dementia)</a:t>
            </a:r>
          </a:p>
          <a:p>
            <a:pPr marL="742950" lvl="1" indent="-285750" eaLnBrk="0" hangingPunct="0">
              <a:lnSpc>
                <a:spcPct val="90000"/>
              </a:lnSpc>
              <a:spcBef>
                <a:spcPct val="20000"/>
              </a:spcBef>
            </a:pPr>
            <a:r>
              <a:rPr lang="en-US" altLang="en-US" sz="2000" dirty="0"/>
              <a:t>					       </a:t>
            </a:r>
            <a:r>
              <a:rPr lang="en-US" altLang="en-US" sz="2000" b="1" i="1" u="sng" dirty="0">
                <a:solidFill>
                  <a:srgbClr val="705938"/>
                </a:solidFill>
              </a:rPr>
              <a:t>OR</a:t>
            </a:r>
          </a:p>
          <a:p>
            <a:pPr marL="742950" lvl="1" indent="-285750" eaLnBrk="0" hangingPunct="0">
              <a:lnSpc>
                <a:spcPct val="90000"/>
              </a:lnSpc>
              <a:spcBef>
                <a:spcPct val="20000"/>
              </a:spcBef>
              <a:buFontTx/>
              <a:buChar char="–"/>
            </a:pPr>
            <a:r>
              <a:rPr lang="en-US" altLang="en-US" sz="2000" dirty="0">
                <a:solidFill>
                  <a:schemeClr val="accent1">
                    <a:lumMod val="25000"/>
                  </a:schemeClr>
                </a:solidFill>
              </a:rPr>
              <a:t>The Inability to Perform 2 out of 6 Activities of Daily Living (ADLS)                                                      				       </a:t>
            </a:r>
            <a:r>
              <a:rPr lang="en-US" altLang="en-US" sz="2000" b="1" u="sng" dirty="0">
                <a:solidFill>
                  <a:srgbClr val="705938"/>
                </a:solidFill>
              </a:rPr>
              <a:t>And</a:t>
            </a:r>
          </a:p>
          <a:p>
            <a:pPr marL="742950" lvl="1" indent="-285750" eaLnBrk="0" hangingPunct="0">
              <a:lnSpc>
                <a:spcPct val="90000"/>
              </a:lnSpc>
              <a:spcBef>
                <a:spcPct val="20000"/>
              </a:spcBef>
              <a:buFontTx/>
              <a:buChar char="–"/>
            </a:pPr>
            <a:r>
              <a:rPr lang="en-US" altLang="en-US" sz="2000" dirty="0">
                <a:solidFill>
                  <a:schemeClr val="accent1">
                    <a:lumMod val="25000"/>
                  </a:schemeClr>
                </a:solidFill>
              </a:rPr>
              <a:t>that this will last for a period of at least 90 days</a:t>
            </a:r>
          </a:p>
          <a:p>
            <a:pPr marL="342900" indent="-342900" eaLnBrk="0" hangingPunct="0">
              <a:lnSpc>
                <a:spcPct val="90000"/>
              </a:lnSpc>
              <a:spcBef>
                <a:spcPct val="20000"/>
              </a:spcBef>
            </a:pPr>
            <a:r>
              <a:rPr lang="en-US" sz="2000" b="1" dirty="0">
                <a:solidFill>
                  <a:schemeClr val="accent5">
                    <a:lumMod val="25000"/>
                  </a:schemeClr>
                </a:solidFill>
              </a:rPr>
              <a:t>…………………………………………………………………………………</a:t>
            </a:r>
            <a:endParaRPr lang="en-US" sz="2000" b="1" i="1" dirty="0">
              <a:solidFill>
                <a:schemeClr val="accent5">
                  <a:lumMod val="25000"/>
                </a:schemeClr>
              </a:solidFill>
            </a:endParaRPr>
          </a:p>
          <a:p>
            <a:pPr marL="342900" indent="-342900" eaLnBrk="0" hangingPunct="0">
              <a:lnSpc>
                <a:spcPct val="90000"/>
              </a:lnSpc>
              <a:spcBef>
                <a:spcPct val="20000"/>
              </a:spcBef>
              <a:buFont typeface="Arial" pitchFamily="34" charset="0"/>
              <a:buChar char="•"/>
            </a:pPr>
            <a:endParaRPr lang="en-US" sz="100" b="1" i="1" dirty="0">
              <a:solidFill>
                <a:schemeClr val="accent5">
                  <a:lumMod val="25000"/>
                </a:schemeClr>
              </a:solidFill>
            </a:endParaRPr>
          </a:p>
          <a:p>
            <a:pPr marL="342900" indent="-342900" eaLnBrk="0" hangingPunct="0">
              <a:lnSpc>
                <a:spcPct val="90000"/>
              </a:lnSpc>
              <a:spcBef>
                <a:spcPct val="20000"/>
              </a:spcBef>
            </a:pPr>
            <a:r>
              <a:rPr lang="en-US" sz="2000" b="1" dirty="0"/>
              <a:t>LTC Riders/products - </a:t>
            </a:r>
          </a:p>
          <a:p>
            <a:pPr marL="342900" indent="-342900" eaLnBrk="0" hangingPunct="0">
              <a:lnSpc>
                <a:spcPct val="90000"/>
              </a:lnSpc>
              <a:spcBef>
                <a:spcPct val="20000"/>
              </a:spcBef>
            </a:pPr>
            <a:r>
              <a:rPr lang="en-US" sz="2000" b="1" dirty="0">
                <a:solidFill>
                  <a:schemeClr val="accent5">
                    <a:lumMod val="25000"/>
                  </a:schemeClr>
                </a:solidFill>
              </a:rPr>
              <a:t>     </a:t>
            </a:r>
            <a:r>
              <a:rPr lang="en-US" sz="2000" dirty="0">
                <a:solidFill>
                  <a:schemeClr val="accent5">
                    <a:lumMod val="25000"/>
                  </a:schemeClr>
                </a:solidFill>
              </a:rPr>
              <a:t>Covers the first, any and all chronic illness claims. Condition only needs to meet the “90 day rule”</a:t>
            </a:r>
            <a:r>
              <a:rPr lang="en-US" sz="2000" b="1" dirty="0">
                <a:solidFill>
                  <a:schemeClr val="accent5">
                    <a:lumMod val="25000"/>
                  </a:schemeClr>
                </a:solidFill>
              </a:rPr>
              <a:t> 			                                 				</a:t>
            </a:r>
            <a:r>
              <a:rPr lang="en-US" sz="2000" dirty="0">
                <a:solidFill>
                  <a:srgbClr val="C00000"/>
                </a:solidFill>
              </a:rPr>
              <a:t>however</a:t>
            </a:r>
          </a:p>
          <a:p>
            <a:pPr marL="342900" indent="-342900" eaLnBrk="0" hangingPunct="0">
              <a:lnSpc>
                <a:spcPct val="90000"/>
              </a:lnSpc>
              <a:spcBef>
                <a:spcPct val="20000"/>
              </a:spcBef>
            </a:pPr>
            <a:r>
              <a:rPr lang="en-US" sz="2000" b="1" dirty="0"/>
              <a:t>Chronic Illness Riders – </a:t>
            </a:r>
          </a:p>
          <a:p>
            <a:pPr marL="342900" indent="-342900" eaLnBrk="0" hangingPunct="0">
              <a:lnSpc>
                <a:spcPct val="90000"/>
              </a:lnSpc>
              <a:spcBef>
                <a:spcPct val="20000"/>
              </a:spcBef>
            </a:pPr>
            <a:r>
              <a:rPr lang="en-US" sz="2000" b="1" dirty="0">
                <a:solidFill>
                  <a:schemeClr val="accent5">
                    <a:lumMod val="25000"/>
                  </a:schemeClr>
                </a:solidFill>
              </a:rPr>
              <a:t>	</a:t>
            </a:r>
            <a:r>
              <a:rPr lang="en-US" sz="2000" dirty="0">
                <a:solidFill>
                  <a:schemeClr val="accent5">
                    <a:lumMod val="25000"/>
                  </a:schemeClr>
                </a:solidFill>
              </a:rPr>
              <a:t>Generally only covers the last chronic illness claim. Most riders must also meet “forever rule” </a:t>
            </a:r>
            <a:r>
              <a:rPr lang="en-US" sz="1600" dirty="0">
                <a:solidFill>
                  <a:schemeClr val="accent5">
                    <a:lumMod val="25000"/>
                  </a:schemeClr>
                </a:solidFill>
              </a:rPr>
              <a:t>(though a few companies will pay temporary claims based on new Interstate Compact regulations)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sz="3600" dirty="0">
                <a:solidFill>
                  <a:schemeClr val="tx1"/>
                </a:solidFill>
                <a:ea typeface="ＭＳ Ｐゴシック" pitchFamily="34" charset="-128"/>
              </a:rPr>
              <a:t>LTC Rider vs. Chronic Illness Rider</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228600" y="9906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3261720074"/>
              </p:ext>
            </p:extLst>
          </p:nvPr>
        </p:nvGraphicFramePr>
        <p:xfrm>
          <a:off x="304800" y="1143000"/>
          <a:ext cx="83058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dirty="0">
                <a:solidFill>
                  <a:schemeClr val="tx1"/>
                </a:solidFill>
                <a:ea typeface="ＭＳ Ｐゴシック" pitchFamily="34" charset="-128"/>
              </a:rPr>
              <a:t>Tax Ramifications……….</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228600" y="1219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
        <p:nvSpPr>
          <p:cNvPr id="9" name="Rectangle 3"/>
          <p:cNvSpPr txBox="1">
            <a:spLocks noChangeArrowheads="1"/>
          </p:cNvSpPr>
          <p:nvPr/>
        </p:nvSpPr>
        <p:spPr>
          <a:xfrm>
            <a:off x="228600" y="1493838"/>
            <a:ext cx="8008938" cy="4754561"/>
          </a:xfrm>
          <a:prstGeom prst="rect">
            <a:avLst/>
          </a:prstGeom>
        </p:spPr>
        <p:txBody>
          <a:bodyPr/>
          <a:lstStyle/>
          <a:p>
            <a:pPr marL="342900" indent="-342900" eaLnBrk="0" hangingPunct="0">
              <a:spcBef>
                <a:spcPct val="20000"/>
              </a:spcBef>
              <a:buFontTx/>
              <a:buChar char="•"/>
              <a:defRPr/>
            </a:pPr>
            <a:r>
              <a:rPr lang="en-US" sz="2400" kern="0" dirty="0">
                <a:solidFill>
                  <a:srgbClr val="4A4038"/>
                </a:solidFill>
                <a:latin typeface="+mn-lt"/>
                <a:ea typeface="ＭＳ Ｐゴシック" charset="-128"/>
                <a:cs typeface="ＭＳ Ｐゴシック" charset="-128"/>
              </a:rPr>
              <a:t>Qualified long-term care benefits are paid tax free within qualifying limits</a:t>
            </a:r>
          </a:p>
          <a:p>
            <a:pPr marL="342900" indent="-342900" eaLnBrk="0" hangingPunct="0">
              <a:spcBef>
                <a:spcPct val="20000"/>
              </a:spcBef>
              <a:buFontTx/>
              <a:buChar char="•"/>
              <a:defRPr/>
            </a:pPr>
            <a:r>
              <a:rPr lang="en-US" sz="2400" kern="0" dirty="0">
                <a:solidFill>
                  <a:srgbClr val="4A4038"/>
                </a:solidFill>
                <a:latin typeface="+mn-lt"/>
                <a:ea typeface="ＭＳ Ｐゴシック" charset="-128"/>
                <a:cs typeface="ＭＳ Ｐゴシック" charset="-128"/>
              </a:rPr>
              <a:t>What if a person is collecting LTC benefits from more than one policy?</a:t>
            </a:r>
          </a:p>
          <a:p>
            <a:pPr marL="742950" lvl="1" indent="-285750" eaLnBrk="0" hangingPunct="0">
              <a:spcBef>
                <a:spcPct val="20000"/>
              </a:spcBef>
              <a:buFontTx/>
              <a:buChar char="–"/>
              <a:defRPr/>
            </a:pPr>
            <a:r>
              <a:rPr lang="en-US" kern="0" dirty="0">
                <a:solidFill>
                  <a:schemeClr val="accent1">
                    <a:lumMod val="25000"/>
                  </a:schemeClr>
                </a:solidFill>
                <a:latin typeface="+mn-lt"/>
                <a:ea typeface="ＭＳ Ｐゴシック" charset="-128"/>
              </a:rPr>
              <a:t>You may collect LTC benefits from more than one policy at the same time </a:t>
            </a:r>
            <a:r>
              <a:rPr lang="en-US" sz="1600" kern="0" dirty="0">
                <a:solidFill>
                  <a:schemeClr val="accent1">
                    <a:lumMod val="25000"/>
                  </a:schemeClr>
                </a:solidFill>
                <a:latin typeface="+mn-lt"/>
                <a:ea typeface="ＭＳ Ｐゴシック" charset="-128"/>
              </a:rPr>
              <a:t>(some companies may have limitations)</a:t>
            </a:r>
            <a:r>
              <a:rPr lang="en-US" kern="0" dirty="0">
                <a:solidFill>
                  <a:schemeClr val="accent1">
                    <a:lumMod val="25000"/>
                  </a:schemeClr>
                </a:solidFill>
                <a:latin typeface="+mn-lt"/>
                <a:ea typeface="ＭＳ Ｐゴシック" charset="-128"/>
              </a:rPr>
              <a:t>, but if doing so, may create a taxable event</a:t>
            </a:r>
          </a:p>
          <a:p>
            <a:pPr marL="742950" lvl="1" indent="-285750" eaLnBrk="0" hangingPunct="0">
              <a:spcBef>
                <a:spcPct val="20000"/>
              </a:spcBef>
              <a:buFontTx/>
              <a:buChar char="–"/>
              <a:defRPr/>
            </a:pPr>
            <a:r>
              <a:rPr lang="en-US" kern="0" dirty="0">
                <a:solidFill>
                  <a:schemeClr val="accent1">
                    <a:lumMod val="25000"/>
                  </a:schemeClr>
                </a:solidFill>
                <a:latin typeface="+mn-lt"/>
                <a:ea typeface="ＭＳ Ｐゴシック" charset="-128"/>
              </a:rPr>
              <a:t>The maximum amount of LTC benefits a person may receive tax-free in the aggregate is the greater of the HIPAA rate for the given year, or actual costs incurred</a:t>
            </a:r>
          </a:p>
          <a:p>
            <a:pPr marL="742950" lvl="1" indent="-285750" eaLnBrk="0" hangingPunct="0">
              <a:spcBef>
                <a:spcPct val="20000"/>
              </a:spcBef>
              <a:buFontTx/>
              <a:buChar char="–"/>
              <a:defRPr/>
            </a:pPr>
            <a:r>
              <a:rPr lang="en-US" kern="0" dirty="0">
                <a:solidFill>
                  <a:schemeClr val="accent1">
                    <a:lumMod val="25000"/>
                  </a:schemeClr>
                </a:solidFill>
                <a:latin typeface="+mn-lt"/>
                <a:ea typeface="ＭＳ Ｐゴシック" charset="-128"/>
              </a:rPr>
              <a:t>If multiple owners, the insured gets first rights to tax free benefits, the remaining tax free amount and/or tax is split pro-rata with the other owners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3810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Some things you need to know</a:t>
            </a:r>
          </a:p>
        </p:txBody>
      </p:sp>
      <p:sp>
        <p:nvSpPr>
          <p:cNvPr id="8196" name="Content Placeholder 10"/>
          <p:cNvSpPr>
            <a:spLocks noGrp="1"/>
          </p:cNvSpPr>
          <p:nvPr>
            <p:ph idx="1"/>
          </p:nvPr>
        </p:nvSpPr>
        <p:spPr bwMode="auto">
          <a:xfrm>
            <a:off x="304800" y="1295400"/>
            <a:ext cx="8229600" cy="4114800"/>
          </a:xfrm>
          <a:noFill/>
          <a:ln>
            <a:miter lim="800000"/>
            <a:headEnd/>
            <a:tailEnd/>
          </a:ln>
        </p:spPr>
        <p:txBody>
          <a:bodyPr wrap="square" lIns="91440" tIns="45720" rIns="91440" bIns="45720" numCol="1" anchor="t" anchorCtr="0" compatLnSpc="1">
            <a:prstTxWarp prst="textNoShape">
              <a:avLst/>
            </a:prstTxWarp>
          </a:bodyPr>
          <a:lstStyle/>
          <a:p>
            <a:pPr marL="0" lvl="0" indent="0">
              <a:spcBef>
                <a:spcPts val="0"/>
              </a:spcBef>
              <a:spcAft>
                <a:spcPts val="1200"/>
              </a:spcAft>
              <a:defRPr/>
            </a:pPr>
            <a:r>
              <a:rPr lang="en-US" sz="1400" b="1" dirty="0"/>
              <a:t>When choosing a product, make sure that life insurance and long-term care insurance needs are met. CareMatters is not intended to be a primary source of life insurance protection, so make sure life insurance needs have been covered by appropriate products. Because personal situations may changes (i.e., marriage, birth of a child or job promotion), so can life insurance and long-term care insurance needs. Care should be taken to ensure these strategies and products are suitable. Associated costs, as well as personal and financial objectives, time horizons, and risk tolerance should all be weighed before purchasing CareMatters. Life insurance, and long-term care coverage linked to life insurance, has fees and charges associated with it that include: costs of insurance which varies based on characteristics of the insured such as gender, tobacco use, health and age; and additional charges for riders that customize a policy to fit individual needs.</a:t>
            </a:r>
          </a:p>
          <a:p>
            <a:pPr marL="0" lvl="0" indent="0">
              <a:spcBef>
                <a:spcPts val="0"/>
              </a:spcBef>
              <a:spcAft>
                <a:spcPts val="1200"/>
              </a:spcAft>
              <a:defRPr/>
            </a:pPr>
            <a:r>
              <a:rPr lang="en-US" sz="1400" b="1" dirty="0"/>
              <a:t>Approval for coverage under the policy and attached LTC riders is subject to underwriting and may require a medical exam. </a:t>
            </a:r>
          </a:p>
          <a:p>
            <a:pPr marL="0" lvl="0" indent="0">
              <a:spcBef>
                <a:spcPts val="0"/>
              </a:spcBef>
              <a:spcAft>
                <a:spcPts val="1200"/>
              </a:spcAft>
              <a:defRPr/>
            </a:pPr>
            <a:r>
              <a:rPr lang="en-US" sz="1400" b="1" dirty="0"/>
              <a:t>Benefit banking is available through the Excess Benefit Account feature, a separately established secure money market account with Nationwide Bank. Inflation protection is available to help the monthly benefit keep up with increases in the cost of care. International benefits are available if care is provided outside of the US. However, with these and other product features, there are limitations and exclusions. Refer to your policy and attached riders  for details on product features, including benefits, exclusions, limitations, terms and definitions (which may vary by state).</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8" name="Footer Placeholder 3">
            <a:extLst>
              <a:ext uri="{FF2B5EF4-FFF2-40B4-BE49-F238E27FC236}">
                <a16:creationId xmlns:a16="http://schemas.microsoft.com/office/drawing/2014/main" xmlns="" id="{D1F0C0F7-1458-4B28-B69D-8D51EAA800B0}"/>
              </a:ext>
            </a:extLst>
          </p:cNvPr>
          <p:cNvSpPr txBox="1">
            <a:spLocks/>
          </p:cNvSpPr>
          <p:nvPr/>
        </p:nvSpPr>
        <p:spPr bwMode="auto">
          <a:xfrm>
            <a:off x="533400" y="6324600"/>
            <a:ext cx="1676400" cy="3206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dirty="0">
                <a:solidFill>
                  <a:schemeClr val="tx1">
                    <a:lumMod val="75000"/>
                    <a:lumOff val="25000"/>
                  </a:schemeClr>
                </a:solidFill>
              </a:rPr>
              <a:t>LAM</a:t>
            </a:r>
            <a:r>
              <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mn-cs"/>
              </a:rPr>
              <a:t>-0462AO.12 (</a:t>
            </a:r>
            <a:r>
              <a:rPr kumimoji="0" lang="en-US" sz="1000" b="0" i="0" u="none" strike="noStrike" kern="1200" cap="none" spc="0" normalizeH="0" baseline="0" dirty="0">
                <a:ln>
                  <a:noFill/>
                </a:ln>
                <a:solidFill>
                  <a:schemeClr val="tx1">
                    <a:lumMod val="75000"/>
                    <a:lumOff val="25000"/>
                  </a:schemeClr>
                </a:solidFill>
                <a:effectLst/>
                <a:uLnTx/>
                <a:uFillTx/>
                <a:latin typeface="Arial" charset="0"/>
                <a:ea typeface="ＭＳ Ｐゴシック" pitchFamily="34" charset="-128"/>
                <a:cs typeface="+mn-cs"/>
              </a:rPr>
              <a:t>04</a:t>
            </a:r>
            <a:r>
              <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mn-cs"/>
              </a:rPr>
              <a:t>/18)</a:t>
            </a:r>
            <a:endPar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966987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228600" y="1219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
        <p:nvSpPr>
          <p:cNvPr id="9" name="Content Placeholder 5"/>
          <p:cNvSpPr>
            <a:spLocks noGrp="1"/>
          </p:cNvSpPr>
          <p:nvPr>
            <p:ph idx="1"/>
          </p:nvPr>
        </p:nvSpPr>
        <p:spPr>
          <a:xfrm>
            <a:off x="152400" y="1752600"/>
            <a:ext cx="8763000" cy="4525963"/>
          </a:xfrm>
        </p:spPr>
        <p:txBody>
          <a:bodyPr/>
          <a:lstStyle/>
          <a:p>
            <a:pPr>
              <a:buFont typeface="Arial" pitchFamily="34" charset="0"/>
              <a:buChar char="•"/>
              <a:defRPr/>
            </a:pPr>
            <a:r>
              <a:rPr lang="en-US" sz="2400" dirty="0">
                <a:solidFill>
                  <a:schemeClr val="accent1">
                    <a:lumMod val="25000"/>
                  </a:schemeClr>
                </a:solidFill>
              </a:rPr>
              <a:t>Reimbursement policies generally have more limitations</a:t>
            </a:r>
          </a:p>
          <a:p>
            <a:pPr lvl="1">
              <a:buFont typeface="Arial" pitchFamily="34" charset="0"/>
              <a:buChar char="•"/>
              <a:defRPr/>
            </a:pPr>
            <a:r>
              <a:rPr lang="en-US" sz="2000" dirty="0">
                <a:solidFill>
                  <a:schemeClr val="tx1"/>
                </a:solidFill>
              </a:rPr>
              <a:t>Not all policies pay full benefits if on claim with another company</a:t>
            </a:r>
          </a:p>
          <a:p>
            <a:pPr lvl="1">
              <a:buFont typeface="Arial" pitchFamily="34" charset="0"/>
              <a:buChar char="•"/>
              <a:defRPr/>
            </a:pPr>
            <a:r>
              <a:rPr lang="en-US" sz="2000" dirty="0">
                <a:solidFill>
                  <a:schemeClr val="tx1"/>
                </a:solidFill>
              </a:rPr>
              <a:t>Policy may have long list of services not covered</a:t>
            </a:r>
          </a:p>
          <a:p>
            <a:pPr>
              <a:buFont typeface="Arial" pitchFamily="34" charset="0"/>
              <a:buChar char="•"/>
              <a:defRPr/>
            </a:pPr>
            <a:r>
              <a:rPr lang="en-US" sz="2400" dirty="0">
                <a:solidFill>
                  <a:schemeClr val="accent1">
                    <a:lumMod val="25000"/>
                  </a:schemeClr>
                </a:solidFill>
              </a:rPr>
              <a:t>Indemnity varies – </a:t>
            </a:r>
          </a:p>
          <a:p>
            <a:pPr lvl="1">
              <a:buFont typeface="Arial" pitchFamily="34" charset="0"/>
              <a:buChar char="•"/>
              <a:defRPr/>
            </a:pPr>
            <a:r>
              <a:rPr lang="en-US" sz="2000" dirty="0">
                <a:solidFill>
                  <a:schemeClr val="tx1"/>
                </a:solidFill>
              </a:rPr>
              <a:t>Some indemnity plans require monthly verification of billable services</a:t>
            </a:r>
          </a:p>
          <a:p>
            <a:pPr lvl="1">
              <a:buFont typeface="Arial" pitchFamily="34" charset="0"/>
              <a:buChar char="•"/>
              <a:defRPr/>
            </a:pPr>
            <a:r>
              <a:rPr lang="en-US" sz="2000" dirty="0">
                <a:solidFill>
                  <a:schemeClr val="tx1"/>
                </a:solidFill>
              </a:rPr>
              <a:t>Some do not require submission of bills each month</a:t>
            </a:r>
          </a:p>
          <a:p>
            <a:pPr lvl="1">
              <a:buFont typeface="Arial" pitchFamily="34" charset="0"/>
              <a:buChar char="•"/>
              <a:defRPr/>
            </a:pPr>
            <a:r>
              <a:rPr lang="en-US" sz="2000" dirty="0">
                <a:solidFill>
                  <a:schemeClr val="tx1"/>
                </a:solidFill>
              </a:rPr>
              <a:t>Some require some level care </a:t>
            </a:r>
            <a:r>
              <a:rPr lang="en-US" sz="2000" dirty="0" err="1">
                <a:solidFill>
                  <a:schemeClr val="tx1"/>
                </a:solidFill>
              </a:rPr>
              <a:t>care</a:t>
            </a:r>
            <a:r>
              <a:rPr lang="en-US" sz="2000" dirty="0">
                <a:solidFill>
                  <a:schemeClr val="tx1"/>
                </a:solidFill>
              </a:rPr>
              <a:t> from a licensed professional</a:t>
            </a:r>
          </a:p>
          <a:p>
            <a:pPr lvl="1">
              <a:buFont typeface="Arial" pitchFamily="34" charset="0"/>
              <a:buChar char="•"/>
              <a:defRPr/>
            </a:pPr>
            <a:r>
              <a:rPr lang="en-US" sz="2000" dirty="0">
                <a:solidFill>
                  <a:schemeClr val="tx1"/>
                </a:solidFill>
              </a:rPr>
              <a:t>Cash indemnity – company places no restriction on use of benefits </a:t>
            </a:r>
          </a:p>
          <a:p>
            <a:pPr>
              <a:buFont typeface="Arial" pitchFamily="34" charset="0"/>
              <a:buChar char="•"/>
              <a:defRPr/>
            </a:pPr>
            <a:endParaRPr lang="en-US" sz="2400" dirty="0">
              <a:solidFill>
                <a:schemeClr val="accent1">
                  <a:lumMod val="25000"/>
                </a:schemeClr>
              </a:solidFill>
            </a:endParaRPr>
          </a:p>
          <a:p>
            <a:pPr>
              <a:buFont typeface="Arial" pitchFamily="34" charset="0"/>
              <a:buChar char="•"/>
              <a:defRPr/>
            </a:pPr>
            <a:r>
              <a:rPr lang="en-US" sz="2400" dirty="0">
                <a:solidFill>
                  <a:schemeClr val="accent1">
                    <a:lumMod val="25000"/>
                  </a:schemeClr>
                </a:solidFill>
              </a:rPr>
              <a:t>Not all riders are Long-term Care Riders!</a:t>
            </a:r>
          </a:p>
          <a:p>
            <a:pPr>
              <a:defRPr/>
            </a:pPr>
            <a:endParaRPr lang="en-US" sz="2400" dirty="0">
              <a:solidFill>
                <a:schemeClr val="bg2"/>
              </a:solidFill>
            </a:endParaRPr>
          </a:p>
          <a:p>
            <a:pPr>
              <a:defRPr/>
            </a:pPr>
            <a:endParaRPr lang="en-US" sz="2400" dirty="0">
              <a:solidFill>
                <a:schemeClr val="bg2"/>
              </a:solidFill>
            </a:endParaRPr>
          </a:p>
        </p:txBody>
      </p:sp>
      <p:sp>
        <p:nvSpPr>
          <p:cNvPr id="11" name="Rectangle 4"/>
          <p:cNvSpPr>
            <a:spLocks noGrp="1" noChangeArrowheads="1"/>
          </p:cNvSpPr>
          <p:nvPr>
            <p:ph type="title"/>
          </p:nvPr>
        </p:nvSpPr>
        <p:spPr bwMode="auto">
          <a:xfrm>
            <a:off x="533400" y="152400"/>
            <a:ext cx="8229600" cy="1143000"/>
          </a:xfrm>
          <a:noFill/>
          <a:ln>
            <a:miter lim="800000"/>
            <a:headEnd/>
            <a:tailEnd/>
          </a:ln>
        </p:spPr>
        <p:txBody>
          <a:bodyPr wrap="square" lIns="91440" tIns="45720" rIns="91440" bIns="45720" numCol="1" anchor="t" anchorCtr="0" compatLnSpc="1">
            <a:prstTxWarp prst="textNoShape">
              <a:avLst/>
            </a:prstTxWarp>
          </a:bodyPr>
          <a:lstStyle/>
          <a:p>
            <a:r>
              <a:rPr lang="en-US" sz="3600" dirty="0">
                <a:solidFill>
                  <a:schemeClr val="bg2"/>
                </a:solidFill>
                <a:ea typeface="ＭＳ Ｐゴシック" pitchFamily="34" charset="-128"/>
              </a:rPr>
              <a:t>Not all policies are the same!</a:t>
            </a:r>
            <a:br>
              <a:rPr lang="en-US" sz="3600" dirty="0">
                <a:solidFill>
                  <a:schemeClr val="bg2"/>
                </a:solidFill>
                <a:ea typeface="ＭＳ Ｐゴシック" pitchFamily="34" charset="-128"/>
              </a:rPr>
            </a:br>
            <a:r>
              <a:rPr lang="en-US" sz="2800" dirty="0">
                <a:solidFill>
                  <a:schemeClr val="bg2"/>
                </a:solidFill>
                <a:ea typeface="ＭＳ Ｐゴシック" pitchFamily="34" charset="-128"/>
              </a:rPr>
              <a:t>Be familiar with the policy contract!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228600" y="1219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0960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Rectangle 3"/>
          <p:cNvSpPr>
            <a:spLocks noGrp="1" noChangeArrowheads="1"/>
          </p:cNvSpPr>
          <p:nvPr>
            <p:ph idx="1"/>
          </p:nvPr>
        </p:nvSpPr>
        <p:spPr bwMode="auto">
          <a:xfrm>
            <a:off x="228600" y="1447800"/>
            <a:ext cx="4267200" cy="4724400"/>
          </a:xfrm>
          <a:noFill/>
          <a:ln>
            <a:miter lim="800000"/>
            <a:headEnd/>
            <a:tailEnd/>
          </a:ln>
        </p:spPr>
        <p:txBody>
          <a:bodyPr wrap="square" lIns="91440" tIns="45720" rIns="91440" bIns="45720" numCol="1" anchor="t" anchorCtr="0" compatLnSpc="1">
            <a:prstTxWarp prst="textNoShape">
              <a:avLst/>
            </a:prstTxWarp>
          </a:bodyPr>
          <a:lstStyle/>
          <a:p>
            <a:pPr eaLnBrk="1" hangingPunct="1">
              <a:buFontTx/>
              <a:buNone/>
            </a:pPr>
            <a:r>
              <a:rPr lang="en-US" sz="2800" dirty="0">
                <a:solidFill>
                  <a:srgbClr val="00467F"/>
                </a:solidFill>
                <a:ea typeface="ＭＳ Ｐゴシック" pitchFamily="34" charset="-128"/>
                <a:cs typeface="Arial" pitchFamily="34" charset="0"/>
              </a:rPr>
              <a:t>Start with a Long-term Care Cost Assessment</a:t>
            </a:r>
          </a:p>
          <a:p>
            <a:pPr eaLnBrk="1" hangingPunct="1"/>
            <a:endParaRPr lang="en-US" sz="1200" dirty="0">
              <a:ea typeface="ＭＳ Ｐゴシック" pitchFamily="34" charset="-128"/>
              <a:cs typeface="Arial" pitchFamily="34" charset="0"/>
            </a:endParaRPr>
          </a:p>
          <a:p>
            <a:pPr eaLnBrk="1" hangingPunct="1"/>
            <a:r>
              <a:rPr lang="en-US" sz="2600" dirty="0">
                <a:ea typeface="ＭＳ Ｐゴシック" pitchFamily="34" charset="-128"/>
                <a:cs typeface="Arial" pitchFamily="34" charset="0"/>
              </a:rPr>
              <a:t>The Nationwide Financial LTC Cost Assessment</a:t>
            </a:r>
            <a:endParaRPr lang="en-US" sz="2400" dirty="0">
              <a:solidFill>
                <a:schemeClr val="tx1"/>
              </a:solidFill>
              <a:ea typeface="ＭＳ Ｐゴシック" pitchFamily="34" charset="-128"/>
              <a:cs typeface="Arial" pitchFamily="34" charset="0"/>
            </a:endParaRPr>
          </a:p>
          <a:p>
            <a:pPr marL="457200" lvl="1" indent="-228600" eaLnBrk="1" hangingPunct="1"/>
            <a:r>
              <a:rPr lang="en-US" sz="2000" dirty="0">
                <a:solidFill>
                  <a:schemeClr val="tx1"/>
                </a:solidFill>
                <a:ea typeface="ＭＳ Ｐゴシック" pitchFamily="34" charset="-128"/>
                <a:cs typeface="Arial" pitchFamily="34" charset="0"/>
              </a:rPr>
              <a:t>Powered by calculations from one of the world’s leading actuarial firms</a:t>
            </a:r>
          </a:p>
          <a:p>
            <a:pPr marL="457200" lvl="1" indent="-228600" eaLnBrk="1" hangingPunct="1"/>
            <a:r>
              <a:rPr lang="en-US" sz="2000" dirty="0">
                <a:solidFill>
                  <a:srgbClr val="363636"/>
                </a:solidFill>
                <a:ea typeface="ＭＳ Ｐゴシック" pitchFamily="34" charset="-128"/>
                <a:cs typeface="Arial" pitchFamily="34" charset="0"/>
              </a:rPr>
              <a:t>Provides a personalized estimate of expenses for several possible long-term care scenarios.</a:t>
            </a:r>
            <a:endParaRPr lang="en-US" sz="2000" dirty="0">
              <a:solidFill>
                <a:srgbClr val="00467F"/>
              </a:solidFill>
              <a:ea typeface="ＭＳ Ｐゴシック" pitchFamily="34" charset="-128"/>
              <a:cs typeface="Arial" pitchFamily="34" charset="0"/>
            </a:endParaRPr>
          </a:p>
          <a:p>
            <a:pPr eaLnBrk="1" hangingPunct="1">
              <a:buFontTx/>
              <a:buNone/>
            </a:pPr>
            <a:endParaRPr lang="en-US" dirty="0">
              <a:solidFill>
                <a:schemeClr val="hlink"/>
              </a:solidFill>
              <a:ea typeface="ＭＳ Ｐゴシック" pitchFamily="34" charset="-128"/>
            </a:endParaRPr>
          </a:p>
          <a:p>
            <a:pPr eaLnBrk="1" hangingPunct="1">
              <a:buFontTx/>
              <a:buNone/>
            </a:pPr>
            <a:r>
              <a:rPr lang="en-US" dirty="0">
                <a:solidFill>
                  <a:schemeClr val="folHlink"/>
                </a:solidFill>
                <a:ea typeface="ＭＳ Ｐゴシック" pitchFamily="34" charset="-128"/>
              </a:rPr>
              <a:t>	</a:t>
            </a:r>
          </a:p>
          <a:p>
            <a:pPr eaLnBrk="1" hangingPunct="1">
              <a:buFontTx/>
              <a:buNone/>
            </a:pPr>
            <a:r>
              <a:rPr lang="en-US" dirty="0">
                <a:ea typeface="ＭＳ Ｐゴシック" pitchFamily="34" charset="-128"/>
              </a:rPr>
              <a:t>	</a:t>
            </a:r>
          </a:p>
        </p:txBody>
      </p:sp>
      <p:sp>
        <p:nvSpPr>
          <p:cNvPr id="9" name="TextBox 8"/>
          <p:cNvSpPr txBox="1"/>
          <p:nvPr/>
        </p:nvSpPr>
        <p:spPr>
          <a:xfrm>
            <a:off x="0" y="152400"/>
            <a:ext cx="8458200" cy="584200"/>
          </a:xfrm>
          <a:prstGeom prst="rect">
            <a:avLst/>
          </a:prstGeom>
          <a:noFill/>
        </p:spPr>
        <p:txBody>
          <a:bodyPr wrap="square">
            <a:spAutoFit/>
          </a:bodyPr>
          <a:lstStyle/>
          <a:p>
            <a:pPr algn="r">
              <a:defRPr/>
            </a:pPr>
            <a:r>
              <a:rPr lang="en-US" sz="3200" dirty="0">
                <a:solidFill>
                  <a:schemeClr val="accent4">
                    <a:lumMod val="25000"/>
                  </a:schemeClr>
                </a:solidFill>
                <a:latin typeface="Arial" charset="0"/>
                <a:ea typeface="ＭＳ Ｐゴシック"/>
                <a:cs typeface="ＭＳ Ｐゴシック"/>
              </a:rPr>
              <a:t> ……How much coverage will you need?</a:t>
            </a:r>
            <a:endParaRPr lang="en-US" sz="3200" dirty="0">
              <a:solidFill>
                <a:schemeClr val="accent4">
                  <a:lumMod val="25000"/>
                </a:schemeClr>
              </a:solidFill>
              <a:ea typeface="ＭＳ Ｐゴシック"/>
              <a:cs typeface="ＭＳ Ｐゴシック"/>
            </a:endParaRPr>
          </a:p>
        </p:txBody>
      </p:sp>
      <p:pic>
        <p:nvPicPr>
          <p:cNvPr id="10" name="Picture 2"/>
          <p:cNvPicPr>
            <a:picLocks noChangeAspect="1" noChangeArrowheads="1"/>
          </p:cNvPicPr>
          <p:nvPr/>
        </p:nvPicPr>
        <p:blipFill>
          <a:blip r:embed="rId4">
            <a:lum bright="-10000"/>
          </a:blip>
          <a:srcRect/>
          <a:stretch>
            <a:fillRect/>
          </a:stretch>
        </p:blipFill>
        <p:spPr bwMode="auto">
          <a:xfrm>
            <a:off x="4648200" y="1143000"/>
            <a:ext cx="3884613" cy="5029200"/>
          </a:xfrm>
          <a:prstGeom prst="rect">
            <a:avLst/>
          </a:prstGeom>
          <a:noFill/>
          <a:ln w="9525">
            <a:solidFill>
              <a:schemeClr val="bg1">
                <a:lumMod val="50000"/>
              </a:schemeClr>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9" name="Straight Connector 8"/>
          <p:cNvCxnSpPr/>
          <p:nvPr/>
        </p:nvCxnSpPr>
        <p:spPr>
          <a:xfrm>
            <a:off x="609600" y="685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0" name="TextBox 5"/>
          <p:cNvSpPr txBox="1">
            <a:spLocks noChangeArrowheads="1"/>
          </p:cNvSpPr>
          <p:nvPr/>
        </p:nvSpPr>
        <p:spPr bwMode="auto">
          <a:xfrm>
            <a:off x="914400" y="0"/>
            <a:ext cx="7391400" cy="584200"/>
          </a:xfrm>
          <a:prstGeom prst="rect">
            <a:avLst/>
          </a:prstGeom>
          <a:noFill/>
          <a:ln w="9525">
            <a:noFill/>
            <a:miter lim="800000"/>
            <a:headEnd/>
            <a:tailEnd/>
          </a:ln>
        </p:spPr>
        <p:txBody>
          <a:bodyPr>
            <a:spAutoFit/>
          </a:bodyPr>
          <a:lstStyle/>
          <a:p>
            <a:pPr algn="ctr"/>
            <a:r>
              <a:rPr lang="en-US" sz="3200" dirty="0">
                <a:solidFill>
                  <a:srgbClr val="6E5F53"/>
                </a:solidFill>
              </a:rPr>
              <a:t>Long-term Care Cost Assessment</a:t>
            </a:r>
          </a:p>
        </p:txBody>
      </p:sp>
      <p:sp>
        <p:nvSpPr>
          <p:cNvPr id="11" name="Rectangle 12"/>
          <p:cNvSpPr>
            <a:spLocks noChangeArrowheads="1"/>
          </p:cNvSpPr>
          <p:nvPr/>
        </p:nvSpPr>
        <p:spPr bwMode="auto">
          <a:xfrm>
            <a:off x="381000" y="914400"/>
            <a:ext cx="3733800" cy="1570038"/>
          </a:xfrm>
          <a:prstGeom prst="rect">
            <a:avLst/>
          </a:prstGeom>
          <a:noFill/>
          <a:ln w="9525">
            <a:noFill/>
            <a:miter lim="800000"/>
            <a:headEnd/>
            <a:tailEnd/>
          </a:ln>
        </p:spPr>
        <p:txBody>
          <a:bodyPr>
            <a:spAutoFit/>
          </a:bodyPr>
          <a:lstStyle/>
          <a:p>
            <a:r>
              <a:rPr lang="en-US" sz="2400" dirty="0">
                <a:solidFill>
                  <a:srgbClr val="6E5F53"/>
                </a:solidFill>
              </a:rPr>
              <a:t>Considerations include:</a:t>
            </a:r>
          </a:p>
          <a:p>
            <a:endParaRPr lang="en-US" dirty="0">
              <a:solidFill>
                <a:srgbClr val="6E5F53"/>
              </a:solidFill>
            </a:endParaRPr>
          </a:p>
          <a:p>
            <a:pPr>
              <a:buFont typeface="Arial" pitchFamily="34" charset="0"/>
              <a:buChar char="•"/>
            </a:pPr>
            <a:r>
              <a:rPr lang="en-US" dirty="0">
                <a:solidFill>
                  <a:srgbClr val="6E5F53"/>
                </a:solidFill>
              </a:rPr>
              <a:t> </a:t>
            </a:r>
            <a:r>
              <a:rPr lang="en-US" dirty="0">
                <a:solidFill>
                  <a:srgbClr val="8C6240"/>
                </a:solidFill>
              </a:rPr>
              <a:t>Current health condition of client</a:t>
            </a:r>
          </a:p>
          <a:p>
            <a:pPr>
              <a:buFont typeface="Arial" pitchFamily="34" charset="0"/>
              <a:buChar char="•"/>
            </a:pPr>
            <a:r>
              <a:rPr lang="en-US" dirty="0">
                <a:solidFill>
                  <a:srgbClr val="8C6240"/>
                </a:solidFill>
              </a:rPr>
              <a:t> Geographical location</a:t>
            </a:r>
          </a:p>
          <a:p>
            <a:pPr>
              <a:buFont typeface="Arial" pitchFamily="34" charset="0"/>
              <a:buChar char="•"/>
            </a:pPr>
            <a:r>
              <a:rPr lang="en-US" dirty="0">
                <a:solidFill>
                  <a:srgbClr val="8C6240"/>
                </a:solidFill>
              </a:rPr>
              <a:t> Historical LTC inflation factors</a:t>
            </a:r>
          </a:p>
        </p:txBody>
      </p:sp>
      <p:pic>
        <p:nvPicPr>
          <p:cNvPr id="12" name="Picture 1"/>
          <p:cNvPicPr>
            <a:picLocks noChangeAspect="1" noChangeArrowheads="1"/>
          </p:cNvPicPr>
          <p:nvPr/>
        </p:nvPicPr>
        <p:blipFill>
          <a:blip r:embed="rId4">
            <a:lum bright="-20000"/>
          </a:blip>
          <a:srcRect/>
          <a:stretch>
            <a:fillRect/>
          </a:stretch>
        </p:blipFill>
        <p:spPr bwMode="auto">
          <a:xfrm>
            <a:off x="4343400" y="838200"/>
            <a:ext cx="4114800" cy="5324475"/>
          </a:xfrm>
          <a:prstGeom prst="rect">
            <a:avLst/>
          </a:prstGeom>
          <a:noFill/>
          <a:ln w="9525">
            <a:solidFill>
              <a:srgbClr val="515151"/>
            </a:solidFill>
            <a:miter lim="800000"/>
            <a:headEnd/>
            <a:tailEnd/>
          </a:ln>
        </p:spPr>
      </p:pic>
      <p:pic>
        <p:nvPicPr>
          <p:cNvPr id="13" name="Picture 1"/>
          <p:cNvPicPr>
            <a:picLocks noChangeAspect="1" noChangeArrowheads="1"/>
          </p:cNvPicPr>
          <p:nvPr/>
        </p:nvPicPr>
        <p:blipFill>
          <a:blip r:embed="rId4"/>
          <a:srcRect t="38927" b="32616"/>
          <a:stretch>
            <a:fillRect/>
          </a:stretch>
        </p:blipFill>
        <p:spPr bwMode="auto">
          <a:xfrm>
            <a:off x="609600" y="2971800"/>
            <a:ext cx="7935913" cy="2922588"/>
          </a:xfrm>
          <a:prstGeom prst="rect">
            <a:avLst/>
          </a:prstGeom>
          <a:noFill/>
          <a:ln w="9525">
            <a:solidFill>
              <a:srgbClr val="0070C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57200" y="191869"/>
            <a:ext cx="8229601" cy="6132731"/>
            <a:chOff x="457200" y="191869"/>
            <a:chExt cx="8229601" cy="6132731"/>
          </a:xfrm>
        </p:grpSpPr>
        <p:sp>
          <p:nvSpPr>
            <p:cNvPr id="18" name="TextBox 17"/>
            <p:cNvSpPr txBox="1"/>
            <p:nvPr/>
          </p:nvSpPr>
          <p:spPr>
            <a:xfrm>
              <a:off x="457200" y="191869"/>
              <a:ext cx="7772400" cy="646331"/>
            </a:xfrm>
            <a:prstGeom prst="rect">
              <a:avLst/>
            </a:prstGeom>
            <a:noFill/>
          </p:spPr>
          <p:txBody>
            <a:bodyPr>
              <a:spAutoFit/>
            </a:bodyPr>
            <a:lstStyle/>
            <a:p>
              <a:pPr>
                <a:defRPr/>
              </a:pPr>
              <a:r>
                <a:rPr lang="en-US" sz="3600" dirty="0">
                  <a:ea typeface="ＭＳ Ｐゴシック" charset="-128"/>
                </a:rPr>
                <a:t>Long-term Care Cost Assessment</a:t>
              </a:r>
              <a:r>
                <a:rPr lang="en-US" sz="3600" kern="0" spc="-140" dirty="0">
                  <a:ea typeface="ＭＳ Ｐゴシック" charset="-128"/>
                </a:rPr>
                <a:t> </a:t>
              </a:r>
            </a:p>
          </p:txBody>
        </p:sp>
        <p:sp>
          <p:nvSpPr>
            <p:cNvPr id="19" name="Rectangle 18"/>
            <p:cNvSpPr/>
            <p:nvPr/>
          </p:nvSpPr>
          <p:spPr>
            <a:xfrm>
              <a:off x="457200" y="2743200"/>
              <a:ext cx="2057400" cy="1220788"/>
            </a:xfrm>
            <a:prstGeom prst="rect">
              <a:avLst/>
            </a:prstGeom>
          </p:spPr>
          <p:txBody>
            <a:bodyPr wrap="square">
              <a:spAutoFit/>
            </a:bodyPr>
            <a:lstStyle/>
            <a:p>
              <a:pPr>
                <a:lnSpc>
                  <a:spcPts val="2160"/>
                </a:lnSpc>
                <a:defRPr/>
              </a:pPr>
              <a:r>
                <a:rPr lang="en-US" sz="1600" dirty="0">
                  <a:latin typeface="+mj-lt"/>
                  <a:ea typeface="ＭＳ Ｐゴシック" charset="-128"/>
                  <a:cs typeface="Times New Roman" pitchFamily="18" charset="0"/>
                </a:rPr>
                <a:t>His spouse, Jane,  is estimated to need LTC services at   age 88</a:t>
              </a:r>
            </a:p>
          </p:txBody>
        </p:sp>
        <p:pic>
          <p:nvPicPr>
            <p:cNvPr id="20" name="Picture 1"/>
            <p:cNvPicPr>
              <a:picLocks noChangeAspect="1" noChangeArrowheads="1"/>
            </p:cNvPicPr>
            <p:nvPr/>
          </p:nvPicPr>
          <p:blipFill>
            <a:blip r:embed="rId3">
              <a:lum contrast="20000"/>
            </a:blip>
            <a:srcRect t="44579" b="33379"/>
            <a:stretch>
              <a:fillRect/>
            </a:stretch>
          </p:blipFill>
          <p:spPr bwMode="auto">
            <a:xfrm>
              <a:off x="2819401" y="2590800"/>
              <a:ext cx="5867400" cy="1649413"/>
            </a:xfrm>
            <a:prstGeom prst="rect">
              <a:avLst/>
            </a:prstGeom>
            <a:ln>
              <a:noFill/>
            </a:ln>
            <a:effectLst>
              <a:outerShdw blurRad="292100" dist="139700" dir="2700000" algn="tl" rotWithShape="0">
                <a:srgbClr val="333333">
                  <a:alpha val="65000"/>
                </a:srgbClr>
              </a:outerShdw>
            </a:effectLst>
          </p:spPr>
        </p:pic>
        <p:pic>
          <p:nvPicPr>
            <p:cNvPr id="21" name="Picture 1"/>
            <p:cNvPicPr>
              <a:picLocks noChangeAspect="1" noChangeArrowheads="1"/>
            </p:cNvPicPr>
            <p:nvPr/>
          </p:nvPicPr>
          <p:blipFill>
            <a:blip r:embed="rId3">
              <a:lum contrast="10000"/>
            </a:blip>
            <a:srcRect t="66621" b="13889"/>
            <a:stretch>
              <a:fillRect/>
            </a:stretch>
          </p:blipFill>
          <p:spPr bwMode="auto">
            <a:xfrm>
              <a:off x="2819400" y="4343400"/>
              <a:ext cx="5867400" cy="1719263"/>
            </a:xfrm>
            <a:prstGeom prst="rect">
              <a:avLst/>
            </a:prstGeom>
            <a:ln>
              <a:noFill/>
            </a:ln>
            <a:effectLst>
              <a:outerShdw blurRad="292100" dist="139700" dir="2700000" algn="tl" rotWithShape="0">
                <a:srgbClr val="333333">
                  <a:alpha val="65000"/>
                </a:srgbClr>
              </a:outerShdw>
            </a:effectLst>
          </p:spPr>
        </p:pic>
        <p:sp>
          <p:nvSpPr>
            <p:cNvPr id="22" name="TextBox 21"/>
            <p:cNvSpPr txBox="1">
              <a:spLocks noChangeArrowheads="1"/>
            </p:cNvSpPr>
            <p:nvPr/>
          </p:nvSpPr>
          <p:spPr bwMode="auto">
            <a:xfrm>
              <a:off x="457200" y="4077831"/>
              <a:ext cx="2286000" cy="2246769"/>
            </a:xfrm>
            <a:prstGeom prst="rect">
              <a:avLst/>
            </a:prstGeom>
            <a:noFill/>
            <a:ln w="9525">
              <a:noFill/>
              <a:miter lim="800000"/>
              <a:headEnd/>
              <a:tailEnd/>
            </a:ln>
          </p:spPr>
          <p:txBody>
            <a:bodyPr>
              <a:spAutoFit/>
            </a:bodyPr>
            <a:lstStyle/>
            <a:p>
              <a:r>
                <a:rPr lang="en-US" sz="1400" b="1" dirty="0"/>
                <a:t>Jane’s total                    for a 4 year claim</a:t>
              </a:r>
              <a:r>
                <a:rPr lang="en-US" sz="1400" dirty="0"/>
                <a:t> – </a:t>
              </a:r>
            </a:p>
            <a:p>
              <a:endParaRPr lang="en-US" sz="1400" dirty="0"/>
            </a:p>
            <a:p>
              <a:r>
                <a:rPr lang="en-US" sz="1400" dirty="0"/>
                <a:t>Home Health Care = </a:t>
              </a:r>
              <a:r>
                <a:rPr lang="en-US" sz="1400" b="1" dirty="0"/>
                <a:t>$240,538 </a:t>
              </a:r>
            </a:p>
            <a:p>
              <a:r>
                <a:rPr lang="en-US" sz="1400" dirty="0"/>
                <a:t>Assisted Living = </a:t>
              </a:r>
              <a:r>
                <a:rPr lang="en-US" sz="1400" b="1" dirty="0"/>
                <a:t>$582,948</a:t>
              </a:r>
            </a:p>
            <a:p>
              <a:r>
                <a:rPr lang="en-US" sz="1400" dirty="0"/>
                <a:t> Nursing Home  = </a:t>
              </a:r>
              <a:r>
                <a:rPr lang="en-US" sz="1400" b="1" dirty="0"/>
                <a:t>$956,180</a:t>
              </a:r>
            </a:p>
            <a:p>
              <a:endParaRPr lang="en-US" sz="1400" dirty="0"/>
            </a:p>
          </p:txBody>
        </p:sp>
        <p:pic>
          <p:nvPicPr>
            <p:cNvPr id="23" name="Picture 1"/>
            <p:cNvPicPr>
              <a:picLocks noChangeAspect="1" noChangeArrowheads="1"/>
            </p:cNvPicPr>
            <p:nvPr/>
          </p:nvPicPr>
          <p:blipFill>
            <a:blip r:embed="rId3">
              <a:lum contrast="20000"/>
            </a:blip>
            <a:srcRect t="23775" b="55344"/>
            <a:stretch>
              <a:fillRect/>
            </a:stretch>
          </p:blipFill>
          <p:spPr bwMode="auto">
            <a:xfrm>
              <a:off x="2819401" y="887412"/>
              <a:ext cx="5867400" cy="1627188"/>
            </a:xfrm>
            <a:prstGeom prst="rect">
              <a:avLst/>
            </a:prstGeom>
            <a:ln>
              <a:noFill/>
            </a:ln>
            <a:effectLst>
              <a:outerShdw blurRad="292100" dist="139700" dir="2700000" algn="tl" rotWithShape="0">
                <a:srgbClr val="333333">
                  <a:alpha val="65000"/>
                </a:srgbClr>
              </a:outerShdw>
            </a:effectLst>
          </p:spPr>
        </p:pic>
        <p:sp>
          <p:nvSpPr>
            <p:cNvPr id="24" name="Rectangle 23"/>
            <p:cNvSpPr/>
            <p:nvPr/>
          </p:nvSpPr>
          <p:spPr>
            <a:xfrm>
              <a:off x="457200" y="1066800"/>
              <a:ext cx="2133600" cy="938719"/>
            </a:xfrm>
            <a:prstGeom prst="rect">
              <a:avLst/>
            </a:prstGeom>
          </p:spPr>
          <p:txBody>
            <a:bodyPr>
              <a:spAutoFit/>
            </a:bodyPr>
            <a:lstStyle/>
            <a:p>
              <a:pPr>
                <a:lnSpc>
                  <a:spcPts val="2160"/>
                </a:lnSpc>
                <a:defRPr/>
              </a:pPr>
              <a:r>
                <a:rPr lang="en-US" sz="1600" dirty="0">
                  <a:latin typeface="+mj-lt"/>
                  <a:ea typeface="ＭＳ Ｐゴシック" charset="-128"/>
                  <a:cs typeface="Times New Roman" pitchFamily="18" charset="0"/>
                </a:rPr>
                <a:t>John is estimated to need LTC services at </a:t>
              </a:r>
            </a:p>
            <a:p>
              <a:pPr>
                <a:lnSpc>
                  <a:spcPts val="2160"/>
                </a:lnSpc>
                <a:defRPr/>
              </a:pPr>
              <a:r>
                <a:rPr lang="en-US" sz="1600" dirty="0">
                  <a:latin typeface="+mj-lt"/>
                  <a:ea typeface="ＭＳ Ｐゴシック" charset="-128"/>
                  <a:cs typeface="Times New Roman" pitchFamily="18" charset="0"/>
                </a:rPr>
                <a:t>age 79</a:t>
              </a:r>
            </a:p>
          </p:txBody>
        </p:sp>
        <p:cxnSp>
          <p:nvCxnSpPr>
            <p:cNvPr id="25" name="Straight Arrow Connector 24"/>
            <p:cNvCxnSpPr/>
            <p:nvPr/>
          </p:nvCxnSpPr>
          <p:spPr>
            <a:xfrm>
              <a:off x="2133600" y="2057400"/>
              <a:ext cx="54927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2133600" y="3733800"/>
              <a:ext cx="54927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cxnSp>
        <p:nvCxnSpPr>
          <p:cNvPr id="27" name="Straight Connector 26"/>
          <p:cNvCxnSpPr/>
          <p:nvPr/>
        </p:nvCxnSpPr>
        <p:spPr>
          <a:xfrm>
            <a:off x="304800" y="838200"/>
            <a:ext cx="838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3"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228600" y="1219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
        <p:nvSpPr>
          <p:cNvPr id="7" name="Rectangle 2"/>
          <p:cNvSpPr txBox="1">
            <a:spLocks noChangeArrowheads="1"/>
          </p:cNvSpPr>
          <p:nvPr/>
        </p:nvSpPr>
        <p:spPr bwMode="auto">
          <a:xfrm>
            <a:off x="381000" y="1828800"/>
            <a:ext cx="7620000" cy="3962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effectLst/>
                <a:uLnTx/>
                <a:uFillTx/>
                <a:latin typeface="+mj-lt"/>
                <a:ea typeface="ＭＳ Ｐゴシック" pitchFamily="34" charset="-128"/>
                <a:cs typeface="ＭＳ Ｐゴシック" charset="-128"/>
              </a:rPr>
              <a:t>Customizing Solutions</a:t>
            </a:r>
            <a:r>
              <a:rPr kumimoji="0" lang="en-US" sz="4000" b="0" i="0" u="none" strike="noStrike" kern="0" cap="none" spc="0" normalizeH="0" baseline="0" noProof="0" dirty="0">
                <a:ln>
                  <a:noFill/>
                </a:ln>
                <a:solidFill>
                  <a:srgbClr val="3F280D"/>
                </a:solidFill>
                <a:effectLst/>
                <a:uLnTx/>
                <a:uFillTx/>
                <a:latin typeface="+mj-lt"/>
                <a:ea typeface="ＭＳ Ｐゴシック" pitchFamily="34" charset="-128"/>
                <a:cs typeface="ＭＳ Ｐゴシック" charset="-128"/>
              </a:rPr>
              <a:t/>
            </a:r>
            <a:br>
              <a:rPr kumimoji="0" lang="en-US" sz="4000" b="0" i="0" u="none" strike="noStrike" kern="0" cap="none" spc="0" normalizeH="0" baseline="0" noProof="0" dirty="0">
                <a:ln>
                  <a:noFill/>
                </a:ln>
                <a:solidFill>
                  <a:srgbClr val="3F280D"/>
                </a:solidFill>
                <a:effectLst/>
                <a:uLnTx/>
                <a:uFillTx/>
                <a:latin typeface="+mj-lt"/>
                <a:ea typeface="ＭＳ Ｐゴシック" pitchFamily="34" charset="-128"/>
                <a:cs typeface="ＭＳ Ｐゴシック" charset="-128"/>
              </a:rPr>
            </a:br>
            <a:r>
              <a:rPr kumimoji="0" lang="en-US" sz="2000" b="0" i="0" u="none" strike="noStrike" kern="0" cap="none" spc="0" normalizeH="0" baseline="0" noProof="0" dirty="0">
                <a:ln>
                  <a:noFill/>
                </a:ln>
                <a:solidFill>
                  <a:srgbClr val="3F280D"/>
                </a:solidFill>
                <a:effectLst/>
                <a:uLnTx/>
                <a:uFillTx/>
                <a:latin typeface="+mj-lt"/>
                <a:ea typeface="ＭＳ Ｐゴシック" pitchFamily="34" charset="-128"/>
                <a:cs typeface="ＭＳ Ｐゴシック" charset="-128"/>
              </a:rPr>
              <a:t/>
            </a:r>
            <a:br>
              <a:rPr kumimoji="0" lang="en-US" sz="2000" b="0" i="0" u="none" strike="noStrike" kern="0" cap="none" spc="0" normalizeH="0" baseline="0" noProof="0" dirty="0">
                <a:ln>
                  <a:noFill/>
                </a:ln>
                <a:solidFill>
                  <a:srgbClr val="3F280D"/>
                </a:solidFill>
                <a:effectLst/>
                <a:uLnTx/>
                <a:uFillTx/>
                <a:latin typeface="+mj-lt"/>
                <a:ea typeface="ＭＳ Ｐゴシック" pitchFamily="34" charset="-128"/>
                <a:cs typeface="ＭＳ Ｐゴシック" charset="-128"/>
              </a:rPr>
            </a:br>
            <a:r>
              <a:rPr kumimoji="0" lang="en-US" sz="3600" b="1" i="0" u="none" strike="noStrike" kern="0" cap="none" spc="0" normalizeH="0" baseline="0" noProof="0" dirty="0">
                <a:ln>
                  <a:noFill/>
                </a:ln>
                <a:solidFill>
                  <a:schemeClr val="accent5">
                    <a:lumMod val="25000"/>
                  </a:schemeClr>
                </a:solidFill>
                <a:effectLst/>
                <a:uLnTx/>
                <a:uFillTx/>
                <a:latin typeface="+mj-lt"/>
                <a:ea typeface="ＭＳ Ｐゴシック" pitchFamily="34" charset="-128"/>
                <a:cs typeface="ＭＳ Ｐゴシック" charset="-128"/>
              </a:rPr>
              <a:t>Case Studies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2" name="Title 1"/>
          <p:cNvSpPr>
            <a:spLocks noGrp="1"/>
          </p:cNvSpPr>
          <p:nvPr>
            <p:ph type="title"/>
          </p:nvPr>
        </p:nvSpPr>
        <p:spPr>
          <a:xfrm>
            <a:off x="533400" y="50267"/>
            <a:ext cx="7924800" cy="715962"/>
          </a:xfrm>
        </p:spPr>
        <p:txBody>
          <a:bodyPr/>
          <a:lstStyle/>
          <a:p>
            <a:pPr algn="ctr"/>
            <a:r>
              <a:rPr lang="en-US" dirty="0"/>
              <a:t>Funding a LTC Solution</a:t>
            </a:r>
          </a:p>
        </p:txBody>
      </p:sp>
      <p:cxnSp>
        <p:nvCxnSpPr>
          <p:cNvPr id="13" name="Straight Connector 12"/>
          <p:cNvCxnSpPr/>
          <p:nvPr/>
        </p:nvCxnSpPr>
        <p:spPr>
          <a:xfrm>
            <a:off x="533400" y="685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14" name="Content Placeholder 8"/>
          <p:cNvGraphicFramePr>
            <a:graphicFrameLocks noGrp="1"/>
          </p:cNvGraphicFramePr>
          <p:nvPr>
            <p:ph idx="1"/>
            <p:extLst>
              <p:ext uri="{D42A27DB-BD31-4B8C-83A1-F6EECF244321}">
                <p14:modId xmlns:p14="http://schemas.microsoft.com/office/powerpoint/2010/main" val="4129404185"/>
              </p:ext>
            </p:extLst>
          </p:nvPr>
        </p:nvGraphicFramePr>
        <p:xfrm>
          <a:off x="304797" y="1353161"/>
          <a:ext cx="8382005" cy="4714240"/>
        </p:xfrm>
        <a:graphic>
          <a:graphicData uri="http://schemas.openxmlformats.org/drawingml/2006/table">
            <a:tbl>
              <a:tblPr firstRow="1" bandRow="1">
                <a:tableStyleId>{69CF1AB2-1976-4502-BF36-3FF5EA218861}</a:tableStyleId>
              </a:tblPr>
              <a:tblGrid>
                <a:gridCol w="3733807">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142998">
                  <a:extLst>
                    <a:ext uri="{9D8B030D-6E8A-4147-A177-3AD203B41FA5}">
                      <a16:colId xmlns:a16="http://schemas.microsoft.com/office/drawing/2014/main" xmlns="" val="20004"/>
                    </a:ext>
                  </a:extLst>
                </a:gridCol>
              </a:tblGrid>
              <a:tr h="370840">
                <a:tc>
                  <a:txBody>
                    <a:bodyPr/>
                    <a:lstStyle/>
                    <a:p>
                      <a:r>
                        <a:rPr lang="en-US" dirty="0">
                          <a:solidFill>
                            <a:schemeClr val="bg1"/>
                          </a:solidFill>
                        </a:rPr>
                        <a:t>Asset or</a:t>
                      </a:r>
                      <a:r>
                        <a:rPr lang="en-US" baseline="0" dirty="0">
                          <a:solidFill>
                            <a:schemeClr val="bg1"/>
                          </a:solidFill>
                        </a:rPr>
                        <a:t> income </a:t>
                      </a:r>
                      <a:r>
                        <a:rPr lang="en-US" dirty="0">
                          <a:solidFill>
                            <a:schemeClr val="bg1"/>
                          </a:solidFill>
                        </a:rPr>
                        <a:t>to</a:t>
                      </a:r>
                      <a:r>
                        <a:rPr lang="en-US" baseline="0" dirty="0">
                          <a:solidFill>
                            <a:schemeClr val="bg1"/>
                          </a:solidFill>
                        </a:rPr>
                        <a:t> look for</a:t>
                      </a:r>
                      <a:endParaRPr lang="en-US" dirty="0">
                        <a:solidFill>
                          <a:schemeClr val="bg1"/>
                        </a:solidFill>
                      </a:endParaRPr>
                    </a:p>
                  </a:txBody>
                  <a:tcPr>
                    <a:solidFill>
                      <a:schemeClr val="accent1">
                        <a:lumMod val="25000"/>
                      </a:schemeClr>
                    </a:solidFill>
                  </a:tcPr>
                </a:tc>
                <a:tc>
                  <a:txBody>
                    <a:bodyPr/>
                    <a:lstStyle/>
                    <a:p>
                      <a:pPr algn="ctr"/>
                      <a:r>
                        <a:rPr lang="en-US" dirty="0">
                          <a:solidFill>
                            <a:schemeClr val="bg1"/>
                          </a:solidFill>
                        </a:rPr>
                        <a:t>Any Age</a:t>
                      </a:r>
                    </a:p>
                  </a:txBody>
                  <a:tcPr>
                    <a:solidFill>
                      <a:schemeClr val="accent1">
                        <a:lumMod val="25000"/>
                      </a:schemeClr>
                    </a:solidFill>
                  </a:tcPr>
                </a:tc>
                <a:tc>
                  <a:txBody>
                    <a:bodyPr/>
                    <a:lstStyle/>
                    <a:p>
                      <a:pPr algn="ctr"/>
                      <a:r>
                        <a:rPr lang="en-US" dirty="0">
                          <a:solidFill>
                            <a:schemeClr val="bg1"/>
                          </a:solidFill>
                        </a:rPr>
                        <a:t>Peak </a:t>
                      </a:r>
                      <a:r>
                        <a:rPr lang="en-US" dirty="0" err="1">
                          <a:solidFill>
                            <a:schemeClr val="bg1"/>
                          </a:solidFill>
                        </a:rPr>
                        <a:t>Inc</a:t>
                      </a:r>
                      <a:r>
                        <a:rPr lang="en-US" dirty="0">
                          <a:solidFill>
                            <a:schemeClr val="bg1"/>
                          </a:solidFill>
                        </a:rPr>
                        <a:t> </a:t>
                      </a:r>
                      <a:r>
                        <a:rPr lang="en-US" baseline="0" dirty="0">
                          <a:solidFill>
                            <a:schemeClr val="bg1"/>
                          </a:solidFill>
                        </a:rPr>
                        <a:t> 40-55</a:t>
                      </a:r>
                      <a:endParaRPr lang="en-US" dirty="0">
                        <a:solidFill>
                          <a:schemeClr val="bg1"/>
                        </a:solidFill>
                      </a:endParaRPr>
                    </a:p>
                  </a:txBody>
                  <a:tcPr>
                    <a:solidFill>
                      <a:schemeClr val="accent1">
                        <a:lumMod val="25000"/>
                      </a:schemeClr>
                    </a:solidFill>
                  </a:tcPr>
                </a:tc>
                <a:tc>
                  <a:txBody>
                    <a:bodyPr/>
                    <a:lstStyle/>
                    <a:p>
                      <a:pPr algn="ctr"/>
                      <a:r>
                        <a:rPr lang="en-US" dirty="0">
                          <a:solidFill>
                            <a:schemeClr val="bg1"/>
                          </a:solidFill>
                        </a:rPr>
                        <a:t>Pre-retirees</a:t>
                      </a:r>
                      <a:r>
                        <a:rPr lang="en-US" baseline="0" dirty="0">
                          <a:solidFill>
                            <a:schemeClr val="bg1"/>
                          </a:solidFill>
                        </a:rPr>
                        <a:t> 55-67</a:t>
                      </a:r>
                      <a:endParaRPr lang="en-US" dirty="0">
                        <a:solidFill>
                          <a:schemeClr val="bg1"/>
                        </a:solidFill>
                      </a:endParaRPr>
                    </a:p>
                  </a:txBody>
                  <a:tcPr>
                    <a:solidFill>
                      <a:schemeClr val="accent1">
                        <a:lumMod val="25000"/>
                      </a:schemeClr>
                    </a:solidFill>
                  </a:tcPr>
                </a:tc>
                <a:tc>
                  <a:txBody>
                    <a:bodyPr/>
                    <a:lstStyle/>
                    <a:p>
                      <a:pPr algn="ctr"/>
                      <a:r>
                        <a:rPr lang="en-US" dirty="0">
                          <a:solidFill>
                            <a:schemeClr val="bg1"/>
                          </a:solidFill>
                        </a:rPr>
                        <a:t>Retirees</a:t>
                      </a:r>
                    </a:p>
                  </a:txBody>
                  <a:tcPr>
                    <a:solidFill>
                      <a:schemeClr val="accent1">
                        <a:lumMod val="25000"/>
                      </a:schemeClr>
                    </a:solidFill>
                  </a:tcPr>
                </a:tc>
                <a:extLst>
                  <a:ext uri="{0D108BD9-81ED-4DB2-BD59-A6C34878D82A}">
                    <a16:rowId xmlns:a16="http://schemas.microsoft.com/office/drawing/2014/main" xmlns="" val="10000"/>
                  </a:ext>
                </a:extLst>
              </a:tr>
              <a:tr h="370840">
                <a:tc>
                  <a:txBody>
                    <a:bodyPr/>
                    <a:lstStyle/>
                    <a:p>
                      <a:r>
                        <a:rPr lang="en-US" dirty="0"/>
                        <a:t>CDs that are maturing</a:t>
                      </a:r>
                    </a:p>
                  </a:txBody>
                  <a:tcPr/>
                </a:tc>
                <a:tc>
                  <a:txBody>
                    <a:bodyPr/>
                    <a:lstStyle/>
                    <a:p>
                      <a:pPr marL="0" indent="0">
                        <a:buFont typeface="Wingdings" panose="05000000000000000000" pitchFamily="2" charset="2"/>
                        <a:buNone/>
                      </a:pP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1"/>
                  </a:ext>
                </a:extLst>
              </a:tr>
              <a:tr h="370840">
                <a:tc>
                  <a:txBody>
                    <a:bodyPr/>
                    <a:lstStyle/>
                    <a:p>
                      <a:r>
                        <a:rPr lang="en-US" dirty="0"/>
                        <a:t>Recent</a:t>
                      </a:r>
                      <a:r>
                        <a:rPr lang="en-US" baseline="0" dirty="0"/>
                        <a:t> inheritance</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370840">
                <a:tc>
                  <a:txBody>
                    <a:bodyPr/>
                    <a:lstStyle/>
                    <a:p>
                      <a:r>
                        <a:rPr lang="en-US" dirty="0"/>
                        <a:t>Bonds maturing or that are called</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r h="370840">
                <a:tc>
                  <a:txBody>
                    <a:bodyPr/>
                    <a:lstStyle/>
                    <a:p>
                      <a:r>
                        <a:rPr lang="en-US" dirty="0"/>
                        <a:t>Excess annual liquidity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4"/>
                  </a:ext>
                </a:extLst>
              </a:tr>
              <a:tr h="1809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Peak</a:t>
                      </a:r>
                      <a:r>
                        <a:rPr lang="en-US" baseline="0" dirty="0"/>
                        <a:t> earner with excess income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Proceeds from selling a business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6"/>
                  </a:ext>
                </a:extLst>
              </a:tr>
              <a:tr h="370840">
                <a:tc>
                  <a:txBody>
                    <a:bodyPr/>
                    <a:lstStyle/>
                    <a:p>
                      <a:r>
                        <a:rPr lang="en-US" dirty="0"/>
                        <a:t>Income from assets not needed</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7"/>
                  </a:ext>
                </a:extLst>
              </a:tr>
              <a:tr h="370840">
                <a:tc>
                  <a:txBody>
                    <a:bodyPr/>
                    <a:lstStyle/>
                    <a:p>
                      <a:r>
                        <a:rPr lang="en-US" dirty="0"/>
                        <a:t>Non-</a:t>
                      </a:r>
                      <a:r>
                        <a:rPr lang="en-US" dirty="0" err="1"/>
                        <a:t>qual</a:t>
                      </a:r>
                      <a:r>
                        <a:rPr lang="en-US" dirty="0"/>
                        <a:t> annuities not needed</a:t>
                      </a:r>
                      <a:endParaRPr lang="en-US"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Sale from downsizing/selling home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9"/>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Low</a:t>
                      </a:r>
                      <a:r>
                        <a:rPr lang="en-US" baseline="0" dirty="0"/>
                        <a:t> yielding asset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10"/>
                  </a:ext>
                </a:extLst>
              </a:tr>
              <a:tr h="370840">
                <a:tc>
                  <a:txBody>
                    <a:bodyPr/>
                    <a:lstStyle/>
                    <a:p>
                      <a:r>
                        <a:rPr lang="en-US" dirty="0"/>
                        <a:t>Social Sec</a:t>
                      </a:r>
                      <a:r>
                        <a:rPr lang="en-US" baseline="0" dirty="0"/>
                        <a:t>urity</a:t>
                      </a:r>
                      <a:r>
                        <a:rPr lang="en-US" dirty="0"/>
                        <a:t> not needed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11"/>
                  </a:ext>
                </a:extLst>
              </a:tr>
            </a:tbl>
          </a:graphicData>
        </a:graphic>
      </p:graphicFrame>
      <p:sp>
        <p:nvSpPr>
          <p:cNvPr id="15" name="TextBox 14"/>
          <p:cNvSpPr txBox="1"/>
          <p:nvPr/>
        </p:nvSpPr>
        <p:spPr>
          <a:xfrm>
            <a:off x="493384" y="855329"/>
            <a:ext cx="5505225" cy="400110"/>
          </a:xfrm>
          <a:prstGeom prst="rect">
            <a:avLst/>
          </a:prstGeom>
          <a:noFill/>
        </p:spPr>
        <p:txBody>
          <a:bodyPr wrap="none" rtlCol="0">
            <a:spAutoFit/>
          </a:bodyPr>
          <a:lstStyle/>
          <a:p>
            <a:r>
              <a:rPr lang="en-US" sz="2000" dirty="0"/>
              <a:t>Ideally, look for assets that can be repositioned</a:t>
            </a:r>
          </a:p>
        </p:txBody>
      </p:sp>
      <p:grpSp>
        <p:nvGrpSpPr>
          <p:cNvPr id="16" name="Group 15"/>
          <p:cNvGrpSpPr/>
          <p:nvPr/>
        </p:nvGrpSpPr>
        <p:grpSpPr>
          <a:xfrm>
            <a:off x="4328777" y="2057400"/>
            <a:ext cx="3868798" cy="3947596"/>
            <a:chOff x="4337324" y="2057400"/>
            <a:chExt cx="3868798" cy="3947596"/>
          </a:xfrm>
        </p:grpSpPr>
        <p:sp>
          <p:nvSpPr>
            <p:cNvPr id="17" name="5-Point Star 16"/>
            <p:cNvSpPr/>
            <p:nvPr/>
          </p:nvSpPr>
          <p:spPr>
            <a:xfrm>
              <a:off x="4337736" y="207799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p:cNvSpPr/>
            <p:nvPr/>
          </p:nvSpPr>
          <p:spPr>
            <a:xfrm>
              <a:off x="4346180" y="245899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5-Point Star 18"/>
            <p:cNvSpPr/>
            <p:nvPr/>
          </p:nvSpPr>
          <p:spPr>
            <a:xfrm>
              <a:off x="5332970" y="243840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5-Point Star 19"/>
            <p:cNvSpPr/>
            <p:nvPr/>
          </p:nvSpPr>
          <p:spPr>
            <a:xfrm>
              <a:off x="6633004" y="245899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7977522" y="2432354"/>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7964856" y="205740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5-Point Star 22"/>
            <p:cNvSpPr/>
            <p:nvPr/>
          </p:nvSpPr>
          <p:spPr>
            <a:xfrm>
              <a:off x="6623736" y="205740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5-Point Star 23"/>
            <p:cNvSpPr/>
            <p:nvPr/>
          </p:nvSpPr>
          <p:spPr>
            <a:xfrm>
              <a:off x="5317009" y="207799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6633004" y="501821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7959192" y="502334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6620647" y="538643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5-Point Star 27"/>
            <p:cNvSpPr/>
            <p:nvPr/>
          </p:nvSpPr>
          <p:spPr>
            <a:xfrm>
              <a:off x="7959192" y="538574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4346180" y="28230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5332970" y="280241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6633004" y="28230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7963413" y="28230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5-Point Star 32"/>
            <p:cNvSpPr/>
            <p:nvPr/>
          </p:nvSpPr>
          <p:spPr>
            <a:xfrm>
              <a:off x="4337324" y="3193707"/>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5-Point Star 33"/>
            <p:cNvSpPr/>
            <p:nvPr/>
          </p:nvSpPr>
          <p:spPr>
            <a:xfrm>
              <a:off x="5332970" y="3193707"/>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5-Point Star 34"/>
            <p:cNvSpPr/>
            <p:nvPr/>
          </p:nvSpPr>
          <p:spPr>
            <a:xfrm>
              <a:off x="6633004" y="3191387"/>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5-Point Star 35"/>
            <p:cNvSpPr/>
            <p:nvPr/>
          </p:nvSpPr>
          <p:spPr>
            <a:xfrm>
              <a:off x="7959192" y="3188237"/>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5-Point Star 36"/>
            <p:cNvSpPr/>
            <p:nvPr/>
          </p:nvSpPr>
          <p:spPr>
            <a:xfrm>
              <a:off x="6620647" y="390406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5-Point Star 37"/>
            <p:cNvSpPr/>
            <p:nvPr/>
          </p:nvSpPr>
          <p:spPr>
            <a:xfrm>
              <a:off x="7959192" y="390406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5-Point Star 38"/>
            <p:cNvSpPr/>
            <p:nvPr/>
          </p:nvSpPr>
          <p:spPr>
            <a:xfrm>
              <a:off x="6633004" y="354825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5-Point Star 39"/>
            <p:cNvSpPr/>
            <p:nvPr/>
          </p:nvSpPr>
          <p:spPr>
            <a:xfrm>
              <a:off x="5332970" y="354825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5-Point Star 40"/>
            <p:cNvSpPr/>
            <p:nvPr/>
          </p:nvSpPr>
          <p:spPr>
            <a:xfrm>
              <a:off x="6620647" y="4258379"/>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p:nvPr/>
          </p:nvSpPr>
          <p:spPr>
            <a:xfrm>
              <a:off x="7959192" y="425999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5-Point Star 42"/>
            <p:cNvSpPr/>
            <p:nvPr/>
          </p:nvSpPr>
          <p:spPr>
            <a:xfrm>
              <a:off x="6620647" y="46266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5-Point Star 43"/>
            <p:cNvSpPr/>
            <p:nvPr/>
          </p:nvSpPr>
          <p:spPr>
            <a:xfrm>
              <a:off x="7959192" y="46266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5-Point Star 44"/>
            <p:cNvSpPr/>
            <p:nvPr/>
          </p:nvSpPr>
          <p:spPr>
            <a:xfrm>
              <a:off x="5327512" y="390406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5-Point Star 45"/>
            <p:cNvSpPr/>
            <p:nvPr/>
          </p:nvSpPr>
          <p:spPr>
            <a:xfrm>
              <a:off x="7959192" y="577639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graphicFrame>
        <p:nvGraphicFramePr>
          <p:cNvPr id="66" name="Diagram 65"/>
          <p:cNvGraphicFramePr/>
          <p:nvPr/>
        </p:nvGraphicFramePr>
        <p:xfrm>
          <a:off x="67690" y="250073"/>
          <a:ext cx="3505200"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7" name="Rectangle 2"/>
          <p:cNvSpPr>
            <a:spLocks noGrp="1" noChangeArrowheads="1"/>
          </p:cNvSpPr>
          <p:nvPr>
            <p:ph type="title"/>
          </p:nvPr>
        </p:nvSpPr>
        <p:spPr>
          <a:xfrm>
            <a:off x="2286000" y="0"/>
            <a:ext cx="6324600" cy="1123950"/>
          </a:xfrm>
        </p:spPr>
        <p:txBody>
          <a:bodyPr anchor="t"/>
          <a:lstStyle/>
          <a:p>
            <a:pPr algn="r" eaLnBrk="1" hangingPunct="1"/>
            <a:r>
              <a:rPr lang="en-US" sz="3000" b="1" dirty="0">
                <a:solidFill>
                  <a:schemeClr val="tx1"/>
                </a:solidFill>
              </a:rPr>
              <a:t>Self-insure vs. Life Insurance </a:t>
            </a:r>
            <a:br>
              <a:rPr lang="en-US" sz="3000" b="1" dirty="0">
                <a:solidFill>
                  <a:schemeClr val="tx1"/>
                </a:solidFill>
              </a:rPr>
            </a:br>
            <a:r>
              <a:rPr lang="en-US" sz="3000" b="1" dirty="0">
                <a:solidFill>
                  <a:schemeClr val="tx1"/>
                </a:solidFill>
              </a:rPr>
              <a:t>with LTC Rider</a:t>
            </a:r>
          </a:p>
        </p:txBody>
      </p:sp>
      <p:grpSp>
        <p:nvGrpSpPr>
          <p:cNvPr id="68" name="Group 67"/>
          <p:cNvGrpSpPr/>
          <p:nvPr/>
        </p:nvGrpSpPr>
        <p:grpSpPr>
          <a:xfrm>
            <a:off x="0" y="822325"/>
            <a:ext cx="8991600" cy="5854224"/>
            <a:chOff x="0" y="822325"/>
            <a:chExt cx="8991600" cy="5854224"/>
          </a:xfrm>
        </p:grpSpPr>
        <p:grpSp>
          <p:nvGrpSpPr>
            <p:cNvPr id="69" name="Group 25"/>
            <p:cNvGrpSpPr/>
            <p:nvPr/>
          </p:nvGrpSpPr>
          <p:grpSpPr>
            <a:xfrm>
              <a:off x="0" y="822325"/>
              <a:ext cx="8991600" cy="5519738"/>
              <a:chOff x="0" y="822325"/>
              <a:chExt cx="8991600" cy="5519738"/>
            </a:xfrm>
          </p:grpSpPr>
          <p:grpSp>
            <p:nvGrpSpPr>
              <p:cNvPr id="71" name="Group 31"/>
              <p:cNvGrpSpPr/>
              <p:nvPr/>
            </p:nvGrpSpPr>
            <p:grpSpPr>
              <a:xfrm>
                <a:off x="234950" y="822325"/>
                <a:ext cx="8756650" cy="5519738"/>
                <a:chOff x="234950" y="822325"/>
                <a:chExt cx="8756650" cy="5519738"/>
              </a:xfrm>
            </p:grpSpPr>
            <p:grpSp>
              <p:nvGrpSpPr>
                <p:cNvPr id="73" name="Group 30"/>
                <p:cNvGrpSpPr/>
                <p:nvPr/>
              </p:nvGrpSpPr>
              <p:grpSpPr>
                <a:xfrm>
                  <a:off x="234950" y="822325"/>
                  <a:ext cx="7367588" cy="5519738"/>
                  <a:chOff x="234950" y="822325"/>
                  <a:chExt cx="7367588" cy="5519738"/>
                </a:xfrm>
              </p:grpSpPr>
              <p:grpSp>
                <p:nvGrpSpPr>
                  <p:cNvPr id="75" name="Group 29"/>
                  <p:cNvGrpSpPr/>
                  <p:nvPr/>
                </p:nvGrpSpPr>
                <p:grpSpPr>
                  <a:xfrm>
                    <a:off x="1639888" y="822325"/>
                    <a:ext cx="5962650" cy="5519738"/>
                    <a:chOff x="1639888" y="822325"/>
                    <a:chExt cx="5962650" cy="5519738"/>
                  </a:xfrm>
                </p:grpSpPr>
                <p:grpSp>
                  <p:nvGrpSpPr>
                    <p:cNvPr id="77" name="Group 34"/>
                    <p:cNvGrpSpPr>
                      <a:grpSpLocks/>
                    </p:cNvGrpSpPr>
                    <p:nvPr/>
                  </p:nvGrpSpPr>
                  <p:grpSpPr bwMode="auto">
                    <a:xfrm>
                      <a:off x="1639888" y="822325"/>
                      <a:ext cx="5962650" cy="5519738"/>
                      <a:chOff x="1219200" y="685800"/>
                      <a:chExt cx="6705600" cy="6172200"/>
                    </a:xfrm>
                  </p:grpSpPr>
                  <p:grpSp>
                    <p:nvGrpSpPr>
                      <p:cNvPr id="87" name="Group 33"/>
                      <p:cNvGrpSpPr>
                        <a:grpSpLocks/>
                      </p:cNvGrpSpPr>
                      <p:nvPr/>
                    </p:nvGrpSpPr>
                    <p:grpSpPr bwMode="auto">
                      <a:xfrm>
                        <a:off x="1219200" y="685800"/>
                        <a:ext cx="6705600" cy="6172200"/>
                        <a:chOff x="1219200" y="685800"/>
                        <a:chExt cx="6705600" cy="6172200"/>
                      </a:xfrm>
                    </p:grpSpPr>
                    <p:sp>
                      <p:nvSpPr>
                        <p:cNvPr id="89" name="Oval 88"/>
                        <p:cNvSpPr/>
                        <p:nvPr/>
                      </p:nvSpPr>
                      <p:spPr>
                        <a:xfrm>
                          <a:off x="1752600" y="1066800"/>
                          <a:ext cx="5638800" cy="5334000"/>
                        </a:xfrm>
                        <a:prstGeom prst="ellipse">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0" name="Left Arrow 89"/>
                        <p:cNvSpPr/>
                        <p:nvPr/>
                      </p:nvSpPr>
                      <p:spPr>
                        <a:xfrm rot="10800000">
                          <a:off x="3048000" y="4114800"/>
                          <a:ext cx="3733800" cy="2743200"/>
                        </a:xfrm>
                        <a:prstGeom prst="leftArrow">
                          <a:avLst/>
                        </a:prstGeom>
                        <a:solidFill>
                          <a:srgbClr val="B5976B"/>
                        </a:solidFill>
                        <a:ln>
                          <a:solidFill>
                            <a:schemeClr val="tx1"/>
                          </a:solidFill>
                        </a:ln>
                        <a:scene3d>
                          <a:camera prst="orthographicFront"/>
                          <a:lightRig rig="threePt" dir="t"/>
                        </a:scene3d>
                        <a:sp3d>
                          <a:bevelT/>
                        </a:sp3d>
                      </p:spPr>
                      <p:style>
                        <a:lnRef idx="1">
                          <a:schemeClr val="accent1"/>
                        </a:lnRef>
                        <a:fillRef idx="1002">
                          <a:schemeClr val="lt2"/>
                        </a:fillRef>
                        <a:effectRef idx="2">
                          <a:schemeClr val="accent1"/>
                        </a:effectRef>
                        <a:fontRef idx="minor">
                          <a:schemeClr val="lt1"/>
                        </a:fontRef>
                      </p:style>
                      <p:txBody>
                        <a:bodyPr anchor="ctr"/>
                        <a:lstStyle/>
                        <a:p>
                          <a:pPr algn="ctr">
                            <a:defRPr/>
                          </a:pPr>
                          <a:endParaRPr lang="en-US" dirty="0"/>
                        </a:p>
                      </p:txBody>
                    </p:sp>
                    <p:sp>
                      <p:nvSpPr>
                        <p:cNvPr id="91" name="Left Arrow 90"/>
                        <p:cNvSpPr/>
                        <p:nvPr/>
                      </p:nvSpPr>
                      <p:spPr>
                        <a:xfrm rot="16200000">
                          <a:off x="723900" y="2705100"/>
                          <a:ext cx="3733800" cy="2743200"/>
                        </a:xfrm>
                        <a:prstGeom prst="leftArrow">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solidFill>
                            <a:schemeClr val="tx1"/>
                          </a:solidFill>
                        </a:ln>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sp>
                      <p:nvSpPr>
                        <p:cNvPr id="92" name="Left Arrow 91"/>
                        <p:cNvSpPr/>
                        <p:nvPr/>
                      </p:nvSpPr>
                      <p:spPr>
                        <a:xfrm>
                          <a:off x="2362200" y="685800"/>
                          <a:ext cx="3733800" cy="2743200"/>
                        </a:xfrm>
                        <a:prstGeom prst="leftArrow">
                          <a:avLst/>
                        </a:prstGeom>
                        <a:gradFill flip="none" rotWithShape="1">
                          <a:gsLst>
                            <a:gs pos="0">
                              <a:srgbClr val="FD5D83">
                                <a:shade val="30000"/>
                                <a:satMod val="115000"/>
                              </a:srgbClr>
                            </a:gs>
                            <a:gs pos="50000">
                              <a:srgbClr val="FD5D83">
                                <a:shade val="67500"/>
                                <a:satMod val="115000"/>
                              </a:srgbClr>
                            </a:gs>
                            <a:gs pos="100000">
                              <a:srgbClr val="FD5D83">
                                <a:shade val="100000"/>
                                <a:satMod val="115000"/>
                              </a:srgbClr>
                            </a:gs>
                          </a:gsLst>
                          <a:lin ang="2700000" scaled="1"/>
                          <a:tileRect/>
                        </a:gradFill>
                        <a:ln>
                          <a:solidFill>
                            <a:schemeClr val="tx1"/>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93" name="Left Arrow 92"/>
                        <p:cNvSpPr/>
                        <p:nvPr/>
                      </p:nvSpPr>
                      <p:spPr>
                        <a:xfrm rot="5400000">
                          <a:off x="4686300" y="2019300"/>
                          <a:ext cx="3733800" cy="2743200"/>
                        </a:xfrm>
                        <a:prstGeom prst="leftArrow">
                          <a:avLst/>
                        </a:prstGeom>
                        <a:solidFill>
                          <a:schemeClr val="accent3"/>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4" name="TextBox 93"/>
                        <p:cNvSpPr txBox="1"/>
                        <p:nvPr/>
                      </p:nvSpPr>
                      <p:spPr>
                        <a:xfrm>
                          <a:off x="2971800" y="1234498"/>
                          <a:ext cx="2857560" cy="1766619"/>
                        </a:xfrm>
                        <a:prstGeom prst="rect">
                          <a:avLst/>
                        </a:prstGeom>
                        <a:noFill/>
                        <a:scene3d>
                          <a:camera prst="orthographicFront"/>
                          <a:lightRig rig="threePt" dir="t"/>
                        </a:scene3d>
                        <a:sp3d>
                          <a:bevelT/>
                        </a:sp3d>
                      </p:spPr>
                      <p:txBody>
                        <a:bodyPr>
                          <a:spAutoFit/>
                        </a:bodyPr>
                        <a:lstStyle/>
                        <a:p>
                          <a:pPr algn="ctr">
                            <a:defRPr/>
                          </a:pPr>
                          <a:endParaRPr lang="en-US" sz="1200" b="1" dirty="0">
                            <a:ea typeface="MS PGothic" pitchFamily="34" charset="-128"/>
                          </a:endParaRPr>
                        </a:p>
                        <a:p>
                          <a:pPr algn="ctr">
                            <a:lnSpc>
                              <a:spcPts val="2000"/>
                            </a:lnSpc>
                            <a:defRPr/>
                          </a:pPr>
                          <a:r>
                            <a:rPr lang="en-US" b="1" dirty="0">
                              <a:latin typeface="Calibri" pitchFamily="34" charset="0"/>
                              <a:ea typeface="MS PGothic" pitchFamily="34" charset="-128"/>
                            </a:rPr>
                            <a:t>Female</a:t>
                          </a:r>
                          <a:r>
                            <a:rPr lang="en-US" dirty="0">
                              <a:latin typeface="Calibri" pitchFamily="34" charset="0"/>
                              <a:ea typeface="MS PGothic" pitchFamily="34" charset="-128"/>
                            </a:rPr>
                            <a:t> age 60</a:t>
                          </a:r>
                        </a:p>
                        <a:p>
                          <a:pPr algn="ctr">
                            <a:lnSpc>
                              <a:spcPts val="2000"/>
                            </a:lnSpc>
                            <a:defRPr/>
                          </a:pPr>
                          <a:r>
                            <a:rPr lang="en-US" dirty="0">
                              <a:latin typeface="Calibri" pitchFamily="34" charset="0"/>
                              <a:ea typeface="MS PGothic" pitchFamily="34" charset="-128"/>
                            </a:rPr>
                            <a:t>Fixed annuity </a:t>
                          </a:r>
                        </a:p>
                        <a:p>
                          <a:pPr algn="ctr">
                            <a:lnSpc>
                              <a:spcPts val="2000"/>
                            </a:lnSpc>
                            <a:defRPr/>
                          </a:pPr>
                          <a:r>
                            <a:rPr lang="en-US" dirty="0">
                              <a:latin typeface="Calibri" pitchFamily="34" charset="0"/>
                              <a:ea typeface="MS PGothic" pitchFamily="34" charset="-128"/>
                            </a:rPr>
                            <a:t>current value</a:t>
                          </a:r>
                        </a:p>
                        <a:p>
                          <a:pPr algn="ctr">
                            <a:lnSpc>
                              <a:spcPts val="2000"/>
                            </a:lnSpc>
                            <a:defRPr/>
                          </a:pPr>
                          <a:r>
                            <a:rPr lang="en-US" b="1" dirty="0">
                              <a:latin typeface="Calibri" pitchFamily="34" charset="0"/>
                              <a:ea typeface="MS PGothic" pitchFamily="34" charset="-128"/>
                            </a:rPr>
                            <a:t>$100,000 </a:t>
                          </a:r>
                        </a:p>
                        <a:p>
                          <a:pPr>
                            <a:defRPr/>
                          </a:pPr>
                          <a:endParaRPr lang="en-US" dirty="0">
                            <a:ea typeface="MS PGothic" pitchFamily="34" charset="-128"/>
                          </a:endParaRPr>
                        </a:p>
                      </p:txBody>
                    </p:sp>
                  </p:grpSp>
                  <p:sp>
                    <p:nvSpPr>
                      <p:cNvPr id="88" name="TextBox 18"/>
                      <p:cNvSpPr txBox="1"/>
                      <p:nvPr/>
                    </p:nvSpPr>
                    <p:spPr>
                      <a:xfrm>
                        <a:off x="2590800" y="1752600"/>
                        <a:ext cx="381000" cy="584775"/>
                      </a:xfrm>
                      <a:prstGeom prst="rect">
                        <a:avLst/>
                      </a:prstGeom>
                      <a:noFill/>
                      <a:scene3d>
                        <a:camera prst="orthographicFront"/>
                        <a:lightRig rig="threePt" dir="t"/>
                      </a:scene3d>
                      <a:sp3d>
                        <a:bevelT/>
                      </a:sp3d>
                    </p:spPr>
                    <p:txBody>
                      <a:bodyPr>
                        <a:spAutoFit/>
                      </a:bodyPr>
                      <a:lstStyle/>
                      <a:p>
                        <a:pPr>
                          <a:defRPr/>
                        </a:pPr>
                        <a:r>
                          <a:rPr lang="en-US" sz="3200" dirty="0">
                            <a:ea typeface="MS PGothic" pitchFamily="34" charset="-128"/>
                          </a:rPr>
                          <a:t>1</a:t>
                        </a:r>
                      </a:p>
                    </p:txBody>
                  </p:sp>
                </p:grpSp>
                <p:grpSp>
                  <p:nvGrpSpPr>
                    <p:cNvPr id="78" name="Group 44"/>
                    <p:cNvGrpSpPr>
                      <a:grpSpLocks/>
                    </p:cNvGrpSpPr>
                    <p:nvPr/>
                  </p:nvGrpSpPr>
                  <p:grpSpPr bwMode="auto">
                    <a:xfrm>
                      <a:off x="1820943" y="1776355"/>
                      <a:ext cx="5307291" cy="3791977"/>
                      <a:chOff x="1499015" y="1752601"/>
                      <a:chExt cx="5968583" cy="4240209"/>
                    </a:xfrm>
                  </p:grpSpPr>
                  <p:sp>
                    <p:nvSpPr>
                      <p:cNvPr id="79" name="TextBox 35"/>
                      <p:cNvSpPr txBox="1">
                        <a:spLocks noChangeArrowheads="1"/>
                      </p:cNvSpPr>
                      <p:nvPr/>
                    </p:nvSpPr>
                    <p:spPr bwMode="auto">
                      <a:xfrm>
                        <a:off x="2438400" y="5181600"/>
                        <a:ext cx="412292" cy="584775"/>
                      </a:xfrm>
                      <a:prstGeom prst="rect">
                        <a:avLst/>
                      </a:prstGeom>
                      <a:noFill/>
                      <a:ln w="9525">
                        <a:noFill/>
                        <a:miter lim="800000"/>
                        <a:headEnd/>
                        <a:tailEnd/>
                      </a:ln>
                    </p:spPr>
                    <p:txBody>
                      <a:bodyPr wrap="none">
                        <a:spAutoFit/>
                      </a:bodyPr>
                      <a:lstStyle/>
                      <a:p>
                        <a:r>
                          <a:rPr lang="en-US" sz="3200" dirty="0"/>
                          <a:t>2</a:t>
                        </a:r>
                      </a:p>
                    </p:txBody>
                  </p:sp>
                  <p:sp>
                    <p:nvSpPr>
                      <p:cNvPr id="80" name="TextBox 36"/>
                      <p:cNvSpPr txBox="1">
                        <a:spLocks noChangeArrowheads="1"/>
                      </p:cNvSpPr>
                      <p:nvPr/>
                    </p:nvSpPr>
                    <p:spPr bwMode="auto">
                      <a:xfrm>
                        <a:off x="6400800" y="1752601"/>
                        <a:ext cx="412292" cy="584775"/>
                      </a:xfrm>
                      <a:prstGeom prst="rect">
                        <a:avLst/>
                      </a:prstGeom>
                      <a:noFill/>
                      <a:ln w="9525">
                        <a:noFill/>
                        <a:miter lim="800000"/>
                        <a:headEnd/>
                        <a:tailEnd/>
                      </a:ln>
                    </p:spPr>
                    <p:txBody>
                      <a:bodyPr>
                        <a:spAutoFit/>
                      </a:bodyPr>
                      <a:lstStyle/>
                      <a:p>
                        <a:r>
                          <a:rPr lang="en-US" sz="3200" dirty="0"/>
                          <a:t>4</a:t>
                        </a:r>
                      </a:p>
                    </p:txBody>
                  </p:sp>
                  <p:sp>
                    <p:nvSpPr>
                      <p:cNvPr id="81" name="TextBox 37"/>
                      <p:cNvSpPr txBox="1">
                        <a:spLocks noChangeArrowheads="1"/>
                      </p:cNvSpPr>
                      <p:nvPr/>
                    </p:nvSpPr>
                    <p:spPr bwMode="auto">
                      <a:xfrm>
                        <a:off x="6019800" y="5257800"/>
                        <a:ext cx="412292" cy="584775"/>
                      </a:xfrm>
                      <a:prstGeom prst="rect">
                        <a:avLst/>
                      </a:prstGeom>
                      <a:noFill/>
                      <a:ln w="9525">
                        <a:noFill/>
                        <a:miter lim="800000"/>
                        <a:headEnd/>
                        <a:tailEnd/>
                      </a:ln>
                    </p:spPr>
                    <p:txBody>
                      <a:bodyPr wrap="none">
                        <a:spAutoFit/>
                      </a:bodyPr>
                      <a:lstStyle/>
                      <a:p>
                        <a:r>
                          <a:rPr lang="en-US" sz="3200" dirty="0"/>
                          <a:t>3</a:t>
                        </a:r>
                      </a:p>
                    </p:txBody>
                  </p:sp>
                  <p:sp>
                    <p:nvSpPr>
                      <p:cNvPr id="82" name="TextBox 38"/>
                      <p:cNvSpPr txBox="1">
                        <a:spLocks noChangeArrowheads="1"/>
                      </p:cNvSpPr>
                      <p:nvPr/>
                    </p:nvSpPr>
                    <p:spPr bwMode="auto">
                      <a:xfrm>
                        <a:off x="4343400" y="2895600"/>
                        <a:ext cx="457200" cy="584775"/>
                      </a:xfrm>
                      <a:prstGeom prst="rect">
                        <a:avLst/>
                      </a:prstGeom>
                      <a:noFill/>
                      <a:ln w="9525">
                        <a:noFill/>
                        <a:miter lim="800000"/>
                        <a:headEnd/>
                        <a:tailEnd/>
                      </a:ln>
                    </p:spPr>
                    <p:txBody>
                      <a:bodyPr>
                        <a:spAutoFit/>
                      </a:bodyPr>
                      <a:lstStyle/>
                      <a:p>
                        <a:pPr algn="ctr"/>
                        <a:r>
                          <a:rPr lang="en-US" sz="3200" dirty="0"/>
                          <a:t>5</a:t>
                        </a:r>
                      </a:p>
                    </p:txBody>
                  </p:sp>
                  <p:sp>
                    <p:nvSpPr>
                      <p:cNvPr id="83" name="TextBox 39"/>
                      <p:cNvSpPr txBox="1">
                        <a:spLocks noChangeArrowheads="1"/>
                      </p:cNvSpPr>
                      <p:nvPr/>
                    </p:nvSpPr>
                    <p:spPr bwMode="auto">
                      <a:xfrm>
                        <a:off x="1499015" y="4114800"/>
                        <a:ext cx="2335968" cy="963610"/>
                      </a:xfrm>
                      <a:prstGeom prst="rect">
                        <a:avLst/>
                      </a:prstGeom>
                      <a:noFill/>
                      <a:ln w="9525">
                        <a:noFill/>
                        <a:miter lim="800000"/>
                        <a:headEnd/>
                        <a:tailEnd/>
                      </a:ln>
                    </p:spPr>
                    <p:txBody>
                      <a:bodyPr>
                        <a:spAutoFit/>
                      </a:bodyPr>
                      <a:lstStyle/>
                      <a:p>
                        <a:pPr algn="ctr">
                          <a:lnSpc>
                            <a:spcPts val="2000"/>
                          </a:lnSpc>
                        </a:pPr>
                        <a:r>
                          <a:rPr lang="en-US" dirty="0">
                            <a:latin typeface="Calibri" pitchFamily="34" charset="0"/>
                          </a:rPr>
                          <a:t>10 year</a:t>
                        </a:r>
                      </a:p>
                      <a:p>
                        <a:pPr algn="ctr">
                          <a:lnSpc>
                            <a:spcPts val="2000"/>
                          </a:lnSpc>
                        </a:pPr>
                        <a:r>
                          <a:rPr lang="en-US" dirty="0">
                            <a:latin typeface="Calibri" pitchFamily="34" charset="0"/>
                          </a:rPr>
                          <a:t>Term Certain</a:t>
                        </a:r>
                      </a:p>
                      <a:p>
                        <a:pPr algn="ctr">
                          <a:lnSpc>
                            <a:spcPts val="2000"/>
                          </a:lnSpc>
                        </a:pPr>
                        <a:r>
                          <a:rPr lang="en-US" b="1" dirty="0">
                            <a:latin typeface="Calibri" pitchFamily="34" charset="0"/>
                          </a:rPr>
                          <a:t>$10,826 </a:t>
                        </a:r>
                        <a:r>
                          <a:rPr lang="en-US" dirty="0">
                            <a:latin typeface="Calibri" pitchFamily="34" charset="0"/>
                          </a:rPr>
                          <a:t>per year</a:t>
                        </a:r>
                      </a:p>
                    </p:txBody>
                  </p:sp>
                  <p:sp>
                    <p:nvSpPr>
                      <p:cNvPr id="84" name="TextBox 40"/>
                      <p:cNvSpPr txBox="1">
                        <a:spLocks noChangeArrowheads="1"/>
                      </p:cNvSpPr>
                      <p:nvPr/>
                    </p:nvSpPr>
                    <p:spPr bwMode="auto">
                      <a:xfrm>
                        <a:off x="3532202" y="5029200"/>
                        <a:ext cx="2206663" cy="963610"/>
                      </a:xfrm>
                      <a:prstGeom prst="rect">
                        <a:avLst/>
                      </a:prstGeom>
                      <a:noFill/>
                      <a:ln w="9525">
                        <a:noFill/>
                        <a:miter lim="800000"/>
                        <a:headEnd/>
                        <a:tailEnd/>
                      </a:ln>
                    </p:spPr>
                    <p:txBody>
                      <a:bodyPr wrap="none">
                        <a:spAutoFit/>
                      </a:bodyPr>
                      <a:lstStyle/>
                      <a:p>
                        <a:pPr algn="ctr">
                          <a:lnSpc>
                            <a:spcPts val="2000"/>
                          </a:lnSpc>
                        </a:pPr>
                        <a:r>
                          <a:rPr lang="en-US" dirty="0">
                            <a:latin typeface="Calibri" pitchFamily="34" charset="0"/>
                          </a:rPr>
                          <a:t>Net annual income</a:t>
                        </a:r>
                      </a:p>
                      <a:p>
                        <a:pPr algn="ctr">
                          <a:lnSpc>
                            <a:spcPts val="2000"/>
                          </a:lnSpc>
                        </a:pPr>
                        <a:r>
                          <a:rPr lang="en-US" dirty="0">
                            <a:latin typeface="Calibri" pitchFamily="34" charset="0"/>
                          </a:rPr>
                          <a:t>after taxes</a:t>
                        </a:r>
                      </a:p>
                      <a:p>
                        <a:pPr algn="ctr">
                          <a:lnSpc>
                            <a:spcPts val="2000"/>
                          </a:lnSpc>
                        </a:pPr>
                        <a:r>
                          <a:rPr lang="en-US" b="1" dirty="0">
                            <a:latin typeface="Calibri" pitchFamily="34" charset="0"/>
                          </a:rPr>
                          <a:t>$9,612</a:t>
                        </a:r>
                      </a:p>
                    </p:txBody>
                  </p:sp>
                  <p:sp>
                    <p:nvSpPr>
                      <p:cNvPr id="85" name="TextBox 41"/>
                      <p:cNvSpPr txBox="1">
                        <a:spLocks noChangeArrowheads="1"/>
                      </p:cNvSpPr>
                      <p:nvPr/>
                    </p:nvSpPr>
                    <p:spPr bwMode="auto">
                      <a:xfrm>
                        <a:off x="5791199" y="2285999"/>
                        <a:ext cx="1676399" cy="2684428"/>
                      </a:xfrm>
                      <a:prstGeom prst="rect">
                        <a:avLst/>
                      </a:prstGeom>
                      <a:noFill/>
                      <a:ln w="9525">
                        <a:noFill/>
                        <a:miter lim="800000"/>
                        <a:headEnd/>
                        <a:tailEnd/>
                      </a:ln>
                    </p:spPr>
                    <p:txBody>
                      <a:bodyPr>
                        <a:spAutoFit/>
                      </a:bodyPr>
                      <a:lstStyle/>
                      <a:p>
                        <a:pPr algn="ctr">
                          <a:lnSpc>
                            <a:spcPts val="2000"/>
                          </a:lnSpc>
                        </a:pPr>
                        <a:r>
                          <a:rPr lang="en-US" dirty="0">
                            <a:latin typeface="Calibri" pitchFamily="34" charset="0"/>
                          </a:rPr>
                          <a:t>Life Insurance Death Benefit</a:t>
                        </a:r>
                      </a:p>
                      <a:p>
                        <a:pPr algn="ctr">
                          <a:lnSpc>
                            <a:spcPts val="2000"/>
                          </a:lnSpc>
                        </a:pPr>
                        <a:r>
                          <a:rPr lang="en-US" b="1" dirty="0">
                            <a:latin typeface="Calibri" pitchFamily="34" charset="0"/>
                          </a:rPr>
                          <a:t>$283,850</a:t>
                        </a:r>
                      </a:p>
                      <a:p>
                        <a:pPr algn="ctr">
                          <a:lnSpc>
                            <a:spcPts val="2000"/>
                          </a:lnSpc>
                        </a:pPr>
                        <a:r>
                          <a:rPr lang="en-US" dirty="0">
                            <a:latin typeface="Calibri" pitchFamily="34" charset="0"/>
                          </a:rPr>
                          <a:t>Long-term</a:t>
                        </a:r>
                      </a:p>
                      <a:p>
                        <a:pPr algn="ctr">
                          <a:lnSpc>
                            <a:spcPts val="2000"/>
                          </a:lnSpc>
                        </a:pPr>
                        <a:r>
                          <a:rPr lang="en-US" dirty="0">
                            <a:latin typeface="Calibri" pitchFamily="34" charset="0"/>
                          </a:rPr>
                          <a:t>Care Benefit</a:t>
                        </a:r>
                      </a:p>
                      <a:p>
                        <a:pPr algn="ctr">
                          <a:lnSpc>
                            <a:spcPts val="2000"/>
                          </a:lnSpc>
                        </a:pPr>
                        <a:r>
                          <a:rPr lang="en-US" b="1" dirty="0">
                            <a:latin typeface="Calibri" pitchFamily="34" charset="0"/>
                          </a:rPr>
                          <a:t>$283,850</a:t>
                        </a:r>
                      </a:p>
                      <a:p>
                        <a:pPr algn="ctr">
                          <a:lnSpc>
                            <a:spcPts val="2000"/>
                          </a:lnSpc>
                        </a:pPr>
                        <a:endParaRPr lang="en-US" dirty="0">
                          <a:latin typeface="Calibri" pitchFamily="34" charset="0"/>
                        </a:endParaRPr>
                      </a:p>
                      <a:p>
                        <a:pPr algn="ctr">
                          <a:lnSpc>
                            <a:spcPts val="2000"/>
                          </a:lnSpc>
                        </a:pPr>
                        <a:r>
                          <a:rPr lang="en-US" dirty="0">
                            <a:latin typeface="Calibri" pitchFamily="34" charset="0"/>
                          </a:rPr>
                          <a:t>Paid up in </a:t>
                        </a:r>
                      </a:p>
                      <a:p>
                        <a:pPr algn="ctr">
                          <a:lnSpc>
                            <a:spcPts val="2000"/>
                          </a:lnSpc>
                        </a:pPr>
                        <a:r>
                          <a:rPr lang="en-US" dirty="0">
                            <a:latin typeface="Calibri" pitchFamily="34" charset="0"/>
                          </a:rPr>
                          <a:t>10 years</a:t>
                        </a:r>
                      </a:p>
                    </p:txBody>
                  </p:sp>
                  <p:sp>
                    <p:nvSpPr>
                      <p:cNvPr id="86" name="TextBox 42"/>
                      <p:cNvSpPr txBox="1">
                        <a:spLocks noChangeArrowheads="1"/>
                      </p:cNvSpPr>
                      <p:nvPr/>
                    </p:nvSpPr>
                    <p:spPr bwMode="auto">
                      <a:xfrm>
                        <a:off x="3492007" y="3352799"/>
                        <a:ext cx="2181718" cy="1250399"/>
                      </a:xfrm>
                      <a:prstGeom prst="rect">
                        <a:avLst/>
                      </a:prstGeom>
                      <a:noFill/>
                      <a:ln w="9525">
                        <a:noFill/>
                        <a:miter lim="800000"/>
                        <a:headEnd/>
                        <a:tailEnd/>
                      </a:ln>
                    </p:spPr>
                    <p:txBody>
                      <a:bodyPr wrap="none">
                        <a:spAutoFit/>
                      </a:bodyPr>
                      <a:lstStyle/>
                      <a:p>
                        <a:pPr algn="ctr">
                          <a:lnSpc>
                            <a:spcPts val="2000"/>
                          </a:lnSpc>
                        </a:pPr>
                        <a:r>
                          <a:rPr lang="en-US" dirty="0">
                            <a:latin typeface="Calibri" pitchFamily="34" charset="0"/>
                          </a:rPr>
                          <a:t>LTC Annual Benefit</a:t>
                        </a:r>
                      </a:p>
                      <a:p>
                        <a:pPr algn="ctr">
                          <a:lnSpc>
                            <a:spcPts val="2000"/>
                          </a:lnSpc>
                        </a:pPr>
                        <a:r>
                          <a:rPr lang="en-US" dirty="0">
                            <a:latin typeface="Calibri" pitchFamily="34" charset="0"/>
                          </a:rPr>
                          <a:t>$68,124</a:t>
                        </a:r>
                      </a:p>
                      <a:p>
                        <a:pPr algn="ctr">
                          <a:lnSpc>
                            <a:spcPts val="2000"/>
                          </a:lnSpc>
                        </a:pPr>
                        <a:r>
                          <a:rPr lang="en-US" dirty="0">
                            <a:latin typeface="Calibri" pitchFamily="34" charset="0"/>
                          </a:rPr>
                          <a:t>Monthly Benefit</a:t>
                        </a:r>
                      </a:p>
                      <a:p>
                        <a:pPr algn="ctr">
                          <a:lnSpc>
                            <a:spcPts val="2000"/>
                          </a:lnSpc>
                        </a:pPr>
                        <a:r>
                          <a:rPr lang="en-US" dirty="0">
                            <a:latin typeface="Calibri" pitchFamily="34" charset="0"/>
                          </a:rPr>
                          <a:t>$5677</a:t>
                        </a:r>
                      </a:p>
                    </p:txBody>
                  </p:sp>
                </p:grpSp>
              </p:grpSp>
              <p:sp>
                <p:nvSpPr>
                  <p:cNvPr id="76" name="TextBox 75"/>
                  <p:cNvSpPr txBox="1"/>
                  <p:nvPr/>
                </p:nvSpPr>
                <p:spPr>
                  <a:xfrm>
                    <a:off x="234950" y="822325"/>
                    <a:ext cx="3276600" cy="892175"/>
                  </a:xfrm>
                  <a:prstGeom prst="rect">
                    <a:avLst/>
                  </a:prstGeom>
                  <a:noFill/>
                </p:spPr>
                <p:style>
                  <a:lnRef idx="0">
                    <a:scrgbClr r="0" g="0" b="0"/>
                  </a:lnRef>
                  <a:fillRef idx="1002">
                    <a:schemeClr val="lt2"/>
                  </a:fillRef>
                  <a:effectRef idx="0">
                    <a:scrgbClr r="0" g="0" b="0"/>
                  </a:effectRef>
                  <a:fontRef idx="major"/>
                </p:style>
                <p:txBody>
                  <a:bodyPr>
                    <a:spAutoFit/>
                  </a:bodyPr>
                  <a:lstStyle/>
                  <a:p>
                    <a:pPr>
                      <a:defRPr/>
                    </a:pPr>
                    <a:r>
                      <a:rPr lang="en-US" sz="2000" b="1" i="1" u="sng" dirty="0">
                        <a:solidFill>
                          <a:schemeClr val="tx1">
                            <a:lumMod val="50000"/>
                          </a:schemeClr>
                        </a:solidFill>
                        <a:ea typeface="ＭＳ Ｐゴシック" charset="-128"/>
                      </a:rPr>
                      <a:t>Re-purposing an Annuity</a:t>
                    </a:r>
                  </a:p>
                  <a:p>
                    <a:pPr>
                      <a:defRPr/>
                    </a:pPr>
                    <a:r>
                      <a:rPr lang="en-US" sz="1600" b="1" i="1" dirty="0">
                        <a:solidFill>
                          <a:schemeClr val="tx1">
                            <a:lumMod val="50000"/>
                          </a:schemeClr>
                        </a:solidFill>
                        <a:ea typeface="ＭＳ Ｐゴシック" charset="-128"/>
                      </a:rPr>
                      <a:t>$100,000 annuity</a:t>
                    </a:r>
                  </a:p>
                  <a:p>
                    <a:pPr>
                      <a:defRPr/>
                    </a:pPr>
                    <a:r>
                      <a:rPr lang="en-US" sz="1600" b="1" i="1" dirty="0">
                        <a:solidFill>
                          <a:schemeClr val="tx1">
                            <a:lumMod val="50000"/>
                          </a:schemeClr>
                        </a:solidFill>
                        <a:ea typeface="ＭＳ Ｐゴシック" charset="-128"/>
                      </a:rPr>
                      <a:t>$68,000 cost basis</a:t>
                    </a:r>
                  </a:p>
                </p:txBody>
              </p:sp>
            </p:grpSp>
            <p:sp>
              <p:nvSpPr>
                <p:cNvPr id="74" name="Text Box 11"/>
                <p:cNvSpPr txBox="1">
                  <a:spLocks noChangeArrowheads="1"/>
                </p:cNvSpPr>
                <p:nvPr/>
              </p:nvSpPr>
              <p:spPr bwMode="auto">
                <a:xfrm>
                  <a:off x="6324600" y="5257800"/>
                  <a:ext cx="2667000" cy="938719"/>
                </a:xfrm>
                <a:prstGeom prst="rect">
                  <a:avLst/>
                </a:prstGeom>
                <a:noFill/>
                <a:ln w="9525">
                  <a:noFill/>
                  <a:miter lim="800000"/>
                  <a:headEnd/>
                  <a:tailEnd/>
                </a:ln>
              </p:spPr>
              <p:txBody>
                <a:bodyPr wrap="square">
                  <a:spAutoFit/>
                </a:bodyPr>
                <a:lstStyle/>
                <a:p>
                  <a:r>
                    <a:rPr lang="en-US" sz="1100" dirty="0"/>
                    <a:t>Illustration based on female, 60 years old, non-tobacco preferred, using Nationwide YourLife Guaranteed No Lapse Universal Life  Insurance. Interest rate  is a guaranteed 3%. </a:t>
                  </a:r>
                </a:p>
              </p:txBody>
            </p:sp>
          </p:grpSp>
          <p:sp>
            <p:nvSpPr>
              <p:cNvPr id="72" name="Text Box 11"/>
              <p:cNvSpPr txBox="1">
                <a:spLocks noChangeArrowheads="1"/>
              </p:cNvSpPr>
              <p:nvPr/>
            </p:nvSpPr>
            <p:spPr bwMode="auto">
              <a:xfrm>
                <a:off x="0" y="3733800"/>
                <a:ext cx="1752600" cy="1277273"/>
              </a:xfrm>
              <a:prstGeom prst="rect">
                <a:avLst/>
              </a:prstGeom>
              <a:noFill/>
              <a:ln w="9525">
                <a:noFill/>
                <a:miter lim="800000"/>
                <a:headEnd/>
                <a:tailEnd/>
              </a:ln>
            </p:spPr>
            <p:txBody>
              <a:bodyPr wrap="square">
                <a:spAutoFit/>
              </a:bodyPr>
              <a:lstStyle/>
              <a:p>
                <a:r>
                  <a:rPr lang="en-US" sz="1100" dirty="0"/>
                  <a:t>Annuity income and Life Insurance premium are both paid on an annual basis. Death Benefit could be higher or lower depending on life insurance product used.</a:t>
                </a:r>
              </a:p>
            </p:txBody>
          </p:sp>
        </p:grpSp>
        <p:sp>
          <p:nvSpPr>
            <p:cNvPr id="70" name="TextBox 69"/>
            <p:cNvSpPr txBox="1"/>
            <p:nvPr/>
          </p:nvSpPr>
          <p:spPr>
            <a:xfrm>
              <a:off x="0" y="4953000"/>
              <a:ext cx="2743200" cy="1723549"/>
            </a:xfrm>
            <a:prstGeom prst="rect">
              <a:avLst/>
            </a:prstGeom>
            <a:noFill/>
          </p:spPr>
          <p:txBody>
            <a:bodyPr wrap="square" rtlCol="0">
              <a:spAutoFit/>
            </a:bodyPr>
            <a:lstStyle/>
            <a:p>
              <a:r>
                <a:rPr lang="en-US" sz="1100" dirty="0"/>
                <a:t>Annuities are long-term, tax-deferred vehicles designed for retirement. They are not intended to replace emergency funds, to be used as income for day-to-day expenses or to fund short-term savings goals. Please read the contract for complete details.</a:t>
              </a:r>
            </a:p>
            <a:p>
              <a:endParaRPr lang="en-US" sz="1100" dirty="0"/>
            </a:p>
            <a:p>
              <a:endParaRPr lang="en-US" dirty="0"/>
            </a:p>
          </p:txBody>
        </p:sp>
      </p:grpSp>
      <p:cxnSp>
        <p:nvCxnSpPr>
          <p:cNvPr id="33" name="Straight Connector 32"/>
          <p:cNvCxnSpPr/>
          <p:nvPr/>
        </p:nvCxnSpPr>
        <p:spPr>
          <a:xfrm>
            <a:off x="5791200" y="1066800"/>
            <a:ext cx="274320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228600" y="10668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52400" y="152400"/>
            <a:ext cx="2283788" cy="380629"/>
            <a:chOff x="84703" y="0"/>
            <a:chExt cx="2283788" cy="380629"/>
          </a:xfrm>
          <a:scene3d>
            <a:camera prst="orthographicFront"/>
            <a:lightRig rig="threePt" dir="t"/>
          </a:scene3d>
        </p:grpSpPr>
        <p:sp>
          <p:nvSpPr>
            <p:cNvPr id="11" name="Chevron 10"/>
            <p:cNvSpPr/>
            <p:nvPr/>
          </p:nvSpPr>
          <p:spPr>
            <a:xfrm>
              <a:off x="84703" y="0"/>
              <a:ext cx="2283788" cy="380629"/>
            </a:xfrm>
            <a:prstGeom prst="chevron">
              <a:avLst/>
            </a:prstGeom>
            <a:solidFill>
              <a:schemeClr val="accent5">
                <a:lumMod val="50000"/>
              </a:schemeClr>
            </a:solidFill>
            <a:ln>
              <a:solidFill>
                <a:srgbClr val="002060"/>
              </a:solidFill>
            </a:ln>
            <a:sp3d>
              <a:bevelT w="165100" prst="coolSlan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Chevron 4"/>
            <p:cNvSpPr/>
            <p:nvPr/>
          </p:nvSpPr>
          <p:spPr>
            <a:xfrm>
              <a:off x="275018" y="0"/>
              <a:ext cx="1903159" cy="3806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t>Case Study</a:t>
              </a:r>
            </a:p>
          </p:txBody>
        </p:sp>
      </p:grpSp>
      <p:sp>
        <p:nvSpPr>
          <p:cNvPr id="13" name="Rectangle 2"/>
          <p:cNvSpPr>
            <a:spLocks noGrp="1" noChangeArrowheads="1"/>
          </p:cNvSpPr>
          <p:nvPr>
            <p:ph type="title"/>
          </p:nvPr>
        </p:nvSpPr>
        <p:spPr bwMode="auto">
          <a:xfrm>
            <a:off x="304800" y="457200"/>
            <a:ext cx="8382000" cy="6858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3200" dirty="0">
                <a:solidFill>
                  <a:schemeClr val="tx1"/>
                </a:solidFill>
                <a:ea typeface="ＭＳ Ｐゴシック" pitchFamily="34" charset="-128"/>
              </a:rPr>
              <a:t>Self-insure vs. Life Insurance with LTC Rider</a:t>
            </a:r>
          </a:p>
        </p:txBody>
      </p:sp>
      <p:sp>
        <p:nvSpPr>
          <p:cNvPr id="14" name="TextBox 20"/>
          <p:cNvSpPr txBox="1">
            <a:spLocks noChangeArrowheads="1"/>
          </p:cNvSpPr>
          <p:nvPr/>
        </p:nvSpPr>
        <p:spPr bwMode="auto">
          <a:xfrm>
            <a:off x="762000" y="1066800"/>
            <a:ext cx="7162800" cy="769441"/>
          </a:xfrm>
          <a:prstGeom prst="rect">
            <a:avLst/>
          </a:prstGeom>
          <a:noFill/>
          <a:ln w="9525">
            <a:noFill/>
            <a:miter lim="800000"/>
            <a:headEnd/>
            <a:tailEnd/>
          </a:ln>
        </p:spPr>
        <p:txBody>
          <a:bodyPr>
            <a:spAutoFit/>
          </a:bodyPr>
          <a:lstStyle/>
          <a:p>
            <a:pPr algn="ctr"/>
            <a:r>
              <a:rPr lang="en-US" sz="2000" b="1" i="1" dirty="0">
                <a:solidFill>
                  <a:srgbClr val="002060"/>
                </a:solidFill>
              </a:rPr>
              <a:t>Repurposing a Certificate of Deposit</a:t>
            </a:r>
          </a:p>
          <a:p>
            <a:pPr algn="ctr"/>
            <a:r>
              <a:rPr lang="en-US" sz="2400" b="1" i="1" dirty="0">
                <a:solidFill>
                  <a:srgbClr val="002060"/>
                </a:solidFill>
              </a:rPr>
              <a:t>$200,000</a:t>
            </a:r>
          </a:p>
        </p:txBody>
      </p:sp>
      <p:graphicFrame>
        <p:nvGraphicFramePr>
          <p:cNvPr id="15" name="Diagram 14"/>
          <p:cNvGraphicFramePr/>
          <p:nvPr>
            <p:extLst>
              <p:ext uri="{D42A27DB-BD31-4B8C-83A1-F6EECF244321}">
                <p14:modId xmlns:p14="http://schemas.microsoft.com/office/powerpoint/2010/main" val="2735212936"/>
              </p:ext>
            </p:extLst>
          </p:nvPr>
        </p:nvGraphicFramePr>
        <p:xfrm>
          <a:off x="381000" y="1905000"/>
          <a:ext cx="8001000" cy="391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 Box 11"/>
          <p:cNvSpPr txBox="1">
            <a:spLocks noChangeArrowheads="1"/>
          </p:cNvSpPr>
          <p:nvPr/>
        </p:nvSpPr>
        <p:spPr bwMode="auto">
          <a:xfrm>
            <a:off x="533400" y="6227802"/>
            <a:ext cx="6172200" cy="553998"/>
          </a:xfrm>
          <a:prstGeom prst="rect">
            <a:avLst/>
          </a:prstGeom>
          <a:noFill/>
          <a:ln w="9525">
            <a:noFill/>
            <a:miter lim="800000"/>
            <a:headEnd/>
            <a:tailEnd/>
          </a:ln>
        </p:spPr>
        <p:txBody>
          <a:bodyPr wrap="square">
            <a:spAutoFit/>
          </a:bodyPr>
          <a:lstStyle/>
          <a:p>
            <a:r>
              <a:rPr lang="en-US" sz="1000" i="1" dirty="0"/>
              <a:t>Illustration based on female, 65 years old, non-tobacco preferred. Interest rate on certificate of deposit is assumed at an annual rate of return of 3%. Death benefit could be higher or lower depending on life insurance product used. Actual results may vary.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228600" y="1219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
        <p:nvSpPr>
          <p:cNvPr id="7" name="Title 9"/>
          <p:cNvSpPr>
            <a:spLocks noGrp="1"/>
          </p:cNvSpPr>
          <p:nvPr>
            <p:ph type="title"/>
          </p:nvPr>
        </p:nvSpPr>
        <p:spPr bwMode="auto">
          <a:xfrm>
            <a:off x="533400" y="152400"/>
            <a:ext cx="8001000" cy="715962"/>
          </a:xfrm>
          <a:noFill/>
          <a:ln>
            <a:miter lim="800000"/>
            <a:headEnd/>
            <a:tailEnd/>
          </a:ln>
        </p:spPr>
        <p:txBody>
          <a:bodyPr wrap="square" lIns="91440" tIns="45720" rIns="91440" bIns="45720" numCol="1" anchor="t" anchorCtr="0" compatLnSpc="1">
            <a:prstTxWarp prst="textNoShape">
              <a:avLst/>
            </a:prstTxWarp>
          </a:bodyPr>
          <a:lstStyle/>
          <a:p>
            <a:pPr algn="r"/>
            <a:r>
              <a:rPr lang="en-US" sz="3600" dirty="0">
                <a:ea typeface="ＭＳ Ｐゴシック" pitchFamily="34" charset="-128"/>
              </a:rPr>
              <a:t>…..LTC Uninsurable clients</a:t>
            </a:r>
          </a:p>
        </p:txBody>
      </p:sp>
      <p:sp>
        <p:nvSpPr>
          <p:cNvPr id="8" name="Content Placeholder 10"/>
          <p:cNvSpPr>
            <a:spLocks noGrp="1"/>
          </p:cNvSpPr>
          <p:nvPr>
            <p:ph idx="1"/>
          </p:nvPr>
        </p:nvSpPr>
        <p:spPr bwMode="auto">
          <a:xfrm>
            <a:off x="685800" y="1600200"/>
            <a:ext cx="7543800" cy="4114800"/>
          </a:xfrm>
          <a:noFill/>
          <a:ln>
            <a:miter lim="800000"/>
            <a:headEnd/>
            <a:tailEnd/>
          </a:ln>
        </p:spPr>
        <p:txBody>
          <a:bodyPr wrap="square" lIns="91440" tIns="45720" rIns="91440" bIns="45720" numCol="1" anchor="t" anchorCtr="0" compatLnSpc="1">
            <a:prstTxWarp prst="textNoShape">
              <a:avLst/>
            </a:prstTxWarp>
          </a:bodyPr>
          <a:lstStyle/>
          <a:p>
            <a:pPr>
              <a:buFont typeface="Arial"/>
              <a:buChar char="•"/>
            </a:pPr>
            <a:r>
              <a:rPr lang="en-US" sz="2400" dirty="0">
                <a:solidFill>
                  <a:schemeClr val="tx1"/>
                </a:solidFill>
                <a:ea typeface="ＭＳ Ｐゴシック" pitchFamily="34" charset="-128"/>
              </a:rPr>
              <a:t>Insure healthy spouse with life insurance adding an    indemnity-style LTC rider </a:t>
            </a:r>
          </a:p>
          <a:p>
            <a:pPr lvl="1">
              <a:buFont typeface="Arial" pitchFamily="34" charset="0"/>
              <a:buChar char="̶"/>
            </a:pPr>
            <a:r>
              <a:rPr lang="en-US" sz="2000" dirty="0">
                <a:solidFill>
                  <a:schemeClr val="accent1">
                    <a:lumMod val="25000"/>
                  </a:schemeClr>
                </a:solidFill>
                <a:ea typeface="ＭＳ Ｐゴシック" pitchFamily="34" charset="-128"/>
              </a:rPr>
              <a:t>Death benefit becomes “key caregiver” insurance should healthy “caregiver” spouse die first</a:t>
            </a:r>
          </a:p>
          <a:p>
            <a:pPr lvl="1">
              <a:buFont typeface="Arial" pitchFamily="34" charset="0"/>
              <a:buChar char="̶"/>
            </a:pPr>
            <a:r>
              <a:rPr lang="en-US" sz="2000" dirty="0">
                <a:solidFill>
                  <a:schemeClr val="accent1">
                    <a:lumMod val="25000"/>
                  </a:schemeClr>
                </a:solidFill>
                <a:ea typeface="ＭＳ Ｐゴシック" pitchFamily="34" charset="-128"/>
              </a:rPr>
              <a:t>If and when insured spouse qualifies for LTC benefits</a:t>
            </a:r>
          </a:p>
          <a:p>
            <a:pPr lvl="2">
              <a:buFont typeface="Arial" pitchFamily="34" charset="0"/>
              <a:buChar char="•"/>
            </a:pPr>
            <a:r>
              <a:rPr lang="en-US" sz="1800" dirty="0">
                <a:solidFill>
                  <a:schemeClr val="tx1"/>
                </a:solidFill>
                <a:ea typeface="ＭＳ Ｐゴシック" pitchFamily="34" charset="-128"/>
              </a:rPr>
              <a:t>Full benefits are paid regardless of insured’s LTC expenses</a:t>
            </a:r>
          </a:p>
          <a:p>
            <a:pPr lvl="2">
              <a:buFont typeface="Arial" pitchFamily="34" charset="0"/>
              <a:buChar char="•"/>
            </a:pPr>
            <a:r>
              <a:rPr lang="en-US" sz="1800" dirty="0">
                <a:solidFill>
                  <a:schemeClr val="tx1"/>
                </a:solidFill>
                <a:ea typeface="ＭＳ Ｐゴシック" pitchFamily="34" charset="-128"/>
              </a:rPr>
              <a:t>Use leftover LTC benefits from insured’s claim to help pay for uninsurable spouse’s care </a:t>
            </a:r>
          </a:p>
          <a:p>
            <a:pPr>
              <a:buFont typeface="Arial"/>
              <a:buChar char="•"/>
            </a:pPr>
            <a:endParaRPr lang="en-US" sz="800" dirty="0">
              <a:solidFill>
                <a:schemeClr val="tx1"/>
              </a:solidFill>
              <a:ea typeface="ＭＳ Ｐゴシック" pitchFamily="34" charset="-128"/>
            </a:endParaRPr>
          </a:p>
        </p:txBody>
      </p:sp>
      <p:grpSp>
        <p:nvGrpSpPr>
          <p:cNvPr id="9" name="Group 8"/>
          <p:cNvGrpSpPr/>
          <p:nvPr/>
        </p:nvGrpSpPr>
        <p:grpSpPr>
          <a:xfrm>
            <a:off x="152400" y="152400"/>
            <a:ext cx="2895600" cy="380629"/>
            <a:chOff x="0" y="3"/>
            <a:chExt cx="2283789" cy="380629"/>
          </a:xfrm>
          <a:solidFill>
            <a:srgbClr val="E64700"/>
          </a:solidFill>
        </p:grpSpPr>
        <p:sp>
          <p:nvSpPr>
            <p:cNvPr id="10" name="Chevron 9"/>
            <p:cNvSpPr/>
            <p:nvPr/>
          </p:nvSpPr>
          <p:spPr>
            <a:xfrm>
              <a:off x="0" y="3"/>
              <a:ext cx="2283789" cy="380629"/>
            </a:xfrm>
            <a:prstGeom prst="chevron">
              <a:avLst/>
            </a:prstGeom>
            <a:solidFill>
              <a:srgbClr val="00B050"/>
            </a:solidFill>
            <a:ln>
              <a:solidFill>
                <a:schemeClr val="bg1"/>
              </a:solidFill>
            </a:ln>
            <a:scene3d>
              <a:camera prst="orthographicFront"/>
              <a:lightRig rig="threePt" dir="t"/>
            </a:scene3d>
            <a:sp3d>
              <a:bevelT w="139700" h="139700" prst="divo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4"/>
            <p:cNvSpPr/>
            <p:nvPr/>
          </p:nvSpPr>
          <p:spPr>
            <a:xfrm>
              <a:off x="190315" y="3"/>
              <a:ext cx="1903160" cy="38062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dirty="0"/>
                <a:t>Alternative ideas</a:t>
              </a:r>
              <a:endParaRPr lang="en-US" sz="2400" kern="1200" dirty="0"/>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228600" y="1219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
        <p:nvSpPr>
          <p:cNvPr id="7" name="Title 9"/>
          <p:cNvSpPr>
            <a:spLocks noGrp="1"/>
          </p:cNvSpPr>
          <p:nvPr>
            <p:ph type="title"/>
          </p:nvPr>
        </p:nvSpPr>
        <p:spPr bwMode="auto">
          <a:xfrm>
            <a:off x="533400" y="152400"/>
            <a:ext cx="8001000" cy="715962"/>
          </a:xfrm>
          <a:noFill/>
          <a:ln>
            <a:miter lim="800000"/>
            <a:headEnd/>
            <a:tailEnd/>
          </a:ln>
        </p:spPr>
        <p:txBody>
          <a:bodyPr wrap="square" lIns="91440" tIns="45720" rIns="91440" bIns="45720" numCol="1" anchor="t" anchorCtr="0" compatLnSpc="1">
            <a:prstTxWarp prst="textNoShape">
              <a:avLst/>
            </a:prstTxWarp>
          </a:bodyPr>
          <a:lstStyle/>
          <a:p>
            <a:pPr algn="r"/>
            <a:r>
              <a:rPr lang="en-US" sz="3600" dirty="0">
                <a:ea typeface="ＭＳ Ｐゴシック" pitchFamily="34" charset="-128"/>
              </a:rPr>
              <a:t>…..LTC Uninsurable clients</a:t>
            </a:r>
          </a:p>
        </p:txBody>
      </p:sp>
      <p:grpSp>
        <p:nvGrpSpPr>
          <p:cNvPr id="9" name="Group 8"/>
          <p:cNvGrpSpPr/>
          <p:nvPr/>
        </p:nvGrpSpPr>
        <p:grpSpPr>
          <a:xfrm>
            <a:off x="152400" y="152400"/>
            <a:ext cx="2895600" cy="380629"/>
            <a:chOff x="0" y="3"/>
            <a:chExt cx="2283789" cy="380629"/>
          </a:xfrm>
          <a:solidFill>
            <a:srgbClr val="E64700"/>
          </a:solidFill>
        </p:grpSpPr>
        <p:sp>
          <p:nvSpPr>
            <p:cNvPr id="10" name="Chevron 9"/>
            <p:cNvSpPr/>
            <p:nvPr/>
          </p:nvSpPr>
          <p:spPr>
            <a:xfrm>
              <a:off x="0" y="3"/>
              <a:ext cx="2283789" cy="380629"/>
            </a:xfrm>
            <a:prstGeom prst="chevron">
              <a:avLst/>
            </a:prstGeom>
            <a:solidFill>
              <a:srgbClr val="00B050"/>
            </a:solidFill>
            <a:ln>
              <a:solidFill>
                <a:schemeClr val="bg1"/>
              </a:solidFill>
            </a:ln>
            <a:scene3d>
              <a:camera prst="orthographicFront"/>
              <a:lightRig rig="threePt" dir="t"/>
            </a:scene3d>
            <a:sp3d>
              <a:bevelT w="139700" h="139700" prst="divo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4"/>
            <p:cNvSpPr/>
            <p:nvPr/>
          </p:nvSpPr>
          <p:spPr>
            <a:xfrm>
              <a:off x="190315" y="3"/>
              <a:ext cx="1903160" cy="38062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dirty="0"/>
                <a:t>Alternative ideas</a:t>
              </a:r>
              <a:endParaRPr lang="en-US" sz="2400" kern="1200" dirty="0"/>
            </a:p>
          </p:txBody>
        </p:sp>
      </p:grpSp>
      <p:sp>
        <p:nvSpPr>
          <p:cNvPr id="13" name="Content Placeholder 10"/>
          <p:cNvSpPr>
            <a:spLocks noGrp="1"/>
          </p:cNvSpPr>
          <p:nvPr>
            <p:ph idx="1"/>
          </p:nvPr>
        </p:nvSpPr>
        <p:spPr bwMode="auto">
          <a:xfrm>
            <a:off x="533400" y="1447800"/>
            <a:ext cx="7467600" cy="4648200"/>
          </a:xfrm>
          <a:noFill/>
          <a:ln>
            <a:miter lim="800000"/>
            <a:headEnd/>
            <a:tailEnd/>
          </a:ln>
        </p:spPr>
        <p:txBody>
          <a:bodyPr wrap="square" lIns="91440" tIns="45720" rIns="91440" bIns="45720" numCol="1" anchor="t" anchorCtr="0" compatLnSpc="1">
            <a:prstTxWarp prst="textNoShape">
              <a:avLst/>
            </a:prstTxWarp>
          </a:bodyPr>
          <a:lstStyle/>
          <a:p>
            <a:pPr>
              <a:buFont typeface="Arial"/>
              <a:buChar char="•"/>
            </a:pPr>
            <a:endParaRPr lang="en-US" sz="800" dirty="0">
              <a:solidFill>
                <a:schemeClr val="tx1"/>
              </a:solidFill>
              <a:ea typeface="ＭＳ Ｐゴシック" pitchFamily="34" charset="-128"/>
            </a:endParaRPr>
          </a:p>
          <a:p>
            <a:pPr>
              <a:buFont typeface="Arial"/>
              <a:buChar char="•"/>
            </a:pPr>
            <a:r>
              <a:rPr lang="en-US" sz="2400" dirty="0">
                <a:solidFill>
                  <a:schemeClr val="tx1"/>
                </a:solidFill>
                <a:ea typeface="ＭＳ Ｐゴシック" pitchFamily="34" charset="-128"/>
              </a:rPr>
              <a:t>Tax efficient distribution strategy to pay for LTC</a:t>
            </a:r>
          </a:p>
          <a:p>
            <a:pPr lvl="1">
              <a:buFont typeface="Arial" pitchFamily="34" charset="0"/>
              <a:buChar char="̶"/>
            </a:pPr>
            <a:r>
              <a:rPr lang="en-US" sz="2000" dirty="0">
                <a:solidFill>
                  <a:schemeClr val="accent1">
                    <a:lumMod val="25000"/>
                  </a:schemeClr>
                </a:solidFill>
                <a:ea typeface="ＭＳ Ｐゴシック" pitchFamily="34" charset="-128"/>
              </a:rPr>
              <a:t>Save as much as possible</a:t>
            </a:r>
          </a:p>
          <a:p>
            <a:pPr lvl="1">
              <a:buFont typeface="Arial" pitchFamily="34" charset="0"/>
              <a:buChar char="̶"/>
            </a:pPr>
            <a:r>
              <a:rPr lang="en-US" sz="2000" dirty="0">
                <a:solidFill>
                  <a:schemeClr val="accent1">
                    <a:lumMod val="25000"/>
                  </a:schemeClr>
                </a:solidFill>
                <a:ea typeface="ＭＳ Ｐゴシック" pitchFamily="34" charset="-128"/>
              </a:rPr>
              <a:t>Instinctively, people reach first for after tax money -  BUT - </a:t>
            </a:r>
          </a:p>
          <a:p>
            <a:pPr lvl="1">
              <a:buFont typeface="Arial" pitchFamily="34" charset="0"/>
              <a:buChar char="̶"/>
            </a:pPr>
            <a:r>
              <a:rPr lang="en-US" sz="2000" dirty="0">
                <a:solidFill>
                  <a:schemeClr val="accent1">
                    <a:lumMod val="25000"/>
                  </a:schemeClr>
                </a:solidFill>
                <a:ea typeface="ＭＳ Ｐゴシック" pitchFamily="34" charset="-128"/>
              </a:rPr>
              <a:t>Use tax-deferred assets (annuities, etc.)  </a:t>
            </a:r>
            <a:r>
              <a:rPr lang="en-US" sz="2000" u="sng" dirty="0">
                <a:solidFill>
                  <a:schemeClr val="accent1">
                    <a:lumMod val="25000"/>
                  </a:schemeClr>
                </a:solidFill>
                <a:ea typeface="ＭＳ Ｐゴシック" pitchFamily="34" charset="-128"/>
              </a:rPr>
              <a:t>first</a:t>
            </a:r>
            <a:r>
              <a:rPr lang="en-US" sz="2000" dirty="0">
                <a:solidFill>
                  <a:schemeClr val="accent1">
                    <a:lumMod val="25000"/>
                  </a:schemeClr>
                </a:solidFill>
                <a:ea typeface="ＭＳ Ｐゴシック" pitchFamily="34" charset="-128"/>
              </a:rPr>
              <a:t> to pay for expenses that were not insured </a:t>
            </a:r>
          </a:p>
          <a:p>
            <a:pPr lvl="2">
              <a:buFont typeface="Arial" pitchFamily="34" charset="0"/>
              <a:buChar char="•"/>
            </a:pPr>
            <a:r>
              <a:rPr lang="en-US" sz="1800" dirty="0">
                <a:solidFill>
                  <a:schemeClr val="tx1"/>
                </a:solidFill>
                <a:ea typeface="ＭＳ Ｐゴシック" pitchFamily="34" charset="-128"/>
              </a:rPr>
              <a:t>LTC expenses are Sec. 213 medical deductions once 10% floor of </a:t>
            </a:r>
            <a:r>
              <a:rPr lang="en-US" sz="1800" dirty="0" err="1">
                <a:solidFill>
                  <a:schemeClr val="tx1"/>
                </a:solidFill>
                <a:ea typeface="ＭＳ Ｐゴシック" pitchFamily="34" charset="-128"/>
              </a:rPr>
              <a:t>AGI</a:t>
            </a:r>
            <a:r>
              <a:rPr lang="en-US" sz="1800" dirty="0">
                <a:solidFill>
                  <a:schemeClr val="tx1"/>
                </a:solidFill>
                <a:ea typeface="ＭＳ Ｐゴシック" pitchFamily="34" charset="-128"/>
              </a:rPr>
              <a:t> (Adjusted Gross Income) is reached</a:t>
            </a:r>
          </a:p>
          <a:p>
            <a:pPr lvl="2">
              <a:buFont typeface="Arial" pitchFamily="34" charset="0"/>
              <a:buChar char="•"/>
            </a:pPr>
            <a:r>
              <a:rPr lang="en-US" sz="1800" dirty="0">
                <a:solidFill>
                  <a:schemeClr val="tx1"/>
                </a:solidFill>
                <a:ea typeface="ＭＳ Ｐゴシック" pitchFamily="34" charset="-128"/>
              </a:rPr>
              <a:t>Much of tax created by the sale of the asset may be washed out with the medical deduction</a:t>
            </a:r>
          </a:p>
          <a:p>
            <a:pPr lvl="1">
              <a:buFont typeface="Arial" pitchFamily="34" charset="0"/>
              <a:buChar char="̶"/>
            </a:pPr>
            <a:r>
              <a:rPr lang="en-US" sz="2000" dirty="0">
                <a:solidFill>
                  <a:schemeClr val="accent1">
                    <a:lumMod val="25000"/>
                  </a:schemeClr>
                </a:solidFill>
                <a:ea typeface="ＭＳ Ｐゴシック" pitchFamily="34" charset="-128"/>
              </a:rPr>
              <a:t>Leave “after tax” assets to heirs</a:t>
            </a:r>
          </a:p>
          <a:p>
            <a:pPr lvl="2">
              <a:buFont typeface="Arial" pitchFamily="34" charset="0"/>
              <a:buChar char="•"/>
            </a:pPr>
            <a:r>
              <a:rPr lang="en-US" sz="1800" dirty="0">
                <a:solidFill>
                  <a:schemeClr val="tx1"/>
                </a:solidFill>
                <a:ea typeface="ＭＳ Ｐゴシック" pitchFamily="34" charset="-128"/>
              </a:rPr>
              <a:t>Asset receives step up basis – more tax efficient for heirs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3810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Some things you need to know</a:t>
            </a:r>
          </a:p>
        </p:txBody>
      </p:sp>
      <p:sp>
        <p:nvSpPr>
          <p:cNvPr id="8196" name="Content Placeholder 10"/>
          <p:cNvSpPr>
            <a:spLocks noGrp="1"/>
          </p:cNvSpPr>
          <p:nvPr>
            <p:ph idx="1"/>
          </p:nvPr>
        </p:nvSpPr>
        <p:spPr bwMode="auto">
          <a:xfrm>
            <a:off x="266700" y="1371600"/>
            <a:ext cx="8229600" cy="4114800"/>
          </a:xfrm>
          <a:noFill/>
          <a:ln>
            <a:miter lim="800000"/>
            <a:headEnd/>
            <a:tailEnd/>
          </a:ln>
        </p:spPr>
        <p:txBody>
          <a:bodyPr wrap="square" lIns="91440" tIns="45720" rIns="91440" bIns="45720" numCol="1" anchor="t" anchorCtr="0" compatLnSpc="1">
            <a:prstTxWarp prst="textNoShape">
              <a:avLst/>
            </a:prstTxWarp>
          </a:bodyPr>
          <a:lstStyle/>
          <a:p>
            <a:pPr marL="0" lvl="0" indent="0">
              <a:lnSpc>
                <a:spcPct val="110000"/>
              </a:lnSpc>
              <a:spcBef>
                <a:spcPts val="0"/>
              </a:spcBef>
              <a:spcAft>
                <a:spcPts val="1200"/>
              </a:spcAft>
              <a:defRPr/>
            </a:pPr>
            <a:r>
              <a:rPr lang="en-US" sz="1400" b="1" dirty="0"/>
              <a:t>The extent to which an LTC benefit payment is received tax-free is limited, on an annual basis, to the greater of the actual qualifying LTC expenses incurred or the HIPAA per diem amount or its equivalent. CareMatters is a cash indemnity policy that pays benefits upon showing that the insured has been certified as a having the triggers required to qualify a claim. Submission and review of bills and receipts supporting actual LTC expenses incurred is not required for payment of benefits nor is the benefit limited to the daily HIPAA per diem. Therefore, the company cannot guarantee that LTC benefit payments will be treated as a tax-free given the taxpayer’s specific circumstances, especially when benefits are used to pay for care provided by family members or collected from more than one policy. Taxpayers should seek the advice of their own tax and legal advisors regarding any tax and legal issues applicable to their specific circumstances upon qualifying for LTC monthly benefits.  </a:t>
            </a:r>
          </a:p>
          <a:p>
            <a:pPr marL="0" lvl="0" indent="0">
              <a:lnSpc>
                <a:spcPct val="110000"/>
              </a:lnSpc>
              <a:spcBef>
                <a:spcPts val="0"/>
              </a:spcBef>
              <a:spcAft>
                <a:spcPts val="1200"/>
              </a:spcAft>
              <a:defRPr/>
            </a:pPr>
            <a:r>
              <a:rPr lang="en-US" sz="1400" b="1" dirty="0"/>
              <a:t>For contracts that meet the MEC definitions of IRC Section 7702A, most distributions are taxed on a first-in/first-out basis, however LTC benefit payments can be received tax-free under IRC Section 7702B. Gains from partial surrenders and loans from a MEC will be taxable and if taken prior to age 59 1/2, may be subject to a 10% penalty. Federal tax laws are complex and subject to change. Neither the company nor its representatives give legal or tax advice.</a:t>
            </a:r>
          </a:p>
          <a:p>
            <a:pPr marL="0" lvl="0" indent="0">
              <a:lnSpc>
                <a:spcPct val="110000"/>
              </a:lnSpc>
              <a:spcBef>
                <a:spcPts val="0"/>
              </a:spcBef>
              <a:spcAft>
                <a:spcPts val="1200"/>
              </a:spcAft>
              <a:defRPr/>
            </a:pPr>
            <a:r>
              <a:rPr lang="en-US" sz="1400" b="1" dirty="0"/>
              <a:t>Nationwide YourLife CareMatters may not be available in every state. Please contact Nationwide to determine product availability in your state.</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0" name="Footer Placeholder 3"/>
          <p:cNvSpPr txBox="1">
            <a:spLocks/>
          </p:cNvSpPr>
          <p:nvPr/>
        </p:nvSpPr>
        <p:spPr bwMode="auto">
          <a:xfrm>
            <a:off x="533400" y="6324600"/>
            <a:ext cx="1676400" cy="3206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dirty="0">
                <a:solidFill>
                  <a:schemeClr val="tx1">
                    <a:lumMod val="75000"/>
                    <a:lumOff val="25000"/>
                  </a:schemeClr>
                </a:solidFill>
              </a:rPr>
              <a:t>LAM</a:t>
            </a:r>
            <a:r>
              <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mn-cs"/>
              </a:rPr>
              <a:t>-0462AO.12 (</a:t>
            </a:r>
            <a:r>
              <a:rPr kumimoji="0" lang="en-US" sz="1000" b="0" i="0" u="none" strike="noStrike" kern="1200" cap="none" spc="0" normalizeH="0" baseline="0" dirty="0">
                <a:ln>
                  <a:noFill/>
                </a:ln>
                <a:solidFill>
                  <a:schemeClr val="tx1">
                    <a:lumMod val="75000"/>
                    <a:lumOff val="25000"/>
                  </a:schemeClr>
                </a:solidFill>
                <a:effectLst/>
                <a:uLnTx/>
                <a:uFillTx/>
                <a:latin typeface="Arial" charset="0"/>
                <a:ea typeface="ＭＳ Ｐゴシック" pitchFamily="34" charset="-128"/>
                <a:cs typeface="+mn-cs"/>
              </a:rPr>
              <a:t>04</a:t>
            </a:r>
            <a:r>
              <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mn-cs"/>
              </a:rPr>
              <a:t>/18)</a:t>
            </a:r>
            <a:endPar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951642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8"/>
          <p:cNvSpPr>
            <a:spLocks noGrp="1"/>
          </p:cNvSpPr>
          <p:nvPr>
            <p:ph type="title"/>
          </p:nvPr>
        </p:nvSpPr>
        <p:spPr bwMode="auto">
          <a:xfrm>
            <a:off x="609600" y="1676400"/>
            <a:ext cx="8001000" cy="3429000"/>
          </a:xfrm>
          <a:noFill/>
          <a:ln>
            <a:miter lim="800000"/>
            <a:headEnd/>
            <a:tailEnd/>
          </a:ln>
        </p:spPr>
        <p:txBody>
          <a:bodyPr wrap="square" lIns="91440" tIns="45720" rIns="91440" bIns="45720" numCol="1" anchor="t" anchorCtr="0" compatLnSpc="1">
            <a:prstTxWarp prst="textNoShape">
              <a:avLst/>
            </a:prstTxWarp>
          </a:bodyPr>
          <a:lstStyle/>
          <a:p>
            <a:pPr algn="ctr"/>
            <a:r>
              <a:rPr lang="en-US" dirty="0">
                <a:solidFill>
                  <a:schemeClr val="bg1"/>
                </a:solidFill>
                <a:ea typeface="ＭＳ Ｐゴシック" pitchFamily="34" charset="-128"/>
              </a:rPr>
              <a:t>Here when you need us</a:t>
            </a:r>
            <a:br>
              <a:rPr lang="en-US" dirty="0">
                <a:solidFill>
                  <a:schemeClr val="bg1"/>
                </a:solidFill>
                <a:ea typeface="ＭＳ Ｐゴシック" pitchFamily="34" charset="-128"/>
              </a:rPr>
            </a:br>
            <a:r>
              <a:rPr lang="en-US" dirty="0">
                <a:solidFill>
                  <a:schemeClr val="bg1"/>
                </a:solidFill>
                <a:ea typeface="ＭＳ Ｐゴシック" pitchFamily="34" charset="-128"/>
              </a:rPr>
              <a:t/>
            </a:r>
            <a:br>
              <a:rPr lang="en-US" dirty="0">
                <a:solidFill>
                  <a:schemeClr val="bg1"/>
                </a:solidFill>
                <a:ea typeface="ＭＳ Ｐゴシック" pitchFamily="34" charset="-128"/>
              </a:rPr>
            </a:br>
            <a:r>
              <a:rPr lang="en-US" sz="2400" dirty="0">
                <a:solidFill>
                  <a:schemeClr val="bg1"/>
                </a:solidFill>
                <a:ea typeface="ＭＳ Ｐゴシック" pitchFamily="34" charset="-128"/>
              </a:rPr>
              <a:t>National Sales Desk:			1-800-321-6064</a:t>
            </a:r>
            <a:br>
              <a:rPr lang="en-US" sz="2400" dirty="0">
                <a:solidFill>
                  <a:schemeClr val="bg1"/>
                </a:solidFill>
                <a:ea typeface="ＭＳ Ｐゴシック" pitchFamily="34" charset="-128"/>
              </a:rPr>
            </a:br>
            <a:r>
              <a:rPr lang="en-US" sz="2400" dirty="0">
                <a:solidFill>
                  <a:schemeClr val="bg1"/>
                </a:solidFill>
                <a:ea typeface="ＭＳ Ｐゴシック" pitchFamily="34" charset="-128"/>
              </a:rPr>
              <a:t>Nationwide Financial Network</a:t>
            </a:r>
            <a:r>
              <a:rPr lang="en-US" sz="2400" baseline="60000" dirty="0">
                <a:solidFill>
                  <a:srgbClr val="FFFFFF"/>
                </a:solidFill>
                <a:cs typeface="Arial" charset="0"/>
              </a:rPr>
              <a:t>®</a:t>
            </a:r>
            <a:r>
              <a:rPr lang="en-US" sz="2400" dirty="0">
                <a:solidFill>
                  <a:schemeClr val="bg1"/>
                </a:solidFill>
                <a:ea typeface="ＭＳ Ｐゴシック" pitchFamily="34" charset="-128"/>
                <a:cs typeface="Arial" charset="0"/>
              </a:rPr>
              <a:t>:		1-877-223-0795</a:t>
            </a:r>
            <a:br>
              <a:rPr lang="en-US" sz="2400" dirty="0">
                <a:solidFill>
                  <a:schemeClr val="bg1"/>
                </a:solidFill>
                <a:ea typeface="ＭＳ Ｐゴシック" pitchFamily="34" charset="-128"/>
                <a:cs typeface="Arial" charset="0"/>
              </a:rPr>
            </a:br>
            <a:r>
              <a:rPr lang="en-US" sz="2400" dirty="0">
                <a:solidFill>
                  <a:schemeClr val="bg1"/>
                </a:solidFill>
                <a:ea typeface="ＭＳ Ｐゴシック" pitchFamily="34" charset="-128"/>
                <a:cs typeface="Arial" charset="0"/>
              </a:rPr>
              <a:t>Brokerage General Agents (</a:t>
            </a:r>
            <a:r>
              <a:rPr lang="en-US" sz="2400" dirty="0" err="1">
                <a:solidFill>
                  <a:schemeClr val="bg1"/>
                </a:solidFill>
                <a:ea typeface="ＭＳ Ｐゴシック" pitchFamily="34" charset="-128"/>
                <a:cs typeface="Arial" charset="0"/>
              </a:rPr>
              <a:t>BGAs</a:t>
            </a:r>
            <a:r>
              <a:rPr lang="en-US" sz="2400" dirty="0">
                <a:solidFill>
                  <a:schemeClr val="bg1"/>
                </a:solidFill>
                <a:ea typeface="ＭＳ Ｐゴシック" pitchFamily="34" charset="-128"/>
                <a:cs typeface="Arial" charset="0"/>
              </a:rPr>
              <a:t>):	1-888-767-7373</a:t>
            </a:r>
            <a:br>
              <a:rPr lang="en-US" sz="2400" dirty="0">
                <a:solidFill>
                  <a:schemeClr val="bg1"/>
                </a:solidFill>
                <a:ea typeface="ＭＳ Ｐゴシック" pitchFamily="34" charset="-128"/>
                <a:cs typeface="Arial" charset="0"/>
              </a:rPr>
            </a:br>
            <a:r>
              <a:rPr lang="en-US" sz="2400" dirty="0">
                <a:solidFill>
                  <a:schemeClr val="bg1"/>
                </a:solidFill>
                <a:ea typeface="ＭＳ Ｐゴシック" pitchFamily="34" charset="-128"/>
                <a:cs typeface="Arial" charset="0"/>
              </a:rPr>
              <a:t/>
            </a:r>
            <a:br>
              <a:rPr lang="en-US" sz="2400" dirty="0">
                <a:solidFill>
                  <a:schemeClr val="bg1"/>
                </a:solidFill>
                <a:ea typeface="ＭＳ Ｐゴシック" pitchFamily="34" charset="-128"/>
                <a:cs typeface="Arial" charset="0"/>
              </a:rPr>
            </a:br>
            <a:r>
              <a:rPr lang="en-US" sz="2400" dirty="0">
                <a:solidFill>
                  <a:schemeClr val="bg1"/>
                </a:solidFill>
                <a:ea typeface="ＭＳ Ｐゴシック" pitchFamily="34" charset="-128"/>
                <a:cs typeface="Arial" charset="0"/>
              </a:rPr>
              <a:t>Option 9, </a:t>
            </a:r>
            <a:r>
              <a:rPr lang="en-US" sz="2400" dirty="0" err="1">
                <a:solidFill>
                  <a:schemeClr val="bg1"/>
                </a:solidFill>
                <a:ea typeface="ＭＳ Ｐゴシック" pitchFamily="34" charset="-128"/>
                <a:cs typeface="Arial" charset="0"/>
              </a:rPr>
              <a:t>extension:677</a:t>
            </a:r>
            <a:r>
              <a:rPr lang="en-US" sz="2400" dirty="0">
                <a:solidFill>
                  <a:schemeClr val="bg1"/>
                </a:solidFill>
                <a:ea typeface="ＭＳ Ｐゴシック" pitchFamily="34" charset="-128"/>
                <a:cs typeface="Arial" charset="0"/>
              </a:rPr>
              <a:t>-6500</a:t>
            </a:r>
            <a:endParaRPr lang="en-US" sz="2400" dirty="0">
              <a:solidFill>
                <a:schemeClr val="bg1"/>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9" name="Footer Placeholder 3"/>
          <p:cNvSpPr txBox="1">
            <a:spLocks/>
          </p:cNvSpPr>
          <p:nvPr/>
        </p:nvSpPr>
        <p:spPr bwMode="auto">
          <a:xfrm>
            <a:off x="533400" y="6324600"/>
            <a:ext cx="1676400" cy="3206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dirty="0">
                <a:solidFill>
                  <a:schemeClr val="bg1"/>
                </a:solidFill>
              </a:rPr>
              <a:t>LAM-0462</a:t>
            </a:r>
            <a:r>
              <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AO.12 (</a:t>
            </a:r>
            <a:r>
              <a:rPr kumimoji="0" lang="en-US" sz="1000" b="0" i="0" u="none" strike="noStrike" kern="1200" cap="none" spc="0" normalizeH="0" baseline="0" dirty="0">
                <a:ln>
                  <a:noFill/>
                </a:ln>
                <a:solidFill>
                  <a:schemeClr val="bg1"/>
                </a:solidFill>
                <a:effectLst/>
                <a:uLnTx/>
                <a:uFillTx/>
                <a:latin typeface="Arial" charset="0"/>
                <a:ea typeface="ＭＳ Ｐゴシック" pitchFamily="34" charset="-128"/>
                <a:cs typeface="+mn-cs"/>
              </a:rPr>
              <a:t>04</a:t>
            </a:r>
            <a:r>
              <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/18)</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119307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ln>
            <a:miter lim="800000"/>
            <a:headEnd/>
            <a:tailEnd/>
          </a:ln>
        </p:spPr>
        <p:txBody>
          <a:bodyPr wrap="square" lIns="91440" tIns="45720" rIns="91440" bIns="45720" numCol="1" anchor="t" anchorCtr="0" compatLnSpc="1">
            <a:prstTxWarp prst="textNoShape">
              <a:avLst/>
            </a:prstTxWarp>
          </a:bodyPr>
          <a:lstStyle/>
          <a:p>
            <a:pPr eaLnBrk="1" hangingPunct="1">
              <a:defRPr/>
            </a:pPr>
            <a:r>
              <a:rPr lang="en-US" spc="-130" dirty="0">
                <a:ea typeface="+mj-ea"/>
                <a:cs typeface="+mj-cs"/>
              </a:rPr>
              <a:t>Agenda</a:t>
            </a:r>
          </a:p>
        </p:txBody>
      </p:sp>
      <p:sp>
        <p:nvSpPr>
          <p:cNvPr id="7171" name="Rectangle 3"/>
          <p:cNvSpPr>
            <a:spLocks noGrp="1" noChangeArrowheads="1"/>
          </p:cNvSpPr>
          <p:nvPr>
            <p:ph idx="1"/>
          </p:nvPr>
        </p:nvSpPr>
        <p:spPr bwMode="auto">
          <a:xfrm>
            <a:off x="1066800" y="1752600"/>
            <a:ext cx="7467600" cy="4525963"/>
          </a:xfrm>
          <a:prstGeom prst="rect">
            <a:avLst/>
          </a:prstGeom>
          <a:noFill/>
          <a:ln>
            <a:miter lim="800000"/>
            <a:headEnd/>
            <a:tailEnd/>
          </a:ln>
        </p:spPr>
        <p:txBody>
          <a:bodyPr/>
          <a:lstStyle/>
          <a:p>
            <a:pPr>
              <a:lnSpc>
                <a:spcPct val="80000"/>
              </a:lnSpc>
              <a:defRPr/>
            </a:pPr>
            <a:r>
              <a:rPr lang="en-US" altLang="en-US" sz="2400" dirty="0">
                <a:solidFill>
                  <a:schemeClr val="tx1"/>
                </a:solidFill>
              </a:rPr>
              <a:t>The reality of long-term care</a:t>
            </a:r>
          </a:p>
          <a:p>
            <a:pPr lvl="1">
              <a:lnSpc>
                <a:spcPct val="80000"/>
              </a:lnSpc>
              <a:defRPr/>
            </a:pPr>
            <a:r>
              <a:rPr lang="en-US" altLang="en-US" sz="2000" dirty="0">
                <a:solidFill>
                  <a:srgbClr val="002060"/>
                </a:solidFill>
              </a:rPr>
              <a:t>The need and the cost </a:t>
            </a:r>
          </a:p>
          <a:p>
            <a:pPr lvl="1">
              <a:lnSpc>
                <a:spcPct val="80000"/>
              </a:lnSpc>
              <a:defRPr/>
            </a:pPr>
            <a:r>
              <a:rPr lang="en-US" altLang="en-US" sz="2000" dirty="0">
                <a:solidFill>
                  <a:srgbClr val="002060"/>
                </a:solidFill>
              </a:rPr>
              <a:t>Consumer myths and realities on coverage</a:t>
            </a:r>
          </a:p>
          <a:p>
            <a:pPr lvl="1">
              <a:lnSpc>
                <a:spcPct val="80000"/>
              </a:lnSpc>
              <a:defRPr/>
            </a:pPr>
            <a:r>
              <a:rPr lang="en-US" altLang="en-US" sz="2000" dirty="0">
                <a:solidFill>
                  <a:srgbClr val="002060"/>
                </a:solidFill>
              </a:rPr>
              <a:t>Understanding government programs</a:t>
            </a:r>
          </a:p>
          <a:p>
            <a:pPr>
              <a:lnSpc>
                <a:spcPct val="80000"/>
              </a:lnSpc>
              <a:defRPr/>
            </a:pPr>
            <a:r>
              <a:rPr lang="en-US" altLang="en-US" sz="2400" dirty="0">
                <a:solidFill>
                  <a:schemeClr val="tx1"/>
                </a:solidFill>
              </a:rPr>
              <a:t> Long-term Care</a:t>
            </a:r>
          </a:p>
          <a:p>
            <a:pPr marL="800100" lvl="1" indent="-342900">
              <a:lnSpc>
                <a:spcPct val="80000"/>
              </a:lnSpc>
              <a:defRPr/>
            </a:pPr>
            <a:r>
              <a:rPr lang="en-US" altLang="en-US" sz="2000" dirty="0">
                <a:solidFill>
                  <a:srgbClr val="002060"/>
                </a:solidFill>
                <a:cs typeface="ＭＳ Ｐゴシック" charset="-128"/>
              </a:rPr>
              <a:t>Typical prospects</a:t>
            </a:r>
          </a:p>
          <a:p>
            <a:pPr marL="800100" lvl="1" indent="-342900">
              <a:lnSpc>
                <a:spcPct val="80000"/>
              </a:lnSpc>
              <a:defRPr/>
            </a:pPr>
            <a:r>
              <a:rPr lang="en-US" altLang="en-US" sz="2000" dirty="0">
                <a:solidFill>
                  <a:srgbClr val="002060"/>
                </a:solidFill>
                <a:cs typeface="ＭＳ Ｐゴシック" charset="-128"/>
              </a:rPr>
              <a:t>For women</a:t>
            </a:r>
          </a:p>
          <a:p>
            <a:pPr>
              <a:lnSpc>
                <a:spcPct val="80000"/>
              </a:lnSpc>
              <a:defRPr/>
            </a:pPr>
            <a:r>
              <a:rPr lang="en-US" altLang="en-US" sz="2400" dirty="0">
                <a:solidFill>
                  <a:schemeClr val="tx1"/>
                </a:solidFill>
              </a:rPr>
              <a:t>Long-term care insurance solutions for coverage</a:t>
            </a:r>
          </a:p>
          <a:p>
            <a:pPr>
              <a:lnSpc>
                <a:spcPct val="80000"/>
              </a:lnSpc>
              <a:defRPr/>
            </a:pPr>
            <a:r>
              <a:rPr lang="en-US" altLang="en-US" sz="2400" dirty="0">
                <a:solidFill>
                  <a:schemeClr val="tx1"/>
                </a:solidFill>
              </a:rPr>
              <a:t>Customizing LTC solutions</a:t>
            </a:r>
          </a:p>
          <a:p>
            <a:pPr marL="800100" lvl="1" indent="-342900">
              <a:lnSpc>
                <a:spcPct val="80000"/>
              </a:lnSpc>
              <a:buFont typeface="Arial" pitchFamily="34" charset="0"/>
              <a:buChar char="̶"/>
              <a:defRPr/>
            </a:pPr>
            <a:r>
              <a:rPr lang="en-US" altLang="en-US" sz="2000" dirty="0">
                <a:solidFill>
                  <a:srgbClr val="002060"/>
                </a:solidFill>
                <a:cs typeface="ＭＳ Ｐゴシック" charset="-128"/>
              </a:rPr>
              <a:t>Understanding the variations in features </a:t>
            </a:r>
          </a:p>
          <a:p>
            <a:pPr>
              <a:lnSpc>
                <a:spcPct val="80000"/>
              </a:lnSpc>
              <a:defRPr/>
            </a:pPr>
            <a:r>
              <a:rPr lang="en-US" altLang="en-US" sz="2400" dirty="0">
                <a:solidFill>
                  <a:schemeClr val="tx1"/>
                </a:solidFill>
              </a:rPr>
              <a:t>Strategies to fund long-term care</a:t>
            </a:r>
          </a:p>
          <a:p>
            <a:pPr>
              <a:lnSpc>
                <a:spcPct val="80000"/>
              </a:lnSpc>
              <a:defRPr/>
            </a:pPr>
            <a:r>
              <a:rPr lang="en-US" sz="2400" dirty="0">
                <a:solidFill>
                  <a:schemeClr val="tx1"/>
                </a:solidFill>
              </a:rPr>
              <a:t>Case Studies</a:t>
            </a:r>
          </a:p>
        </p:txBody>
      </p:sp>
      <p:sp>
        <p:nvSpPr>
          <p:cNvPr id="7"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8669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3400" y="228600"/>
            <a:ext cx="76962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America is underinsured for LTC</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21" name="Straight Connector 20"/>
          <p:cNvCxnSpPr/>
          <p:nvPr/>
        </p:nvCxnSpPr>
        <p:spPr>
          <a:xfrm>
            <a:off x="5334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Rectangle 9"/>
          <p:cNvSpPr>
            <a:spLocks noChangeArrowheads="1"/>
          </p:cNvSpPr>
          <p:nvPr/>
        </p:nvSpPr>
        <p:spPr bwMode="auto">
          <a:xfrm>
            <a:off x="547991" y="6241587"/>
            <a:ext cx="6005209" cy="407804"/>
          </a:xfrm>
          <a:prstGeom prst="rect">
            <a:avLst/>
          </a:prstGeom>
          <a:noFill/>
          <a:ln w="9525">
            <a:noFill/>
            <a:miter lim="800000"/>
            <a:headEnd/>
            <a:tailEnd/>
          </a:ln>
        </p:spPr>
        <p:txBody>
          <a:bodyPr wrap="square">
            <a:spAutoFit/>
          </a:bodyPr>
          <a:lstStyle/>
          <a:p>
            <a:r>
              <a:rPr lang="en-US" sz="1000" i="1" baseline="30000" dirty="0"/>
              <a:t>1</a:t>
            </a:r>
            <a:r>
              <a:rPr lang="en-US" sz="1000" i="1" dirty="0"/>
              <a:t> Medicare and Medicaid Sourcebook, 2017</a:t>
            </a:r>
          </a:p>
          <a:p>
            <a:r>
              <a:rPr lang="en-US" sz="1000" i="1" baseline="30000" dirty="0" err="1"/>
              <a:t>2</a:t>
            </a:r>
            <a:r>
              <a:rPr lang="en-US" sz="1000" dirty="0" err="1"/>
              <a:t>The</a:t>
            </a:r>
            <a:r>
              <a:rPr lang="en-US" sz="1000" dirty="0"/>
              <a:t> National Bureau of Economic Research, June 2016</a:t>
            </a:r>
          </a:p>
        </p:txBody>
      </p:sp>
      <p:grpSp>
        <p:nvGrpSpPr>
          <p:cNvPr id="13" name="Group 12"/>
          <p:cNvGrpSpPr/>
          <p:nvPr/>
        </p:nvGrpSpPr>
        <p:grpSpPr>
          <a:xfrm>
            <a:off x="239139" y="1299344"/>
            <a:ext cx="9334500" cy="4388023"/>
            <a:chOff x="38100" y="2988493"/>
            <a:chExt cx="9334500" cy="3539984"/>
          </a:xfrm>
        </p:grpSpPr>
        <p:grpSp>
          <p:nvGrpSpPr>
            <p:cNvPr id="14" name="Group 7"/>
            <p:cNvGrpSpPr>
              <a:grpSpLocks/>
            </p:cNvGrpSpPr>
            <p:nvPr/>
          </p:nvGrpSpPr>
          <p:grpSpPr bwMode="auto">
            <a:xfrm>
              <a:off x="2895599" y="3219792"/>
              <a:ext cx="6477001" cy="3308685"/>
              <a:chOff x="5711795" y="4429318"/>
              <a:chExt cx="4747260" cy="3501611"/>
            </a:xfrm>
            <a:scene3d>
              <a:camera prst="orthographicFront">
                <a:rot lat="0" lon="0" rev="0"/>
              </a:camera>
              <a:lightRig rig="contrasting" dir="t">
                <a:rot lat="0" lon="0" rev="1500000"/>
              </a:lightRig>
            </a:scene3d>
          </p:grpSpPr>
          <p:graphicFrame>
            <p:nvGraphicFramePr>
              <p:cNvPr id="22" name="Object 9"/>
              <p:cNvGraphicFramePr>
                <a:graphicFrameLocks/>
              </p:cNvGraphicFramePr>
              <p:nvPr>
                <p:extLst>
                  <p:ext uri="{D42A27DB-BD31-4B8C-83A1-F6EECF244321}">
                    <p14:modId xmlns:p14="http://schemas.microsoft.com/office/powerpoint/2010/main" val="54733518"/>
                  </p:ext>
                </p:extLst>
              </p:nvPr>
            </p:nvGraphicFramePr>
            <p:xfrm>
              <a:off x="5711795" y="4429318"/>
              <a:ext cx="4747260" cy="3501611"/>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32"/>
              <p:cNvSpPr>
                <a:spLocks noChangeArrowheads="1"/>
              </p:cNvSpPr>
              <p:nvPr/>
            </p:nvSpPr>
            <p:spPr bwMode="auto">
              <a:xfrm>
                <a:off x="7722399" y="4729936"/>
                <a:ext cx="781902" cy="509662"/>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a:spAutoFit/>
              </a:bodyPr>
              <a:lstStyle/>
              <a:p>
                <a:r>
                  <a:rPr lang="en-US" sz="2400" b="1" dirty="0">
                    <a:solidFill>
                      <a:schemeClr val="bg1"/>
                    </a:solidFill>
                  </a:rPr>
                  <a:t>10</a:t>
                </a:r>
                <a:r>
                  <a:rPr lang="en-US" sz="2800" b="1" dirty="0">
                    <a:solidFill>
                      <a:schemeClr val="bg1"/>
                    </a:solidFill>
                  </a:rPr>
                  <a:t>%</a:t>
                </a:r>
              </a:p>
            </p:txBody>
          </p:sp>
        </p:grpSp>
        <p:sp>
          <p:nvSpPr>
            <p:cNvPr id="20" name="Rectangle 33"/>
            <p:cNvSpPr>
              <a:spLocks noChangeArrowheads="1"/>
            </p:cNvSpPr>
            <p:nvPr/>
          </p:nvSpPr>
          <p:spPr bwMode="auto">
            <a:xfrm>
              <a:off x="38100" y="2988493"/>
              <a:ext cx="8001000" cy="3153346"/>
            </a:xfrm>
            <a:prstGeom prst="rect">
              <a:avLst/>
            </a:prstGeom>
            <a:noFill/>
            <a:ln w="9525">
              <a:noFill/>
              <a:miter lim="800000"/>
              <a:headEnd/>
              <a:tailEnd/>
            </a:ln>
          </p:spPr>
          <p:txBody>
            <a:bodyPr wrap="square">
              <a:spAutoFit/>
            </a:bodyPr>
            <a:lstStyle/>
            <a:p>
              <a:pPr>
                <a:defRPr/>
              </a:pPr>
              <a:endParaRPr lang="en-US" sz="2400" dirty="0"/>
            </a:p>
            <a:p>
              <a:pPr>
                <a:defRPr/>
              </a:pPr>
              <a:endParaRPr lang="en-US" sz="2400" dirty="0"/>
            </a:p>
            <a:p>
              <a:pPr>
                <a:defRPr/>
              </a:pPr>
              <a:endParaRPr lang="en-US" sz="2400" dirty="0">
                <a:solidFill>
                  <a:schemeClr val="bg1"/>
                </a:solidFill>
              </a:endParaRPr>
            </a:p>
            <a:p>
              <a:pPr>
                <a:defRPr/>
              </a:pPr>
              <a:endParaRPr lang="en-US" sz="2400" dirty="0"/>
            </a:p>
            <a:p>
              <a:pPr>
                <a:defRPr/>
              </a:pPr>
              <a:endParaRPr lang="en-US" sz="800" dirty="0"/>
            </a:p>
            <a:p>
              <a:pPr>
                <a:defRPr/>
              </a:pPr>
              <a:r>
                <a:rPr lang="en-US" sz="2400" dirty="0"/>
                <a:t>    Less than 10% of  Americans</a:t>
              </a:r>
            </a:p>
            <a:p>
              <a:pPr>
                <a:defRPr/>
              </a:pPr>
              <a:r>
                <a:rPr lang="en-US" sz="2400" dirty="0"/>
                <a:t>          have LTC coverage</a:t>
              </a:r>
              <a:r>
                <a:rPr lang="en-US" sz="2400" baseline="30000" dirty="0"/>
                <a:t>2</a:t>
              </a:r>
            </a:p>
            <a:p>
              <a:pPr algn="ctr">
                <a:defRPr/>
              </a:pPr>
              <a:endParaRPr lang="en-US" sz="2400" baseline="30000" dirty="0"/>
            </a:p>
            <a:p>
              <a:pPr algn="ctr">
                <a:defRPr/>
              </a:pPr>
              <a:endParaRPr lang="en-US" sz="2400" baseline="30000" dirty="0"/>
            </a:p>
            <a:p>
              <a:pPr>
                <a:defRPr/>
              </a:pPr>
              <a:r>
                <a:rPr lang="en-US" sz="2400" dirty="0"/>
                <a:t>    Why aren’t more people                                                       	covered for LTC?</a:t>
              </a:r>
              <a:endParaRPr lang="en-US" sz="2400" baseline="30000" dirty="0"/>
            </a:p>
            <a:p>
              <a:pPr algn="ctr">
                <a:defRPr/>
              </a:pPr>
              <a:r>
                <a:rPr lang="en-US" sz="2400" baseline="30000" dirty="0"/>
                <a:t> </a:t>
              </a:r>
            </a:p>
          </p:txBody>
        </p:sp>
      </p:grpSp>
      <p:sp>
        <p:nvSpPr>
          <p:cNvPr id="24" name="Horizontal Scroll 23"/>
          <p:cNvSpPr/>
          <p:nvPr/>
        </p:nvSpPr>
        <p:spPr>
          <a:xfrm>
            <a:off x="609600" y="1350641"/>
            <a:ext cx="3581400" cy="1295399"/>
          </a:xfrm>
          <a:prstGeom prst="horizontalScroll">
            <a:avLst/>
          </a:prstGeom>
          <a:solidFill>
            <a:schemeClr val="tx2">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70% will need LTC</a:t>
            </a:r>
            <a:r>
              <a:rPr lang="en-US" sz="2800" baseline="30000" dirty="0"/>
              <a:t>1</a:t>
            </a:r>
          </a:p>
        </p:txBody>
      </p:sp>
      <p:sp>
        <p:nvSpPr>
          <p:cNvPr id="25" name="TextBox 24"/>
          <p:cNvSpPr txBox="1"/>
          <p:nvPr/>
        </p:nvSpPr>
        <p:spPr>
          <a:xfrm>
            <a:off x="152400" y="5181600"/>
            <a:ext cx="5334000" cy="830997"/>
          </a:xfrm>
          <a:prstGeom prst="rect">
            <a:avLst/>
          </a:prstGeom>
          <a:noFill/>
        </p:spPr>
        <p:txBody>
          <a:bodyPr wrap="square" rtlCol="0">
            <a:spAutoFit/>
          </a:bodyPr>
          <a:lstStyle/>
          <a:p>
            <a:pPr algn="ctr"/>
            <a:r>
              <a:rPr lang="en-US" sz="2400" dirty="0">
                <a:solidFill>
                  <a:srgbClr val="092744"/>
                </a:solidFill>
              </a:rPr>
              <a:t>Perhaps clients have a misconception of what </a:t>
            </a:r>
            <a:r>
              <a:rPr lang="en-US" sz="2400" b="1" dirty="0">
                <a:solidFill>
                  <a:srgbClr val="092744"/>
                </a:solidFill>
              </a:rPr>
              <a:t>“Long-term Care” </a:t>
            </a:r>
            <a:r>
              <a:rPr lang="en-US" sz="2400" dirty="0">
                <a:solidFill>
                  <a:srgbClr val="092744"/>
                </a:solidFill>
              </a:rPr>
              <a:t>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27" name="Straight Connector 26"/>
          <p:cNvCxnSpPr/>
          <p:nvPr/>
        </p:nvCxnSpPr>
        <p:spPr>
          <a:xfrm>
            <a:off x="304800" y="10668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
        <p:nvSpPr>
          <p:cNvPr id="28" name="Title 21"/>
          <p:cNvSpPr>
            <a:spLocks noGrp="1"/>
          </p:cNvSpPr>
          <p:nvPr>
            <p:ph type="title"/>
          </p:nvPr>
        </p:nvSpPr>
        <p:spPr bwMode="auto">
          <a:xfrm>
            <a:off x="132739" y="304800"/>
            <a:ext cx="8537234" cy="1096963"/>
          </a:xfrm>
          <a:noFill/>
          <a:ln>
            <a:miter lim="800000"/>
            <a:headEnd/>
            <a:tailEnd/>
          </a:ln>
        </p:spPr>
        <p:txBody>
          <a:bodyPr wrap="square" lIns="91440" tIns="45720" rIns="91440" bIns="45720" numCol="1" anchor="t" anchorCtr="0" compatLnSpc="1">
            <a:prstTxWarp prst="textNoShape">
              <a:avLst/>
            </a:prstTxWarp>
          </a:bodyPr>
          <a:lstStyle/>
          <a:p>
            <a:pPr lvl="0" algn="ctr" eaLnBrk="1" fontAlgn="auto" hangingPunct="1">
              <a:spcAft>
                <a:spcPts val="0"/>
              </a:spcAft>
              <a:defRPr/>
            </a:pPr>
            <a:r>
              <a:rPr lang="en-US" sz="3500" kern="1200" dirty="0">
                <a:solidFill>
                  <a:schemeClr val="tx1"/>
                </a:solidFill>
                <a:latin typeface="Arial" charset="0"/>
                <a:ea typeface="ＭＳ Ｐゴシック" charset="0"/>
                <a:cs typeface="ＭＳ Ｐゴシック" charset="0"/>
              </a:rPr>
              <a:t>What else prevents client from purchase?</a:t>
            </a:r>
          </a:p>
        </p:txBody>
      </p:sp>
      <p:grpSp>
        <p:nvGrpSpPr>
          <p:cNvPr id="29" name="Group 13"/>
          <p:cNvGrpSpPr/>
          <p:nvPr/>
        </p:nvGrpSpPr>
        <p:grpSpPr>
          <a:xfrm>
            <a:off x="204140" y="4038600"/>
            <a:ext cx="8610600" cy="2246769"/>
            <a:chOff x="241300" y="3817165"/>
            <a:chExt cx="8610600" cy="2806893"/>
          </a:xfrm>
        </p:grpSpPr>
        <p:sp>
          <p:nvSpPr>
            <p:cNvPr id="30" name="Rectangle 29"/>
            <p:cNvSpPr/>
            <p:nvPr/>
          </p:nvSpPr>
          <p:spPr>
            <a:xfrm>
              <a:off x="494360" y="3817165"/>
              <a:ext cx="7924800" cy="2806893"/>
            </a:xfrm>
            <a:prstGeom prst="rect">
              <a:avLst/>
            </a:prstGeom>
            <a:scene3d>
              <a:camera prst="orthographicFront"/>
              <a:lightRig rig="threePt" dir="t"/>
            </a:scene3d>
            <a:sp3d>
              <a:bevelT w="165100" prst="coolSlant"/>
            </a:sp3d>
          </p:spPr>
          <p:txBody>
            <a:bodyPr wrap="square">
              <a:spAutoFit/>
            </a:bodyPr>
            <a:lstStyle/>
            <a:p>
              <a:pPr algn="ctr"/>
              <a:endParaRPr lang="en-US" sz="3200" b="1" i="1" dirty="0">
                <a:solidFill>
                  <a:srgbClr val="AC0832"/>
                </a:solidFill>
                <a:latin typeface="Times New Roman"/>
                <a:cs typeface="Times New Roman"/>
              </a:endParaRPr>
            </a:p>
            <a:p>
              <a:pPr algn="ctr"/>
              <a:endParaRPr lang="en-US" sz="3200" b="1" i="1" dirty="0">
                <a:solidFill>
                  <a:srgbClr val="AC0832"/>
                </a:solidFill>
                <a:latin typeface="Times New Roman"/>
                <a:cs typeface="Times New Roman"/>
              </a:endParaRPr>
            </a:p>
            <a:p>
              <a:pPr algn="ctr"/>
              <a:r>
                <a:rPr lang="en-US" sz="2400" b="1" i="1" dirty="0">
                  <a:latin typeface="Times New Roman"/>
                  <a:cs typeface="Times New Roman"/>
                </a:rPr>
                <a:t>So….. what do we need to know to help get clients over the hurdles and towards purchasing LTC coverage? </a:t>
              </a:r>
            </a:p>
            <a:p>
              <a:pPr algn="ctr"/>
              <a:endParaRPr lang="en-US" sz="2800" b="1" i="1" dirty="0">
                <a:solidFill>
                  <a:srgbClr val="AC0832"/>
                </a:solidFill>
                <a:latin typeface="Times New Roman"/>
                <a:cs typeface="Times New Roman"/>
              </a:endParaRPr>
            </a:p>
          </p:txBody>
        </p:sp>
        <p:sp>
          <p:nvSpPr>
            <p:cNvPr id="31" name="Title 8"/>
            <p:cNvSpPr txBox="1">
              <a:spLocks/>
            </p:cNvSpPr>
            <p:nvPr/>
          </p:nvSpPr>
          <p:spPr>
            <a:xfrm>
              <a:off x="241300" y="4660900"/>
              <a:ext cx="8610600" cy="787400"/>
            </a:xfrm>
            <a:prstGeom prst="rect">
              <a:avLst/>
            </a:prstGeom>
            <a:scene3d>
              <a:camera prst="orthographicFront"/>
              <a:lightRig rig="threePt" dir="t"/>
            </a:scene3d>
            <a:sp3d>
              <a:bevelT w="165100" prst="coolSlant"/>
            </a:sp3d>
          </p:spPr>
          <p:txBody>
            <a:bodyPr vert="horz" lIns="91440" tIns="45720" rIns="91440" bIns="45720" rtlCol="0" anchor="t">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500" b="0" i="0" u="none" strike="noStrike" kern="1200" cap="none" spc="0" normalizeH="0" baseline="0" noProof="0" dirty="0">
                <a:ln>
                  <a:noFill/>
                </a:ln>
                <a:solidFill>
                  <a:srgbClr val="084789"/>
                </a:solidFill>
                <a:effectLst/>
                <a:uLnTx/>
                <a:uFillTx/>
                <a:latin typeface="Arial" charset="0"/>
                <a:ea typeface="ＭＳ Ｐゴシック" charset="0"/>
                <a:cs typeface="ＭＳ Ｐゴシック"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500" b="0" i="0" u="none" strike="noStrike" kern="1200" cap="none" spc="0" normalizeH="0" baseline="0" noProof="0" dirty="0">
                <a:ln>
                  <a:noFill/>
                </a:ln>
                <a:solidFill>
                  <a:srgbClr val="084789"/>
                </a:solidFill>
                <a:effectLst/>
                <a:uLnTx/>
                <a:uFillTx/>
                <a:latin typeface="Arial"/>
                <a:ea typeface="+mj-ea"/>
                <a:cs typeface="Arial"/>
              </a:endParaRPr>
            </a:p>
          </p:txBody>
        </p:sp>
      </p:grpSp>
      <p:graphicFrame>
        <p:nvGraphicFramePr>
          <p:cNvPr id="32" name="Diagram 31"/>
          <p:cNvGraphicFramePr/>
          <p:nvPr>
            <p:extLst>
              <p:ext uri="{D42A27DB-BD31-4B8C-83A1-F6EECF244321}">
                <p14:modId xmlns:p14="http://schemas.microsoft.com/office/powerpoint/2010/main" val="3169539577"/>
              </p:ext>
            </p:extLst>
          </p:nvPr>
        </p:nvGraphicFramePr>
        <p:xfrm>
          <a:off x="233394" y="1295400"/>
          <a:ext cx="8424548" cy="4006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a:xfrm>
            <a:off x="373380" y="1247708"/>
            <a:ext cx="8549640" cy="4864168"/>
          </a:xfrm>
        </p:spPr>
        <p:txBody>
          <a:bodyPr/>
          <a:lstStyle/>
          <a:p>
            <a:pPr marL="342900" lvl="1" indent="-342900">
              <a:buFontTx/>
              <a:buChar char="•"/>
              <a:defRPr/>
            </a:pPr>
            <a:r>
              <a:rPr lang="en-US" sz="2400" dirty="0">
                <a:solidFill>
                  <a:schemeClr val="accent5">
                    <a:lumMod val="25000"/>
                  </a:schemeClr>
                </a:solidFill>
              </a:rPr>
              <a:t>Don’t start with words the “long-term care”</a:t>
            </a:r>
          </a:p>
          <a:p>
            <a:pPr marL="0" lvl="1" indent="0">
              <a:defRPr/>
            </a:pPr>
            <a:r>
              <a:rPr lang="en-US" sz="2400" i="1" dirty="0">
                <a:solidFill>
                  <a:schemeClr val="accent5">
                    <a:lumMod val="25000"/>
                  </a:schemeClr>
                </a:solidFill>
              </a:rPr>
              <a:t>                                     </a:t>
            </a:r>
            <a:r>
              <a:rPr lang="en-US" sz="2400" b="1" i="1" dirty="0">
                <a:solidFill>
                  <a:schemeClr val="tx1"/>
                </a:solidFill>
              </a:rPr>
              <a:t>Why?  </a:t>
            </a:r>
          </a:p>
          <a:p>
            <a:pPr>
              <a:buFont typeface="Arial" pitchFamily="34" charset="0"/>
              <a:buChar char="•"/>
              <a:defRPr/>
            </a:pPr>
            <a:endParaRPr lang="en-US" sz="1200" dirty="0">
              <a:solidFill>
                <a:schemeClr val="accent5">
                  <a:lumMod val="25000"/>
                </a:schemeClr>
              </a:solidFill>
            </a:endParaRPr>
          </a:p>
          <a:p>
            <a:pPr>
              <a:buFont typeface="Arial" pitchFamily="34" charset="0"/>
              <a:buChar char="•"/>
              <a:defRPr/>
            </a:pPr>
            <a:r>
              <a:rPr lang="en-US" sz="2400" dirty="0">
                <a:solidFill>
                  <a:schemeClr val="accent5">
                    <a:lumMod val="25000"/>
                  </a:schemeClr>
                </a:solidFill>
              </a:rPr>
              <a:t>Most clients would prefer to receive care at home</a:t>
            </a:r>
          </a:p>
          <a:p>
            <a:pPr lvl="1">
              <a:defRPr/>
            </a:pPr>
            <a:r>
              <a:rPr lang="en-US" sz="2000" dirty="0">
                <a:solidFill>
                  <a:schemeClr val="tx1"/>
                </a:solidFill>
              </a:rPr>
              <a:t>54% of LTC claims are for Home Health Care</a:t>
            </a:r>
            <a:r>
              <a:rPr lang="en-US" sz="2000" baseline="30000" dirty="0">
                <a:solidFill>
                  <a:schemeClr val="tx1"/>
                </a:solidFill>
              </a:rPr>
              <a:t>1</a:t>
            </a:r>
            <a:r>
              <a:rPr lang="en-US" sz="2000" dirty="0">
                <a:solidFill>
                  <a:schemeClr val="tx1"/>
                </a:solidFill>
              </a:rPr>
              <a:t> </a:t>
            </a:r>
          </a:p>
          <a:p>
            <a:pPr lvl="1">
              <a:defRPr/>
            </a:pPr>
            <a:endParaRPr lang="en-US" sz="2000" dirty="0">
              <a:solidFill>
                <a:schemeClr val="bg2">
                  <a:lumMod val="75000"/>
                  <a:lumOff val="25000"/>
                </a:schemeClr>
              </a:solidFill>
            </a:endParaRPr>
          </a:p>
          <a:p>
            <a:pPr lvl="1">
              <a:defRPr/>
            </a:pPr>
            <a:endParaRPr lang="en-US" sz="2000" dirty="0">
              <a:solidFill>
                <a:schemeClr val="bg2">
                  <a:lumMod val="75000"/>
                  <a:lumOff val="25000"/>
                </a:schemeClr>
              </a:solidFill>
            </a:endParaRPr>
          </a:p>
          <a:p>
            <a:pPr lvl="1">
              <a:defRPr/>
            </a:pPr>
            <a:endParaRPr lang="en-US" sz="2000" dirty="0">
              <a:solidFill>
                <a:schemeClr val="bg2">
                  <a:lumMod val="75000"/>
                  <a:lumOff val="25000"/>
                </a:schemeClr>
              </a:solidFill>
            </a:endParaRPr>
          </a:p>
          <a:p>
            <a:pPr lvl="1">
              <a:defRPr/>
            </a:pPr>
            <a:endParaRPr lang="en-US" sz="2000" dirty="0">
              <a:solidFill>
                <a:schemeClr val="bg2">
                  <a:lumMod val="75000"/>
                  <a:lumOff val="25000"/>
                </a:schemeClr>
              </a:solidFill>
            </a:endParaRPr>
          </a:p>
          <a:p>
            <a:pPr lvl="1">
              <a:defRPr/>
            </a:pPr>
            <a:endParaRPr lang="en-US" sz="2400" dirty="0">
              <a:solidFill>
                <a:schemeClr val="tx1"/>
              </a:solidFill>
            </a:endParaRPr>
          </a:p>
          <a:p>
            <a:pPr lvl="1">
              <a:defRPr/>
            </a:pPr>
            <a:endParaRPr lang="en-US" sz="2400" dirty="0">
              <a:solidFill>
                <a:schemeClr val="accent5">
                  <a:lumMod val="25000"/>
                </a:schemeClr>
              </a:solidFill>
            </a:endParaRPr>
          </a:p>
          <a:p>
            <a:pPr lvl="1">
              <a:defRPr/>
            </a:pPr>
            <a:r>
              <a:rPr lang="en-US" sz="2400" dirty="0">
                <a:solidFill>
                  <a:schemeClr val="accent5">
                    <a:lumMod val="25000"/>
                  </a:schemeClr>
                </a:solidFill>
              </a:rPr>
              <a:t>Discuss “staying in your home longer” with the client</a:t>
            </a:r>
          </a:p>
          <a:p>
            <a:pPr lvl="1">
              <a:buFontTx/>
              <a:buNone/>
              <a:defRPr/>
            </a:pPr>
            <a:endParaRPr lang="en-US" sz="2000" b="1" baseline="30000" dirty="0">
              <a:solidFill>
                <a:schemeClr val="accent5">
                  <a:lumMod val="25000"/>
                </a:schemeClr>
              </a:solidFill>
            </a:endParaRPr>
          </a:p>
          <a:p>
            <a:pPr lvl="1">
              <a:defRPr/>
            </a:pPr>
            <a:endParaRPr lang="en-US" sz="2000" dirty="0">
              <a:solidFill>
                <a:srgbClr val="6E5F53"/>
              </a:solidFill>
            </a:endParaRPr>
          </a:p>
        </p:txBody>
      </p:sp>
      <p:sp>
        <p:nvSpPr>
          <p:cNvPr id="6" name="Rectangle 2"/>
          <p:cNvSpPr txBox="1">
            <a:spLocks noChangeArrowheads="1"/>
          </p:cNvSpPr>
          <p:nvPr/>
        </p:nvSpPr>
        <p:spPr bwMode="auto">
          <a:xfrm>
            <a:off x="457200" y="304800"/>
            <a:ext cx="8382000" cy="1143000"/>
          </a:xfrm>
          <a:prstGeom prst="rect">
            <a:avLst/>
          </a:prstGeom>
          <a:noFill/>
          <a:ln w="9525">
            <a:noFill/>
            <a:miter lim="800000"/>
            <a:headEnd/>
            <a:tailEnd/>
          </a:ln>
        </p:spPr>
        <p:txBody>
          <a:bodyPr/>
          <a:lstStyle/>
          <a:p>
            <a:r>
              <a:rPr lang="en-US" sz="3600" dirty="0"/>
              <a:t> ……….. Approaching Clients – How?</a:t>
            </a:r>
          </a:p>
        </p:txBody>
      </p:sp>
      <p:sp>
        <p:nvSpPr>
          <p:cNvPr id="7" name="TextBox 4"/>
          <p:cNvSpPr txBox="1">
            <a:spLocks noChangeArrowheads="1"/>
          </p:cNvSpPr>
          <p:nvPr/>
        </p:nvSpPr>
        <p:spPr bwMode="auto">
          <a:xfrm>
            <a:off x="762000" y="6330072"/>
            <a:ext cx="5410200" cy="246221"/>
          </a:xfrm>
          <a:prstGeom prst="rect">
            <a:avLst/>
          </a:prstGeom>
          <a:noFill/>
          <a:ln w="9525">
            <a:noFill/>
            <a:miter lim="800000"/>
            <a:headEnd/>
            <a:tailEnd/>
          </a:ln>
        </p:spPr>
        <p:txBody>
          <a:bodyPr wrap="square">
            <a:spAutoFit/>
          </a:bodyPr>
          <a:lstStyle/>
          <a:p>
            <a:r>
              <a:rPr lang="en-US" sz="1000" baseline="30000" dirty="0"/>
              <a:t>1</a:t>
            </a:r>
            <a:r>
              <a:rPr lang="en-US" sz="1000" dirty="0"/>
              <a:t>AALTCI- American Association for Long-Term Care Insurance, Jesse Slome, Feb. 23, 2017</a:t>
            </a:r>
          </a:p>
        </p:txBody>
      </p:sp>
      <p:cxnSp>
        <p:nvCxnSpPr>
          <p:cNvPr id="8" name="Straight Connector 7"/>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2438400" y="3080657"/>
            <a:ext cx="3429000" cy="2413000"/>
            <a:chOff x="2438400" y="3080657"/>
            <a:chExt cx="3429000" cy="2413000"/>
          </a:xfrm>
        </p:grpSpPr>
        <p:graphicFrame>
          <p:nvGraphicFramePr>
            <p:cNvPr id="10" name="Chart 9"/>
            <p:cNvGraphicFramePr/>
            <p:nvPr>
              <p:extLst>
                <p:ext uri="{D42A27DB-BD31-4B8C-83A1-F6EECF244321}">
                  <p14:modId xmlns:p14="http://schemas.microsoft.com/office/powerpoint/2010/main" val="2780666349"/>
                </p:ext>
              </p:extLst>
            </p:nvPr>
          </p:nvGraphicFramePr>
          <p:xfrm>
            <a:off x="2438400" y="3080657"/>
            <a:ext cx="3429000" cy="241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598902" y="3963991"/>
              <a:ext cx="1107996" cy="646331"/>
            </a:xfrm>
            <a:prstGeom prst="rect">
              <a:avLst/>
            </a:prstGeom>
            <a:noFill/>
          </p:spPr>
          <p:txBody>
            <a:bodyPr wrap="none" rtlCol="0">
              <a:spAutoFit/>
            </a:bodyPr>
            <a:lstStyle/>
            <a:p>
              <a:r>
                <a:rPr lang="en-US" sz="3600" dirty="0"/>
                <a:t>54%</a:t>
              </a:r>
            </a:p>
          </p:txBody>
        </p:sp>
      </p:grpSp>
      <p:sp>
        <p:nvSpPr>
          <p:cNvPr id="12"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1051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pPr algn="r"/>
            <a:r>
              <a:rPr lang="en-US" sz="3600" dirty="0">
                <a:solidFill>
                  <a:schemeClr val="tx1"/>
                </a:solidFill>
                <a:ea typeface="ＭＳ Ｐゴシック" pitchFamily="34" charset="-128"/>
              </a:rPr>
              <a:t>………. LTC Deserves Respect</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Content Placeholder 10"/>
          <p:cNvSpPr>
            <a:spLocks noGrp="1"/>
          </p:cNvSpPr>
          <p:nvPr>
            <p:ph idx="1"/>
          </p:nvPr>
        </p:nvSpPr>
        <p:spPr bwMode="auto">
          <a:xfrm>
            <a:off x="457200" y="1295400"/>
            <a:ext cx="8077200" cy="4648200"/>
          </a:xfrm>
          <a:noFill/>
          <a:ln>
            <a:miter lim="800000"/>
            <a:headEnd/>
            <a:tailEnd/>
          </a:ln>
        </p:spPr>
        <p:txBody>
          <a:bodyPr wrap="square" lIns="91440" tIns="45720" rIns="91440" bIns="45720" numCol="1" anchor="t" anchorCtr="0" compatLnSpc="1">
            <a:prstTxWarp prst="textNoShape">
              <a:avLst/>
            </a:prstTxWarp>
          </a:bodyPr>
          <a:lstStyle/>
          <a:p>
            <a:pPr>
              <a:buFont typeface="Arial"/>
              <a:buChar char="•"/>
            </a:pPr>
            <a:r>
              <a:rPr lang="en-US" sz="2800" dirty="0">
                <a:solidFill>
                  <a:schemeClr val="tx1"/>
                </a:solidFill>
                <a:ea typeface="ＭＳ Ｐゴシック" pitchFamily="34" charset="-128"/>
              </a:rPr>
              <a:t>Be careful how you describe LTC</a:t>
            </a:r>
          </a:p>
          <a:p>
            <a:pPr lvl="1">
              <a:buFont typeface="Arial" pitchFamily="34" charset="0"/>
              <a:buChar char="̶"/>
            </a:pPr>
            <a:r>
              <a:rPr lang="en-US" sz="2200" dirty="0">
                <a:solidFill>
                  <a:schemeClr val="accent5">
                    <a:lumMod val="25000"/>
                  </a:schemeClr>
                </a:solidFill>
                <a:ea typeface="ＭＳ Ｐゴシック" pitchFamily="34" charset="-128"/>
              </a:rPr>
              <a:t>The wrong words could insult a client or disrespect their experience as a caregiver</a:t>
            </a:r>
          </a:p>
          <a:p>
            <a:pPr>
              <a:buFont typeface="Arial"/>
              <a:buChar char="•"/>
            </a:pPr>
            <a:r>
              <a:rPr lang="en-US" sz="2800" dirty="0">
                <a:solidFill>
                  <a:schemeClr val="tx1"/>
                </a:solidFill>
                <a:ea typeface="ＭＳ Ｐゴシック" pitchFamily="34" charset="-128"/>
              </a:rPr>
              <a:t>When discussing LTC:</a:t>
            </a:r>
          </a:p>
          <a:p>
            <a:pPr lvl="1">
              <a:buFont typeface="Arial" pitchFamily="34" charset="0"/>
              <a:buChar char="̶"/>
            </a:pPr>
            <a:r>
              <a:rPr lang="en-US" sz="2400" dirty="0">
                <a:solidFill>
                  <a:schemeClr val="accent5">
                    <a:lumMod val="25000"/>
                  </a:schemeClr>
                </a:solidFill>
                <a:ea typeface="ＭＳ Ｐゴシック" pitchFamily="34" charset="-128"/>
              </a:rPr>
              <a:t>Never use negative words like “burden” or “stuck”</a:t>
            </a:r>
          </a:p>
          <a:p>
            <a:pPr lvl="1">
              <a:buFont typeface="Arial" pitchFamily="34" charset="0"/>
              <a:buChar char="̶"/>
            </a:pPr>
            <a:r>
              <a:rPr lang="en-US" sz="2400" dirty="0">
                <a:solidFill>
                  <a:schemeClr val="accent5">
                    <a:lumMod val="25000"/>
                  </a:schemeClr>
                </a:solidFill>
                <a:ea typeface="ＭＳ Ｐゴシック" pitchFamily="34" charset="-128"/>
              </a:rPr>
              <a:t>Be real but stay positive with descriptions</a:t>
            </a:r>
          </a:p>
          <a:p>
            <a:pPr lvl="2">
              <a:buFont typeface="Arial" pitchFamily="34" charset="0"/>
              <a:buChar char="̶"/>
            </a:pPr>
            <a:r>
              <a:rPr lang="en-US" sz="2200" dirty="0">
                <a:solidFill>
                  <a:srgbClr val="705938"/>
                </a:solidFill>
                <a:ea typeface="ＭＳ Ｐゴシック" pitchFamily="34" charset="-128"/>
              </a:rPr>
              <a:t>“challenge”</a:t>
            </a:r>
          </a:p>
          <a:p>
            <a:pPr lvl="2">
              <a:buFont typeface="Arial" pitchFamily="34" charset="0"/>
              <a:buChar char="̶"/>
            </a:pPr>
            <a:r>
              <a:rPr lang="en-US" sz="2200" dirty="0">
                <a:solidFill>
                  <a:srgbClr val="705938"/>
                </a:solidFill>
                <a:ea typeface="ＭＳ Ｐゴシック" pitchFamily="34" charset="-128"/>
              </a:rPr>
              <a:t>“juggling care giving with life responsibility”</a:t>
            </a:r>
          </a:p>
          <a:p>
            <a:pPr>
              <a:buFont typeface="Arial"/>
              <a:buChar char="•"/>
            </a:pPr>
            <a:r>
              <a:rPr lang="en-US" sz="2800" dirty="0">
                <a:solidFill>
                  <a:schemeClr val="tx1"/>
                </a:solidFill>
                <a:ea typeface="ＭＳ Ｐゴシック" pitchFamily="34" charset="-128"/>
              </a:rPr>
              <a:t>Remember that care giving can also </a:t>
            </a:r>
          </a:p>
          <a:p>
            <a:pPr lvl="1">
              <a:buFont typeface="Arial" pitchFamily="34" charset="0"/>
              <a:buChar char="̶"/>
            </a:pPr>
            <a:r>
              <a:rPr lang="en-US" sz="2400" dirty="0">
                <a:solidFill>
                  <a:schemeClr val="accent5">
                    <a:lumMod val="25000"/>
                  </a:schemeClr>
                </a:solidFill>
                <a:ea typeface="ＭＳ Ｐゴシック" pitchFamily="34" charset="-128"/>
              </a:rPr>
              <a:t>be an honor</a:t>
            </a:r>
          </a:p>
          <a:p>
            <a:pPr lvl="1">
              <a:buFont typeface="Arial" pitchFamily="34" charset="0"/>
              <a:buChar char="̶"/>
            </a:pPr>
            <a:r>
              <a:rPr lang="en-US" sz="2400" dirty="0">
                <a:solidFill>
                  <a:schemeClr val="accent5">
                    <a:lumMod val="25000"/>
                  </a:schemeClr>
                </a:solidFill>
                <a:ea typeface="ＭＳ Ｐゴシック" pitchFamily="34" charset="-128"/>
              </a:rPr>
              <a:t>be an enriching and/or valued learning experience</a:t>
            </a:r>
          </a:p>
          <a:p>
            <a:pPr lvl="1"/>
            <a:endParaRPr lang="en-US" sz="2400" dirty="0">
              <a:solidFill>
                <a:schemeClr val="accent5">
                  <a:lumMod val="25000"/>
                </a:schemeClr>
              </a:solidFill>
              <a:ea typeface="ＭＳ Ｐゴシック" pitchFamily="34" charset="-128"/>
            </a:endParaRPr>
          </a:p>
        </p:txBody>
      </p:sp>
      <p:cxnSp>
        <p:nvCxnSpPr>
          <p:cNvPr id="6" name="Straight Connector 5"/>
          <p:cNvCxnSpPr/>
          <p:nvPr/>
        </p:nvCxnSpPr>
        <p:spPr>
          <a:xfrm>
            <a:off x="228600" y="9906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20a56dc6-02ba-472c-ad90-777fd1d5805a" xsi:nil="true"/>
    <_dlc_DocId xmlns="6a7d3dd0-3e7a-465f-ade0-84d1dc6f5e3e">SZNSF2RZPXDJ-3-256</_dlc_DocId>
    <_dlc_DocIdUrl xmlns="6a7d3dd0-3e7a-465f-ade0-84d1dc6f5e3e">
      <Url>https://spot.nwie.net/site/advancedconsultinggroup/_layouts/15/DocIdRedir.aspx?ID=SZNSF2RZPXDJ-3-256</Url>
      <Description>SZNSF2RZPXDJ-3-256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7F322105CB7B94E91C3C50FAF754B9D" ma:contentTypeVersion="1" ma:contentTypeDescription="Create a new document." ma:contentTypeScope="" ma:versionID="435a409b84c21699b9f25b11e455d684">
  <xsd:schema xmlns:xsd="http://www.w3.org/2001/XMLSchema" xmlns:xs="http://www.w3.org/2001/XMLSchema" xmlns:p="http://schemas.microsoft.com/office/2006/metadata/properties" xmlns:ns2="6a7d3dd0-3e7a-465f-ade0-84d1dc6f5e3e" xmlns:ns3="20a56dc6-02ba-472c-ad90-777fd1d5805a" targetNamespace="http://schemas.microsoft.com/office/2006/metadata/properties" ma:root="true" ma:fieldsID="a1b97b1d5c66eac231724f1b51a6dc10" ns2:_="" ns3:_="">
    <xsd:import namespace="6a7d3dd0-3e7a-465f-ade0-84d1dc6f5e3e"/>
    <xsd:import namespace="20a56dc6-02ba-472c-ad90-777fd1d5805a"/>
    <xsd:element name="properties">
      <xsd:complexType>
        <xsd:sequence>
          <xsd:element name="documentManagement">
            <xsd:complexType>
              <xsd:all>
                <xsd:element ref="ns2:_dlc_DocId" minOccurs="0"/>
                <xsd:element ref="ns2:_dlc_DocIdUrl" minOccurs="0"/>
                <xsd:element ref="ns2:_dlc_DocIdPersistId" minOccurs="0"/>
                <xsd:element ref="ns3: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d3dd0-3e7a-465f-ade0-84d1dc6f5e3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0a56dc6-02ba-472c-ad90-777fd1d5805a" elementFormDefault="qualified">
    <xsd:import namespace="http://schemas.microsoft.com/office/2006/documentManagement/types"/>
    <xsd:import namespace="http://schemas.microsoft.com/office/infopath/2007/PartnerControls"/>
    <xsd:element name="test" ma:index="11" nillable="true" ma:displayName="test" ma:internalName="tes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B03B61-A12D-471E-94AE-D8D9B5860AB6}">
  <ds:schemaRefs>
    <ds:schemaRef ds:uri="http://purl.org/dc/dcmitype/"/>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20a56dc6-02ba-472c-ad90-777fd1d5805a"/>
    <ds:schemaRef ds:uri="6a7d3dd0-3e7a-465f-ade0-84d1dc6f5e3e"/>
  </ds:schemaRefs>
</ds:datastoreItem>
</file>

<file path=customXml/itemProps2.xml><?xml version="1.0" encoding="utf-8"?>
<ds:datastoreItem xmlns:ds="http://schemas.openxmlformats.org/officeDocument/2006/customXml" ds:itemID="{A0081F7D-C33A-49E7-A263-BDD641C9855E}">
  <ds:schemaRefs>
    <ds:schemaRef ds:uri="http://schemas.microsoft.com/sharepoint/v3/contenttype/forms"/>
  </ds:schemaRefs>
</ds:datastoreItem>
</file>

<file path=customXml/itemProps3.xml><?xml version="1.0" encoding="utf-8"?>
<ds:datastoreItem xmlns:ds="http://schemas.openxmlformats.org/officeDocument/2006/customXml" ds:itemID="{749F5844-AC6D-468A-A735-C488E2CB9D13}">
  <ds:schemaRefs>
    <ds:schemaRef ds:uri="http://schemas.microsoft.com/sharepoint/events"/>
  </ds:schemaRefs>
</ds:datastoreItem>
</file>

<file path=customXml/itemProps4.xml><?xml version="1.0" encoding="utf-8"?>
<ds:datastoreItem xmlns:ds="http://schemas.openxmlformats.org/officeDocument/2006/customXml" ds:itemID="{DD0D64E3-08BB-4658-8AC8-6292A1E9E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d3dd0-3e7a-465f-ade0-84d1dc6f5e3e"/>
    <ds:schemaRef ds:uri="20a56dc6-02ba-472c-ad90-777fd1d58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4623</TotalTime>
  <Words>10435</Words>
  <Application>Microsoft Office PowerPoint</Application>
  <PresentationFormat>Letter Paper (8.5x11 in)</PresentationFormat>
  <Paragraphs>692</Paragraphs>
  <Slides>40</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Default Design</vt:lpstr>
      <vt:lpstr>Worksheet</vt:lpstr>
      <vt:lpstr>Partners in planning: Are your clients prepared?</vt:lpstr>
      <vt:lpstr>Some things you need to know</vt:lpstr>
      <vt:lpstr>Some things you need to know</vt:lpstr>
      <vt:lpstr>Some things you need to know</vt:lpstr>
      <vt:lpstr>Agenda</vt:lpstr>
      <vt:lpstr>America is underinsured for LTC</vt:lpstr>
      <vt:lpstr>What else prevents client from purchase?</vt:lpstr>
      <vt:lpstr>PowerPoint Presentation</vt:lpstr>
      <vt:lpstr>………. LTC Deserves Respect</vt:lpstr>
      <vt:lpstr>What are the chances of needing LTC?</vt:lpstr>
      <vt:lpstr>What do claims look like today?</vt:lpstr>
      <vt:lpstr>Misperceptions of Payment Options</vt:lpstr>
      <vt:lpstr>  …. Be prepared for client misconceptions</vt:lpstr>
      <vt:lpstr>Long-term Care Planning-  Where To Start?  Sorting Out the Dilemma  and  Providing Real Solutions</vt:lpstr>
      <vt:lpstr>Long term care is generally paid for by either…..</vt:lpstr>
      <vt:lpstr>Is disposable income available to pay for LTC?...…</vt:lpstr>
      <vt:lpstr>PowerPoint Presentation</vt:lpstr>
      <vt:lpstr>PowerPoint Presentation</vt:lpstr>
      <vt:lpstr>Differences between Men and Women</vt:lpstr>
      <vt:lpstr>Women and Long-term Care ……… as caregivers and the cared for ……….</vt:lpstr>
      <vt:lpstr>Long-term Care Solutions…….</vt:lpstr>
      <vt:lpstr>Traditional LTC Insurance ……..</vt:lpstr>
      <vt:lpstr>Life Insurance with LTC Rider…</vt:lpstr>
      <vt:lpstr>Linked Benefit LTC Insurance ……….</vt:lpstr>
      <vt:lpstr>Qualifying for Claim</vt:lpstr>
      <vt:lpstr>Indemnity vs. Reimbursement………..</vt:lpstr>
      <vt:lpstr>What is Chronic Illness?</vt:lpstr>
      <vt:lpstr>LTC Rider vs. Chronic Illness Rider</vt:lpstr>
      <vt:lpstr>Tax Ramifications……….</vt:lpstr>
      <vt:lpstr>Not all policies are the same! Be familiar with the policy contract!</vt:lpstr>
      <vt:lpstr>PowerPoint Presentation</vt:lpstr>
      <vt:lpstr>PowerPoint Presentation</vt:lpstr>
      <vt:lpstr>PowerPoint Presentation</vt:lpstr>
      <vt:lpstr>PowerPoint Presentation</vt:lpstr>
      <vt:lpstr>Funding a LTC Solution</vt:lpstr>
      <vt:lpstr>Self-insure vs. Life Insurance  with LTC Rider</vt:lpstr>
      <vt:lpstr>Self-insure vs. Life Insurance with LTC Rider</vt:lpstr>
      <vt:lpstr>…..LTC Uninsurable clients</vt:lpstr>
      <vt:lpstr>…..LTC Uninsurable clients</vt:lpstr>
      <vt:lpstr>Here when you need us  National Sales Desk:   1-800-321-6064 Nationwide Financial Network®:  1-877-223-0795 Brokerage General Agents (BGAs): 1-888-767-7373  Option 9, extension:677-6500</vt:lpstr>
    </vt:vector>
  </TitlesOfParts>
  <Company>Nationwide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in Planning - Are your clients prepared?</dc:title>
  <dc:creator>Nationwide</dc:creator>
  <cp:lastModifiedBy>RothAssistant</cp:lastModifiedBy>
  <cp:revision>354</cp:revision>
  <cp:lastPrinted>2014-12-16T15:14:17Z</cp:lastPrinted>
  <dcterms:created xsi:type="dcterms:W3CDTF">2011-03-24T20:25:45Z</dcterms:created>
  <dcterms:modified xsi:type="dcterms:W3CDTF">2018-09-11T13:59:42Z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0x010100E7F322105CB7B94E91C3C50FAF754B9D</vt:lpwstr>
  </property>
  <property fmtid="{D5CDD505-2E9C-101B-9397-08002B2CF9AE}" pid="3" name="_dlc_DocIdItemGuid">
    <vt:lpwstr>f46660ea-9f5a-496c-ae43-fd8199ec8490</vt:lpwstr>
  </property>
</Properties>
</file>