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51" r:id="rId1"/>
  </p:sldMasterIdLst>
  <p:notesMasterIdLst>
    <p:notesMasterId r:id="rId18"/>
  </p:notesMasterIdLst>
  <p:handoutMasterIdLst>
    <p:handoutMasterId r:id="rId19"/>
  </p:handoutMasterIdLst>
  <p:sldIdLst>
    <p:sldId id="455" r:id="rId2"/>
    <p:sldId id="320" r:id="rId3"/>
    <p:sldId id="456" r:id="rId4"/>
    <p:sldId id="442" r:id="rId5"/>
    <p:sldId id="443" r:id="rId6"/>
    <p:sldId id="395" r:id="rId7"/>
    <p:sldId id="444" r:id="rId8"/>
    <p:sldId id="445" r:id="rId9"/>
    <p:sldId id="446" r:id="rId10"/>
    <p:sldId id="447" r:id="rId11"/>
    <p:sldId id="448" r:id="rId12"/>
    <p:sldId id="449" r:id="rId13"/>
    <p:sldId id="450" r:id="rId14"/>
    <p:sldId id="451" r:id="rId15"/>
    <p:sldId id="454" r:id="rId16"/>
    <p:sldId id="335" r:id="rId17"/>
  </p:sldIdLst>
  <p:sldSz cx="9144000" cy="6858000" type="screen4x3"/>
  <p:notesSz cx="6400800" cy="86868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CC006A"/>
    <a:srgbClr val="FFFFFF"/>
    <a:srgbClr val="000000"/>
    <a:srgbClr val="EBE5E3"/>
    <a:srgbClr val="E4DEDC"/>
    <a:srgbClr val="E5E5E5"/>
    <a:srgbClr val="8D1F21"/>
    <a:srgbClr val="E7E3DF"/>
    <a:srgbClr val="F5FFFF"/>
    <a:srgbClr val="F6FFFF"/>
  </p:clrMru>
  <p:extLst>
    <p:ext uri="{E76CE94A-603C-4142-B9EB-6D1370010A27}">
      <p14:discardImageEditData xmlns:mc="http://schemas.openxmlformats.org/markup-compatibility/2006" xmlns:mv="urn:schemas-microsoft-com:mac:vml" xmlns:p14="http://schemas.microsoft.com/office/powerpoint/2010/main" xmlns="" val="0"/>
    </p:ext>
    <p:ext uri="{D31A062A-798A-4329-ABDD-BBA856620510}">
      <p14:defaultImageDpi xmlns:mc="http://schemas.openxmlformats.org/markup-compatibility/2006" xmlns:mv="urn:schemas-microsoft-com:mac:vml"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557" autoAdjust="0"/>
    <p:restoredTop sz="99711" autoAdjust="0"/>
  </p:normalViewPr>
  <p:slideViewPr>
    <p:cSldViewPr snapToGrid="0">
      <p:cViewPr varScale="1">
        <p:scale>
          <a:sx n="110" d="100"/>
          <a:sy n="110" d="100"/>
        </p:scale>
        <p:origin x="-156" y="-90"/>
      </p:cViewPr>
      <p:guideLst>
        <p:guide orient="horz" pos="3950"/>
        <p:guide orient="horz" pos="403"/>
        <p:guide orient="horz" pos="2120"/>
        <p:guide orient="horz"/>
        <p:guide orient="horz" pos="4148"/>
        <p:guide orient="horz" pos="3298"/>
        <p:guide orient="horz" pos="1931"/>
        <p:guide orient="horz" pos="923"/>
        <p:guide orient="horz" pos="1163"/>
        <p:guide orient="horz" pos="863"/>
        <p:guide pos="358"/>
        <p:guide pos="287"/>
        <p:guide pos="5472"/>
        <p:guide pos="1425"/>
        <p:guide pos="2870"/>
        <p:guide pos="2806"/>
        <p:guide pos="2942"/>
        <p:guide pos="2743"/>
      </p:guideLst>
    </p:cSldViewPr>
  </p:slideViewPr>
  <p:notesTextViewPr>
    <p:cViewPr>
      <p:scale>
        <a:sx n="100" d="100"/>
        <a:sy n="100" d="100"/>
      </p:scale>
      <p:origin x="0" y="0"/>
    </p:cViewPr>
  </p:notesTextViewPr>
  <p:sorterViewPr>
    <p:cViewPr>
      <p:scale>
        <a:sx n="92" d="100"/>
        <a:sy n="92" d="100"/>
      </p:scale>
      <p:origin x="0" y="0"/>
    </p:cViewPr>
  </p:sorterViewPr>
  <p:notesViewPr>
    <p:cSldViewPr snapToGrid="0" showGuides="1">
      <p:cViewPr varScale="1">
        <p:scale>
          <a:sx n="104" d="100"/>
          <a:sy n="104" d="100"/>
        </p:scale>
        <p:origin x="-3576" y="-90"/>
      </p:cViewPr>
      <p:guideLst>
        <p:guide orient="horz" pos="2736"/>
        <p:guide pos="2016"/>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3"/>
            <a:ext cx="2774259" cy="434637"/>
          </a:xfrm>
          <a:prstGeom prst="rect">
            <a:avLst/>
          </a:prstGeom>
        </p:spPr>
        <p:txBody>
          <a:bodyPr vert="horz" lIns="84572" tIns="42286" rIns="84572" bIns="42286"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sz="quarter" idx="1"/>
          </p:nvPr>
        </p:nvSpPr>
        <p:spPr>
          <a:xfrm>
            <a:off x="3625093" y="3"/>
            <a:ext cx="2774259" cy="434637"/>
          </a:xfrm>
          <a:prstGeom prst="rect">
            <a:avLst/>
          </a:prstGeom>
        </p:spPr>
        <p:txBody>
          <a:bodyPr vert="horz" lIns="84572" tIns="42286" rIns="84572" bIns="42286" rtlCol="0"/>
          <a:lstStyle>
            <a:lvl1pPr algn="r" fontAlgn="auto">
              <a:spcBef>
                <a:spcPts val="0"/>
              </a:spcBef>
              <a:spcAft>
                <a:spcPts val="0"/>
              </a:spcAft>
              <a:defRPr sz="1200">
                <a:latin typeface="+mn-lt"/>
                <a:ea typeface="+mn-ea"/>
                <a:cs typeface="+mn-cs"/>
              </a:defRPr>
            </a:lvl1pPr>
          </a:lstStyle>
          <a:p>
            <a:pPr>
              <a:defRPr/>
            </a:pPr>
            <a:fld id="{5C1FA242-3D10-5247-9443-488EE2F2AB4E}" type="datetimeFigureOut">
              <a:rPr lang="en-US"/>
              <a:pPr>
                <a:defRPr/>
              </a:pPr>
              <a:t>7/18/2013</a:t>
            </a:fld>
            <a:endParaRPr lang="en-US" dirty="0"/>
          </a:p>
        </p:txBody>
      </p:sp>
      <p:sp>
        <p:nvSpPr>
          <p:cNvPr id="4" name="Footer Placeholder 3"/>
          <p:cNvSpPr>
            <a:spLocks noGrp="1"/>
          </p:cNvSpPr>
          <p:nvPr>
            <p:ph type="ftr" sz="quarter" idx="2"/>
          </p:nvPr>
        </p:nvSpPr>
        <p:spPr>
          <a:xfrm>
            <a:off x="1" y="8250682"/>
            <a:ext cx="2774259" cy="434637"/>
          </a:xfrm>
          <a:prstGeom prst="rect">
            <a:avLst/>
          </a:prstGeom>
        </p:spPr>
        <p:txBody>
          <a:bodyPr vert="horz" lIns="84572" tIns="42286" rIns="84572" bIns="42286"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5" name="Slide Number Placeholder 4"/>
          <p:cNvSpPr>
            <a:spLocks noGrp="1"/>
          </p:cNvSpPr>
          <p:nvPr>
            <p:ph type="sldNum" sz="quarter" idx="3"/>
          </p:nvPr>
        </p:nvSpPr>
        <p:spPr>
          <a:xfrm>
            <a:off x="3625093" y="8250682"/>
            <a:ext cx="2774259" cy="434637"/>
          </a:xfrm>
          <a:prstGeom prst="rect">
            <a:avLst/>
          </a:prstGeom>
        </p:spPr>
        <p:txBody>
          <a:bodyPr vert="horz" lIns="84572" tIns="42286" rIns="84572" bIns="42286" rtlCol="0" anchor="b"/>
          <a:lstStyle>
            <a:lvl1pPr algn="r" fontAlgn="auto">
              <a:spcBef>
                <a:spcPts val="0"/>
              </a:spcBef>
              <a:spcAft>
                <a:spcPts val="0"/>
              </a:spcAft>
              <a:defRPr sz="1200">
                <a:latin typeface="+mn-lt"/>
                <a:ea typeface="+mn-ea"/>
                <a:cs typeface="+mn-cs"/>
              </a:defRPr>
            </a:lvl1pPr>
          </a:lstStyle>
          <a:p>
            <a:pPr>
              <a:defRPr/>
            </a:pPr>
            <a:fld id="{93662922-101C-8842-AA6C-D150C63BA760}" type="slidenum">
              <a:rPr lang="en-US"/>
              <a:pPr>
                <a:defRPr/>
              </a:pPr>
              <a:t>‹#›</a:t>
            </a:fld>
            <a:endParaRPr lang="en-US" dirty="0"/>
          </a:p>
        </p:txBody>
      </p:sp>
    </p:spTree>
    <p:extLst>
      <p:ext uri="{BB962C8B-B14F-4D97-AF65-F5344CB8AC3E}">
        <p14:creationId xmlns:mc="http://schemas.openxmlformats.org/markup-compatibility/2006" xmlns:mv="urn:schemas-microsoft-com:mac:vml" xmlns:p14="http://schemas.microsoft.com/office/powerpoint/2010/main" xmlns="" val="117494976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3"/>
            <a:ext cx="2774259" cy="434637"/>
          </a:xfrm>
          <a:prstGeom prst="rect">
            <a:avLst/>
          </a:prstGeom>
        </p:spPr>
        <p:txBody>
          <a:bodyPr vert="horz" lIns="84572" tIns="42286" rIns="84572" bIns="42286"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625093" y="3"/>
            <a:ext cx="2774259" cy="434637"/>
          </a:xfrm>
          <a:prstGeom prst="rect">
            <a:avLst/>
          </a:prstGeom>
        </p:spPr>
        <p:txBody>
          <a:bodyPr vert="horz" lIns="84572" tIns="42286" rIns="84572" bIns="42286" rtlCol="0"/>
          <a:lstStyle>
            <a:lvl1pPr algn="r" fontAlgn="auto">
              <a:spcBef>
                <a:spcPts val="0"/>
              </a:spcBef>
              <a:spcAft>
                <a:spcPts val="0"/>
              </a:spcAft>
              <a:defRPr sz="1200">
                <a:latin typeface="+mn-lt"/>
                <a:ea typeface="+mn-ea"/>
                <a:cs typeface="+mn-cs"/>
              </a:defRPr>
            </a:lvl1pPr>
          </a:lstStyle>
          <a:p>
            <a:pPr>
              <a:defRPr/>
            </a:pPr>
            <a:fld id="{648C3524-7644-534C-884A-1C88B694711C}" type="datetimeFigureOut">
              <a:rPr lang="en-US"/>
              <a:pPr>
                <a:defRPr/>
              </a:pPr>
              <a:t>7/18/2013</a:t>
            </a:fld>
            <a:endParaRPr lang="en-US" dirty="0"/>
          </a:p>
        </p:txBody>
      </p:sp>
      <p:sp>
        <p:nvSpPr>
          <p:cNvPr id="4" name="Slide Image Placeholder 3"/>
          <p:cNvSpPr>
            <a:spLocks noGrp="1" noRot="1" noChangeAspect="1"/>
          </p:cNvSpPr>
          <p:nvPr>
            <p:ph type="sldImg" idx="2"/>
          </p:nvPr>
        </p:nvSpPr>
        <p:spPr>
          <a:xfrm>
            <a:off x="1028700" y="650875"/>
            <a:ext cx="4343400" cy="3257550"/>
          </a:xfrm>
          <a:prstGeom prst="rect">
            <a:avLst/>
          </a:prstGeom>
          <a:noFill/>
          <a:ln w="12700">
            <a:solidFill>
              <a:prstClr val="black"/>
            </a:solidFill>
          </a:ln>
        </p:spPr>
        <p:txBody>
          <a:bodyPr vert="horz" lIns="84572" tIns="42286" rIns="84572" bIns="42286" rtlCol="0" anchor="ctr"/>
          <a:lstStyle/>
          <a:p>
            <a:pPr lvl="0"/>
            <a:endParaRPr lang="en-US" noProof="0" dirty="0"/>
          </a:p>
        </p:txBody>
      </p:sp>
      <p:sp>
        <p:nvSpPr>
          <p:cNvPr id="5" name="Notes Placeholder 4"/>
          <p:cNvSpPr>
            <a:spLocks noGrp="1"/>
          </p:cNvSpPr>
          <p:nvPr>
            <p:ph type="body" sz="quarter" idx="3"/>
          </p:nvPr>
        </p:nvSpPr>
        <p:spPr>
          <a:xfrm>
            <a:off x="640661" y="4126826"/>
            <a:ext cx="5119480" cy="3908764"/>
          </a:xfrm>
          <a:prstGeom prst="rect">
            <a:avLst/>
          </a:prstGeom>
        </p:spPr>
        <p:txBody>
          <a:bodyPr vert="horz" lIns="84572" tIns="42286" rIns="84572" bIns="42286"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1" y="8250682"/>
            <a:ext cx="2774259" cy="434637"/>
          </a:xfrm>
          <a:prstGeom prst="rect">
            <a:avLst/>
          </a:prstGeom>
        </p:spPr>
        <p:txBody>
          <a:bodyPr vert="horz" lIns="84572" tIns="42286" rIns="84572" bIns="42286"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625093" y="8250682"/>
            <a:ext cx="2774259" cy="434637"/>
          </a:xfrm>
          <a:prstGeom prst="rect">
            <a:avLst/>
          </a:prstGeom>
        </p:spPr>
        <p:txBody>
          <a:bodyPr vert="horz" lIns="84572" tIns="42286" rIns="84572" bIns="42286" rtlCol="0" anchor="b"/>
          <a:lstStyle>
            <a:lvl1pPr algn="r" fontAlgn="auto">
              <a:spcBef>
                <a:spcPts val="0"/>
              </a:spcBef>
              <a:spcAft>
                <a:spcPts val="0"/>
              </a:spcAft>
              <a:defRPr sz="1200">
                <a:latin typeface="+mn-lt"/>
                <a:ea typeface="+mn-ea"/>
                <a:cs typeface="+mn-cs"/>
              </a:defRPr>
            </a:lvl1pPr>
          </a:lstStyle>
          <a:p>
            <a:pPr>
              <a:defRPr/>
            </a:pPr>
            <a:fld id="{D3E5B2AF-A94F-6A48-85A6-AB521DAC3461}" type="slidenum">
              <a:rPr lang="en-US"/>
              <a:pPr>
                <a:defRPr/>
              </a:pPr>
              <a:t>‹#›</a:t>
            </a:fld>
            <a:endParaRPr lang="en-US" dirty="0"/>
          </a:p>
        </p:txBody>
      </p:sp>
    </p:spTree>
    <p:extLst>
      <p:ext uri="{BB962C8B-B14F-4D97-AF65-F5344CB8AC3E}">
        <p14:creationId xmlns:mc="http://schemas.openxmlformats.org/markup-compatibility/2006" xmlns:mv="urn:schemas-microsoft-com:mac:vml" xmlns:p14="http://schemas.microsoft.com/office/powerpoint/2010/main" xmlns="" val="1814893156"/>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txBox="1">
            <a:spLocks noGrp="1" noChangeArrowheads="1"/>
          </p:cNvSpPr>
          <p:nvPr/>
        </p:nvSpPr>
        <p:spPr bwMode="auto">
          <a:xfrm>
            <a:off x="3626168" y="8251288"/>
            <a:ext cx="2773204" cy="434046"/>
          </a:xfrm>
          <a:prstGeom prst="rect">
            <a:avLst/>
          </a:prstGeom>
          <a:noFill/>
          <a:ln w="9525">
            <a:noFill/>
            <a:miter lim="800000"/>
            <a:headEnd/>
            <a:tailEnd/>
          </a:ln>
        </p:spPr>
        <p:txBody>
          <a:bodyPr lIns="85288" tIns="42642" rIns="85288" bIns="42642" anchor="b"/>
          <a:lstStyle/>
          <a:p>
            <a:pPr algn="r" defTabSz="848790"/>
            <a:fld id="{586FE185-5511-4128-9C17-1C23C0D3EB1E}" type="slidenum">
              <a:rPr lang="en-US" sz="1200">
                <a:latin typeface="Calibri" pitchFamily="34" charset="0"/>
              </a:rPr>
              <a:pPr algn="r" defTabSz="848790"/>
              <a:t>16</a:t>
            </a:fld>
            <a:endParaRPr lang="en-US" sz="1200" dirty="0">
              <a:latin typeface="Calibri" pitchFamily="34" charset="0"/>
            </a:endParaRPr>
          </a:p>
        </p:txBody>
      </p:sp>
      <p:sp>
        <p:nvSpPr>
          <p:cNvPr id="100355" name="Rectangle 2"/>
          <p:cNvSpPr>
            <a:spLocks noGrp="1" noRot="1" noChangeAspect="1" noChangeArrowheads="1" noTextEdit="1"/>
          </p:cNvSpPr>
          <p:nvPr>
            <p:ph type="sldImg"/>
          </p:nvPr>
        </p:nvSpPr>
        <p:spPr>
          <a:xfrm>
            <a:off x="1036638" y="652463"/>
            <a:ext cx="4338637" cy="3255962"/>
          </a:xfrm>
          <a:ln/>
        </p:spPr>
      </p:sp>
      <p:sp>
        <p:nvSpPr>
          <p:cNvPr id="100356" name="Rectangle 3"/>
          <p:cNvSpPr>
            <a:spLocks noGrp="1" noChangeArrowheads="1"/>
          </p:cNvSpPr>
          <p:nvPr>
            <p:ph type="body" idx="1"/>
          </p:nvPr>
        </p:nvSpPr>
        <p:spPr>
          <a:xfrm>
            <a:off x="640080" y="4125644"/>
            <a:ext cx="5120640" cy="3907884"/>
          </a:xfrm>
        </p:spPr>
        <p:txBody>
          <a:bodyPr lIns="85288" tIns="42642" rIns="85288" bIns="42642"/>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3138249"/>
            <a:ext cx="7772400" cy="512064"/>
          </a:xfrm>
        </p:spPr>
        <p:txBody>
          <a:bodyPr anchor="t" anchorCtr="0">
            <a:normAutofit/>
          </a:bodyPr>
          <a:lstStyle>
            <a:lvl1pPr marL="0" indent="0">
              <a:buNone/>
              <a:defRPr sz="1800">
                <a:solidFill>
                  <a:schemeClr val="tx1"/>
                </a:solidFill>
                <a:latin typeface="Cambria"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6" name="Slide Number Placeholder 5"/>
          <p:cNvSpPr>
            <a:spLocks noGrp="1"/>
          </p:cNvSpPr>
          <p:nvPr>
            <p:ph type="sldNum" sz="quarter" idx="12"/>
          </p:nvPr>
        </p:nvSpPr>
        <p:spPr/>
        <p:txBody>
          <a:bodyPr/>
          <a:lstStyle/>
          <a:p>
            <a:fld id="{D8A2AC44-5FB7-4109-B85E-1E2EF6507B7F}" type="slidenum">
              <a:rPr lang="en-US" smtClean="0"/>
              <a:pPr/>
              <a:t>‹#›</a:t>
            </a:fld>
            <a:endParaRPr lang="en-US"/>
          </a:p>
        </p:txBody>
      </p:sp>
      <p:sp>
        <p:nvSpPr>
          <p:cNvPr id="2" name="Title 1"/>
          <p:cNvSpPr>
            <a:spLocks noGrp="1"/>
          </p:cNvSpPr>
          <p:nvPr>
            <p:ph type="title" hasCustomPrompt="1"/>
          </p:nvPr>
        </p:nvSpPr>
        <p:spPr>
          <a:xfrm>
            <a:off x="457200" y="2103105"/>
            <a:ext cx="8138160" cy="969264"/>
          </a:xfrm>
          <a:noFill/>
          <a:ln>
            <a:noFill/>
          </a:ln>
        </p:spPr>
        <p:txBody>
          <a:bodyPr vert="horz" wrap="square" lIns="0" tIns="45720" rIns="0" bIns="45720" numCol="1" anchor="b" anchorCtr="0" compatLnSpc="1">
            <a:prstTxWarp prst="textNoShape">
              <a:avLst/>
            </a:prstTxWarp>
            <a:noAutofit/>
          </a:bodyPr>
          <a:lstStyle>
            <a:lvl1pPr algn="l" rtl="0" eaLnBrk="0" fontAlgn="base" hangingPunct="0">
              <a:lnSpc>
                <a:spcPct val="90000"/>
              </a:lnSpc>
              <a:spcBef>
                <a:spcPct val="0"/>
              </a:spcBef>
              <a:spcAft>
                <a:spcPct val="0"/>
              </a:spcAft>
              <a:defRPr lang="en-US" sz="3000" b="0" kern="1200" cap="none" baseline="0" dirty="0" smtClean="0">
                <a:solidFill>
                  <a:schemeClr val="tx2"/>
                </a:solidFill>
                <a:latin typeface="Calibri" pitchFamily="34" charset="0"/>
                <a:ea typeface="Calibri" pitchFamily="34" charset="0"/>
                <a:cs typeface="Calibri" pitchFamily="34" charset="0"/>
              </a:defRPr>
            </a:lvl1pPr>
          </a:lstStyle>
          <a:p>
            <a:r>
              <a:rPr lang="en-US" dirty="0" smtClean="0"/>
              <a:t>CLICK TO EDIT MASTER TITLE STYLE</a:t>
            </a:r>
            <a:endParaRPr lang="en-US" dirty="0"/>
          </a:p>
        </p:txBody>
      </p:sp>
      <p:pic>
        <p:nvPicPr>
          <p:cNvPr id="8" name="Picture 1" descr="H:\PROJECTS\AGENCY\07.09\PRES-07-09-0512 UST PPT 3-D objects\bac_lo1_cmyk_ust.png"/>
          <p:cNvPicPr>
            <a:picLocks noChangeAspect="1" noChangeArrowheads="1"/>
          </p:cNvPicPr>
          <p:nvPr userDrawn="1"/>
        </p:nvPicPr>
        <p:blipFill>
          <a:blip r:embed="rId2"/>
          <a:srcRect b="40330"/>
          <a:stretch>
            <a:fillRect/>
          </a:stretch>
        </p:blipFill>
        <p:spPr bwMode="auto">
          <a:xfrm>
            <a:off x="450900" y="6499667"/>
            <a:ext cx="1554479" cy="215260"/>
          </a:xfrm>
          <a:prstGeom prst="rect">
            <a:avLst/>
          </a:prstGeom>
          <a:noFill/>
          <a:ln w="9525">
            <a:noFill/>
            <a:miter lim="800000"/>
            <a:headEnd/>
            <a:tailEnd/>
          </a:ln>
        </p:spPr>
      </p:pic>
      <p:cxnSp>
        <p:nvCxnSpPr>
          <p:cNvPr id="7" name="Straight Connector 6"/>
          <p:cNvCxnSpPr/>
          <p:nvPr userDrawn="1"/>
        </p:nvCxnSpPr>
        <p:spPr>
          <a:xfrm>
            <a:off x="455613" y="3060071"/>
            <a:ext cx="8231187" cy="0"/>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46251"/>
            <a:ext cx="3886200" cy="4014788"/>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799548" y="1746251"/>
            <a:ext cx="3886200" cy="4014788"/>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12"/>
          </p:nvPr>
        </p:nvSpPr>
        <p:spPr/>
        <p:txBody>
          <a:bodyPr/>
          <a:lstStyle/>
          <a:p>
            <a:fld id="{D8A2AC44-5FB7-4109-B85E-1E2EF6507B7F}" type="slidenum">
              <a:rPr lang="en-US" smtClean="0"/>
              <a:pPr/>
              <a:t>‹#›</a:t>
            </a:fld>
            <a:endParaRPr lang="en-US"/>
          </a:p>
        </p:txBody>
      </p:sp>
      <p:sp>
        <p:nvSpPr>
          <p:cNvPr id="6" name="Text Placeholder 16"/>
          <p:cNvSpPr>
            <a:spLocks noGrp="1"/>
          </p:cNvSpPr>
          <p:nvPr>
            <p:ph type="body" sz="quarter" idx="17"/>
          </p:nvPr>
        </p:nvSpPr>
        <p:spPr>
          <a:xfrm>
            <a:off x="457200" y="1370013"/>
            <a:ext cx="3886200" cy="365760"/>
          </a:xfrm>
        </p:spPr>
        <p:txBody>
          <a:bodyPr/>
          <a:lstStyle>
            <a:lvl1pPr marL="0" indent="0">
              <a:buNone/>
              <a:defRPr sz="1600" b="1">
                <a:solidFill>
                  <a:schemeClr val="tx1"/>
                </a:solidFill>
              </a:defRPr>
            </a:lvl1pPr>
          </a:lstStyle>
          <a:p>
            <a:pPr lvl="0"/>
            <a:r>
              <a:rPr lang="en-US" dirty="0" smtClean="0"/>
              <a:t>Click to edit Master text styles</a:t>
            </a:r>
          </a:p>
        </p:txBody>
      </p:sp>
      <p:sp>
        <p:nvSpPr>
          <p:cNvPr id="8" name="Text Placeholder 20"/>
          <p:cNvSpPr>
            <a:spLocks noGrp="1"/>
          </p:cNvSpPr>
          <p:nvPr>
            <p:ph type="body" sz="quarter" idx="19"/>
          </p:nvPr>
        </p:nvSpPr>
        <p:spPr>
          <a:xfrm>
            <a:off x="4799548" y="1370013"/>
            <a:ext cx="3886200" cy="365760"/>
          </a:xfrm>
        </p:spPr>
        <p:txBody>
          <a:bodyPr/>
          <a:lstStyle>
            <a:lvl1pPr marL="0" indent="0">
              <a:buNone/>
              <a:defRPr sz="1600" b="1">
                <a:solidFill>
                  <a:schemeClr val="tx1"/>
                </a:solidFill>
              </a:defRPr>
            </a:lvl1pPr>
          </a:lstStyle>
          <a:p>
            <a:pPr lvl="0"/>
            <a:r>
              <a:rPr lang="en-US" dirty="0"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46250"/>
            <a:ext cx="3886200" cy="1737360"/>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799548" y="1746250"/>
            <a:ext cx="3886200" cy="1737360"/>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12"/>
          </p:nvPr>
        </p:nvSpPr>
        <p:spPr/>
        <p:txBody>
          <a:bodyPr/>
          <a:lstStyle/>
          <a:p>
            <a:fld id="{D8A2AC44-5FB7-4109-B85E-1E2EF6507B7F}" type="slidenum">
              <a:rPr lang="en-US" smtClean="0"/>
              <a:pPr/>
              <a:t>‹#›</a:t>
            </a:fld>
            <a:endParaRPr lang="en-US"/>
          </a:p>
        </p:txBody>
      </p:sp>
      <p:sp>
        <p:nvSpPr>
          <p:cNvPr id="6" name="Text Placeholder 16"/>
          <p:cNvSpPr>
            <a:spLocks noGrp="1"/>
          </p:cNvSpPr>
          <p:nvPr>
            <p:ph type="body" sz="quarter" idx="17"/>
          </p:nvPr>
        </p:nvSpPr>
        <p:spPr>
          <a:xfrm>
            <a:off x="457200" y="1370013"/>
            <a:ext cx="3886200" cy="365760"/>
          </a:xfrm>
        </p:spPr>
        <p:txBody>
          <a:bodyPr/>
          <a:lstStyle>
            <a:lvl1pPr marL="0" indent="0">
              <a:buNone/>
              <a:defRPr sz="1600" b="1">
                <a:solidFill>
                  <a:schemeClr val="tx1"/>
                </a:solidFill>
              </a:defRPr>
            </a:lvl1pPr>
          </a:lstStyle>
          <a:p>
            <a:pPr lvl="0"/>
            <a:r>
              <a:rPr lang="en-US" dirty="0" smtClean="0"/>
              <a:t>Click to edit Master text styles</a:t>
            </a:r>
          </a:p>
        </p:txBody>
      </p:sp>
      <p:sp>
        <p:nvSpPr>
          <p:cNvPr id="8" name="Text Placeholder 20"/>
          <p:cNvSpPr>
            <a:spLocks noGrp="1"/>
          </p:cNvSpPr>
          <p:nvPr>
            <p:ph type="body" sz="quarter" idx="19"/>
          </p:nvPr>
        </p:nvSpPr>
        <p:spPr>
          <a:xfrm>
            <a:off x="4799548" y="1370013"/>
            <a:ext cx="3886200" cy="365760"/>
          </a:xfrm>
        </p:spPr>
        <p:txBody>
          <a:bodyPr/>
          <a:lstStyle>
            <a:lvl1pPr marL="0" indent="0">
              <a:buNone/>
              <a:defRPr sz="1600" b="1">
                <a:solidFill>
                  <a:schemeClr val="tx1"/>
                </a:solidFill>
              </a:defRPr>
            </a:lvl1pPr>
          </a:lstStyle>
          <a:p>
            <a:pPr lvl="0"/>
            <a:r>
              <a:rPr lang="en-US" dirty="0" smtClean="0"/>
              <a:t>Click to edit Master text styles</a:t>
            </a:r>
          </a:p>
        </p:txBody>
      </p:sp>
      <p:sp>
        <p:nvSpPr>
          <p:cNvPr id="10" name="Content Placeholder 2"/>
          <p:cNvSpPr>
            <a:spLocks noGrp="1"/>
          </p:cNvSpPr>
          <p:nvPr>
            <p:ph sz="half" idx="22"/>
          </p:nvPr>
        </p:nvSpPr>
        <p:spPr>
          <a:xfrm>
            <a:off x="2338466" y="4047240"/>
            <a:ext cx="3886200" cy="1737360"/>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ext Placeholder 16"/>
          <p:cNvSpPr>
            <a:spLocks noGrp="1"/>
          </p:cNvSpPr>
          <p:nvPr>
            <p:ph type="body" sz="quarter" idx="24"/>
          </p:nvPr>
        </p:nvSpPr>
        <p:spPr>
          <a:xfrm>
            <a:off x="2338466" y="3671003"/>
            <a:ext cx="3886200" cy="365760"/>
          </a:xfrm>
        </p:spPr>
        <p:txBody>
          <a:bodyPr/>
          <a:lstStyle>
            <a:lvl1pPr marL="0" indent="0">
              <a:buNone/>
              <a:defRPr sz="1600" b="1">
                <a:solidFill>
                  <a:schemeClr val="tx1"/>
                </a:solidFill>
              </a:defRPr>
            </a:lvl1pPr>
          </a:lstStyle>
          <a:p>
            <a:pPr lvl="0"/>
            <a:r>
              <a:rPr lang="en-US" dirty="0" smtClean="0"/>
              <a:t>Click to edit Master text styles</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46250"/>
            <a:ext cx="3886200" cy="1737360"/>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799548" y="1746250"/>
            <a:ext cx="3886200" cy="1737360"/>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12"/>
          </p:nvPr>
        </p:nvSpPr>
        <p:spPr/>
        <p:txBody>
          <a:bodyPr/>
          <a:lstStyle/>
          <a:p>
            <a:fld id="{D8A2AC44-5FB7-4109-B85E-1E2EF6507B7F}" type="slidenum">
              <a:rPr lang="en-US" smtClean="0"/>
              <a:pPr/>
              <a:t>‹#›</a:t>
            </a:fld>
            <a:endParaRPr lang="en-US"/>
          </a:p>
        </p:txBody>
      </p:sp>
      <p:sp>
        <p:nvSpPr>
          <p:cNvPr id="6" name="Text Placeholder 16"/>
          <p:cNvSpPr>
            <a:spLocks noGrp="1"/>
          </p:cNvSpPr>
          <p:nvPr>
            <p:ph type="body" sz="quarter" idx="17"/>
          </p:nvPr>
        </p:nvSpPr>
        <p:spPr>
          <a:xfrm>
            <a:off x="457200" y="1370013"/>
            <a:ext cx="3886200" cy="365760"/>
          </a:xfrm>
        </p:spPr>
        <p:txBody>
          <a:bodyPr/>
          <a:lstStyle>
            <a:lvl1pPr marL="0" indent="0">
              <a:buNone/>
              <a:defRPr sz="1600" b="1">
                <a:solidFill>
                  <a:schemeClr val="tx1"/>
                </a:solidFill>
              </a:defRPr>
            </a:lvl1pPr>
          </a:lstStyle>
          <a:p>
            <a:pPr lvl="0"/>
            <a:r>
              <a:rPr lang="en-US" dirty="0" smtClean="0"/>
              <a:t>Click to edit Master text styles</a:t>
            </a:r>
          </a:p>
        </p:txBody>
      </p:sp>
      <p:sp>
        <p:nvSpPr>
          <p:cNvPr id="8" name="Text Placeholder 20"/>
          <p:cNvSpPr>
            <a:spLocks noGrp="1"/>
          </p:cNvSpPr>
          <p:nvPr>
            <p:ph type="body" sz="quarter" idx="19"/>
          </p:nvPr>
        </p:nvSpPr>
        <p:spPr>
          <a:xfrm>
            <a:off x="4799548" y="1370013"/>
            <a:ext cx="3886200" cy="365760"/>
          </a:xfrm>
        </p:spPr>
        <p:txBody>
          <a:bodyPr/>
          <a:lstStyle>
            <a:lvl1pPr marL="0" indent="0">
              <a:buNone/>
              <a:defRPr sz="1600" b="1">
                <a:solidFill>
                  <a:schemeClr val="tx1"/>
                </a:solidFill>
              </a:defRPr>
            </a:lvl1pPr>
          </a:lstStyle>
          <a:p>
            <a:pPr lvl="0"/>
            <a:r>
              <a:rPr lang="en-US" dirty="0" smtClean="0"/>
              <a:t>Click to edit Master text styles</a:t>
            </a:r>
          </a:p>
        </p:txBody>
      </p:sp>
      <p:sp>
        <p:nvSpPr>
          <p:cNvPr id="10" name="Content Placeholder 2"/>
          <p:cNvSpPr>
            <a:spLocks noGrp="1"/>
          </p:cNvSpPr>
          <p:nvPr>
            <p:ph sz="half" idx="22"/>
          </p:nvPr>
        </p:nvSpPr>
        <p:spPr>
          <a:xfrm>
            <a:off x="457200" y="4047240"/>
            <a:ext cx="3886200" cy="1737360"/>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3"/>
          <p:cNvSpPr>
            <a:spLocks noGrp="1"/>
          </p:cNvSpPr>
          <p:nvPr>
            <p:ph sz="half" idx="23"/>
          </p:nvPr>
        </p:nvSpPr>
        <p:spPr>
          <a:xfrm>
            <a:off x="4799548" y="4047240"/>
            <a:ext cx="3886200" cy="1737360"/>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ext Placeholder 16"/>
          <p:cNvSpPr>
            <a:spLocks noGrp="1"/>
          </p:cNvSpPr>
          <p:nvPr>
            <p:ph type="body" sz="quarter" idx="24"/>
          </p:nvPr>
        </p:nvSpPr>
        <p:spPr>
          <a:xfrm>
            <a:off x="457200" y="3671003"/>
            <a:ext cx="3886200" cy="365760"/>
          </a:xfrm>
        </p:spPr>
        <p:txBody>
          <a:bodyPr/>
          <a:lstStyle>
            <a:lvl1pPr marL="0" indent="0">
              <a:buNone/>
              <a:defRPr sz="1600" b="1">
                <a:solidFill>
                  <a:schemeClr val="tx1"/>
                </a:solidFill>
              </a:defRPr>
            </a:lvl1pPr>
          </a:lstStyle>
          <a:p>
            <a:pPr lvl="0"/>
            <a:r>
              <a:rPr lang="en-US" dirty="0" smtClean="0"/>
              <a:t>Click to edit Master text styles</a:t>
            </a:r>
          </a:p>
        </p:txBody>
      </p:sp>
      <p:sp>
        <p:nvSpPr>
          <p:cNvPr id="13" name="Text Placeholder 20"/>
          <p:cNvSpPr>
            <a:spLocks noGrp="1"/>
          </p:cNvSpPr>
          <p:nvPr>
            <p:ph type="body" sz="quarter" idx="25"/>
          </p:nvPr>
        </p:nvSpPr>
        <p:spPr>
          <a:xfrm>
            <a:off x="4799548" y="3671003"/>
            <a:ext cx="3886200" cy="365760"/>
          </a:xfrm>
        </p:spPr>
        <p:txBody>
          <a:bodyPr/>
          <a:lstStyle>
            <a:lvl1pPr marL="0" indent="0">
              <a:buNone/>
              <a:defRPr sz="1600" b="1">
                <a:solidFill>
                  <a:schemeClr val="tx1"/>
                </a:solidFill>
              </a:defRPr>
            </a:lvl1pPr>
          </a:lstStyle>
          <a:p>
            <a:pPr lvl="0"/>
            <a:r>
              <a:rPr lang="en-US" dirty="0" smtClean="0"/>
              <a:t>Click to edit Master text styles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ase Study">
    <p:spTree>
      <p:nvGrpSpPr>
        <p:cNvPr id="1" name=""/>
        <p:cNvGrpSpPr/>
        <p:nvPr/>
      </p:nvGrpSpPr>
      <p:grpSpPr>
        <a:xfrm>
          <a:off x="0" y="0"/>
          <a:ext cx="0" cy="0"/>
          <a:chOff x="0" y="0"/>
          <a:chExt cx="0" cy="0"/>
        </a:xfrm>
      </p:grpSpPr>
      <p:sp>
        <p:nvSpPr>
          <p:cNvPr id="6" name="Rectangle 7"/>
          <p:cNvSpPr>
            <a:spLocks noChangeArrowheads="1"/>
          </p:cNvSpPr>
          <p:nvPr userDrawn="1"/>
        </p:nvSpPr>
        <p:spPr bwMode="auto">
          <a:xfrm>
            <a:off x="455613" y="1369726"/>
            <a:ext cx="8234362" cy="4392613"/>
          </a:xfrm>
          <a:prstGeom prst="rect">
            <a:avLst/>
          </a:prstGeom>
          <a:solidFill>
            <a:schemeClr val="tx2">
              <a:lumMod val="20000"/>
              <a:lumOff val="80000"/>
            </a:schemeClr>
          </a:solidFill>
          <a:ln>
            <a:noFill/>
          </a:ln>
          <a:extLst>
            <a:ext uri="{91240B29-F687-4f45-9708-019B960494DF}">
              <a14:hiddenLine xmlns:mc="http://schemas.openxmlformats.org/markup-compatibility/2006" xmlns:mv="urn:schemas-microsoft-com:mac:vml" xmlns:a14="http://schemas.microsoft.com/office/drawing/2010/main" xmlns="" w="9525">
                <a:solidFill>
                  <a:srgbClr val="000000"/>
                </a:solidFill>
                <a:round/>
                <a:headEnd/>
                <a:tailEnd/>
              </a14:hiddenLine>
            </a:ext>
          </a:extLst>
        </p:spPr>
        <p:txBody>
          <a:bodyPr wrap="none" anchor="ctr"/>
          <a:lstStyle/>
          <a:p>
            <a:pPr eaLnBrk="0" hangingPunct="0"/>
            <a:endParaRPr lang="en-US" sz="2400" dirty="0">
              <a:solidFill>
                <a:srgbClr val="000000"/>
              </a:solidFill>
              <a:latin typeface="Calibri" pitchFamily="34" charset="0"/>
            </a:endParaRPr>
          </a:p>
        </p:txBody>
      </p:sp>
      <p:sp>
        <p:nvSpPr>
          <p:cNvPr id="3" name="Content Placeholder 2"/>
          <p:cNvSpPr>
            <a:spLocks noGrp="1"/>
          </p:cNvSpPr>
          <p:nvPr>
            <p:ph idx="1"/>
          </p:nvPr>
        </p:nvSpPr>
        <p:spPr>
          <a:xfrm>
            <a:off x="685799" y="2746776"/>
            <a:ext cx="3657600" cy="2778661"/>
          </a:xfrm>
          <a:prstGeom prst="rect">
            <a:avLst/>
          </a:prstGeom>
        </p:spPr>
        <p:txBody>
          <a:bodyPr tIns="0" bIns="0" rtlCol="0">
            <a:noAutofit/>
          </a:bodyPr>
          <a:lstStyle>
            <a:lvl1pPr marL="0" indent="0">
              <a:spcBef>
                <a:spcPts val="0"/>
              </a:spcBef>
              <a:buNone/>
              <a:defRPr lang="en-US" sz="1400" b="0" dirty="0" smtClean="0">
                <a:solidFill>
                  <a:schemeClr val="tx1"/>
                </a:solidFill>
              </a:defRPr>
            </a:lvl1pPr>
            <a:lvl2pPr marL="4763" indent="0">
              <a:spcBef>
                <a:spcPts val="0"/>
              </a:spcBef>
              <a:buNone/>
              <a:defRPr lang="en-US" sz="1000" dirty="0" smtClean="0">
                <a:solidFill>
                  <a:schemeClr val="tx1"/>
                </a:solidFill>
              </a:defRPr>
            </a:lvl2pPr>
            <a:lvl3pPr>
              <a:defRPr lang="en-US" sz="1000" dirty="0" smtClean="0"/>
            </a:lvl3pPr>
            <a:lvl4pPr>
              <a:defRPr lang="en-US" sz="1000" dirty="0" smtClean="0"/>
            </a:lvl4pPr>
            <a:lvl5pPr>
              <a:defRPr lang="en-US" sz="1000" dirty="0"/>
            </a:lvl5pPr>
          </a:lstStyle>
          <a:p>
            <a:pPr lvl="0"/>
            <a:r>
              <a:rPr lang="en-US" dirty="0" smtClean="0"/>
              <a:t>Click to edit Master text styles</a:t>
            </a:r>
          </a:p>
          <a:p>
            <a:pPr lvl="1"/>
            <a:r>
              <a:rPr lang="en-US" dirty="0" smtClean="0"/>
              <a:t>Second level</a:t>
            </a:r>
          </a:p>
        </p:txBody>
      </p:sp>
      <p:sp>
        <p:nvSpPr>
          <p:cNvPr id="5" name="Content Placeholder 2"/>
          <p:cNvSpPr>
            <a:spLocks noGrp="1"/>
          </p:cNvSpPr>
          <p:nvPr>
            <p:ph idx="13"/>
          </p:nvPr>
        </p:nvSpPr>
        <p:spPr>
          <a:xfrm>
            <a:off x="4795726" y="1552289"/>
            <a:ext cx="3657600" cy="3965653"/>
          </a:xfrm>
          <a:prstGeom prst="rect">
            <a:avLst/>
          </a:prstGeom>
        </p:spPr>
        <p:txBody>
          <a:bodyPr tIns="0" bIns="0" rtlCol="0">
            <a:noAutofit/>
          </a:bodyPr>
          <a:lstStyle>
            <a:lvl1pPr marL="0" indent="0">
              <a:spcBef>
                <a:spcPts val="0"/>
              </a:spcBef>
              <a:buNone/>
              <a:defRPr lang="en-US" sz="1400" b="0" dirty="0" smtClean="0">
                <a:solidFill>
                  <a:schemeClr val="tx1"/>
                </a:solidFill>
              </a:defRPr>
            </a:lvl1pPr>
            <a:lvl2pPr marL="112713" indent="-107950">
              <a:spcBef>
                <a:spcPts val="0"/>
              </a:spcBef>
              <a:buFont typeface="Arial"/>
              <a:buChar char="•"/>
              <a:defRPr lang="en-US" sz="1000" dirty="0" smtClean="0">
                <a:solidFill>
                  <a:schemeClr val="tx1"/>
                </a:solidFill>
              </a:defRPr>
            </a:lvl2pPr>
            <a:lvl3pPr>
              <a:defRPr lang="en-US" sz="1000" dirty="0" smtClean="0"/>
            </a:lvl3pPr>
            <a:lvl4pPr>
              <a:defRPr lang="en-US" sz="1000" dirty="0" smtClean="0"/>
            </a:lvl4pPr>
            <a:lvl5pPr>
              <a:defRPr lang="en-US" sz="1000" dirty="0"/>
            </a:lvl5pPr>
          </a:lstStyle>
          <a:p>
            <a:pPr lvl="0"/>
            <a:r>
              <a:rPr lang="en-US" dirty="0" smtClean="0"/>
              <a:t>Click to edit Master text styles</a:t>
            </a:r>
          </a:p>
          <a:p>
            <a:pPr lvl="1"/>
            <a:r>
              <a:rPr lang="en-US" dirty="0" smtClean="0"/>
              <a:t>Second level</a:t>
            </a:r>
          </a:p>
        </p:txBody>
      </p:sp>
      <p:sp>
        <p:nvSpPr>
          <p:cNvPr id="10" name="Content Placeholder 2"/>
          <p:cNvSpPr>
            <a:spLocks noGrp="1"/>
          </p:cNvSpPr>
          <p:nvPr>
            <p:ph idx="14"/>
          </p:nvPr>
        </p:nvSpPr>
        <p:spPr>
          <a:xfrm>
            <a:off x="1201350" y="1552289"/>
            <a:ext cx="3142049" cy="878703"/>
          </a:xfrm>
          <a:prstGeom prst="rect">
            <a:avLst/>
          </a:prstGeom>
        </p:spPr>
        <p:txBody>
          <a:bodyPr tIns="0" bIns="0" rtlCol="0">
            <a:noAutofit/>
          </a:bodyPr>
          <a:lstStyle>
            <a:lvl1pPr marL="0" indent="0">
              <a:spcBef>
                <a:spcPts val="0"/>
              </a:spcBef>
              <a:buNone/>
              <a:defRPr lang="en-US" sz="1400" b="0" dirty="0" smtClean="0">
                <a:solidFill>
                  <a:schemeClr val="tx1"/>
                </a:solidFill>
              </a:defRPr>
            </a:lvl1pPr>
            <a:lvl2pPr marL="4763" indent="0">
              <a:spcBef>
                <a:spcPts val="0"/>
              </a:spcBef>
              <a:buNone/>
              <a:defRPr lang="en-US" sz="1000" dirty="0" smtClean="0">
                <a:solidFill>
                  <a:schemeClr val="tx1"/>
                </a:solidFill>
              </a:defRPr>
            </a:lvl2pPr>
            <a:lvl3pPr>
              <a:defRPr lang="en-US" sz="1000" dirty="0" smtClean="0"/>
            </a:lvl3pPr>
            <a:lvl4pPr>
              <a:defRPr lang="en-US" sz="1000" dirty="0" smtClean="0"/>
            </a:lvl4pPr>
            <a:lvl5pPr>
              <a:defRPr lang="en-US" sz="1000" dirty="0"/>
            </a:lvl5pPr>
          </a:lstStyle>
          <a:p>
            <a:pPr lvl="0"/>
            <a:r>
              <a:rPr lang="en-US" dirty="0" smtClean="0"/>
              <a:t>Click to edit Master text styles</a:t>
            </a:r>
          </a:p>
          <a:p>
            <a:pPr lvl="1"/>
            <a:r>
              <a:rPr lang="en-US" dirty="0" smtClean="0"/>
              <a:t>Second level</a:t>
            </a:r>
          </a:p>
        </p:txBody>
      </p:sp>
      <p:sp>
        <p:nvSpPr>
          <p:cNvPr id="4" name="Title 3"/>
          <p:cNvSpPr>
            <a:spLocks noGrp="1"/>
          </p:cNvSpPr>
          <p:nvPr>
            <p:ph type="title"/>
          </p:nvPr>
        </p:nvSpPr>
        <p:spPr/>
        <p:txBody>
          <a:bodyPr/>
          <a:lstStyle>
            <a:lvl1pPr>
              <a:defRPr>
                <a:solidFill>
                  <a:schemeClr val="tx1"/>
                </a:solidFill>
              </a:defRPr>
            </a:lvl1pPr>
          </a:lstStyle>
          <a:p>
            <a:r>
              <a:rPr lang="en-US" dirty="0" smtClean="0"/>
              <a:t>Click to edit Master title style</a:t>
            </a:r>
            <a:endParaRPr lang="en-US" dirty="0"/>
          </a:p>
        </p:txBody>
      </p:sp>
      <p:cxnSp>
        <p:nvCxnSpPr>
          <p:cNvPr id="16" name="Straight Connector 15"/>
          <p:cNvCxnSpPr/>
          <p:nvPr userDrawn="1"/>
        </p:nvCxnSpPr>
        <p:spPr>
          <a:xfrm>
            <a:off x="4568825" y="1550988"/>
            <a:ext cx="0" cy="402336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527034" y="6491040"/>
            <a:ext cx="356616" cy="228600"/>
          </a:xfrm>
          <a:prstGeom prst="rect">
            <a:avLst/>
          </a:prstGeom>
        </p:spPr>
        <p:txBody>
          <a:bodyPr vert="horz" lIns="0" tIns="0" rIns="0" bIns="0" rtlCol="0" anchor="b" anchorCtr="0"/>
          <a:lstStyle>
            <a:lvl1pPr algn="r">
              <a:defRPr sz="900">
                <a:solidFill>
                  <a:schemeClr val="tx1"/>
                </a:solidFill>
                <a:latin typeface="Calibri" pitchFamily="34" charset="0"/>
              </a:defRPr>
            </a:lvl1pPr>
          </a:lstStyle>
          <a:p>
            <a:fld id="{D8A2AC44-5FB7-4109-B85E-1E2EF6507B7F}" type="slidenum">
              <a:rPr lang="en-US" smtClean="0"/>
              <a:pPr/>
              <a:t>‹#›</a:t>
            </a:fld>
            <a:endParaRPr lang="en-US" dirty="0"/>
          </a:p>
        </p:txBody>
      </p:sp>
    </p:spTree>
    <p:extLst>
      <p:ext uri="{BB962C8B-B14F-4D97-AF65-F5344CB8AC3E}">
        <p14:creationId xmlns:mc="http://schemas.openxmlformats.org/markup-compatibility/2006" xmlns:mv="urn:schemas-microsoft-com:mac:vml" xmlns:p14="http://schemas.microsoft.com/office/powerpoint/2010/main" xmlns="" val="2861505647"/>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sclosure">
    <p:spTree>
      <p:nvGrpSpPr>
        <p:cNvPr id="1" name=""/>
        <p:cNvGrpSpPr/>
        <p:nvPr/>
      </p:nvGrpSpPr>
      <p:grpSpPr>
        <a:xfrm>
          <a:off x="0" y="0"/>
          <a:ext cx="0" cy="0"/>
          <a:chOff x="0" y="0"/>
          <a:chExt cx="0" cy="0"/>
        </a:xfrm>
      </p:grpSpPr>
      <p:sp>
        <p:nvSpPr>
          <p:cNvPr id="6" name="Content Placeholder 2"/>
          <p:cNvSpPr>
            <a:spLocks noGrp="1"/>
          </p:cNvSpPr>
          <p:nvPr>
            <p:ph idx="1" hasCustomPrompt="1"/>
          </p:nvPr>
        </p:nvSpPr>
        <p:spPr>
          <a:xfrm>
            <a:off x="457200" y="1370013"/>
            <a:ext cx="8229600" cy="4391025"/>
          </a:xfrm>
        </p:spPr>
        <p:txBody>
          <a:bodyPr tIns="0" bIns="0"/>
          <a:lstStyle>
            <a:lvl1pPr marL="0" indent="0">
              <a:lnSpc>
                <a:spcPct val="100000"/>
              </a:lnSpc>
              <a:spcBef>
                <a:spcPts val="200"/>
              </a:spcBef>
              <a:buNone/>
              <a:defRPr sz="700" i="0">
                <a:solidFill>
                  <a:schemeClr val="tx1"/>
                </a:solidFill>
                <a:latin typeface="+mj-lt"/>
              </a:defRPr>
            </a:lvl1pPr>
            <a:lvl2pPr marL="0" indent="0">
              <a:lnSpc>
                <a:spcPct val="100000"/>
              </a:lnSpc>
              <a:spcBef>
                <a:spcPts val="200"/>
              </a:spcBef>
              <a:buNone/>
              <a:tabLst/>
              <a:defRPr sz="700" i="0">
                <a:solidFill>
                  <a:schemeClr val="tx1"/>
                </a:solidFill>
                <a:latin typeface="+mj-lt"/>
              </a:defRPr>
            </a:lvl2pPr>
            <a:lvl3pPr marL="119063" indent="-115888">
              <a:lnSpc>
                <a:spcPct val="100000"/>
              </a:lnSpc>
              <a:spcBef>
                <a:spcPts val="200"/>
              </a:spcBef>
              <a:buNone/>
              <a:defRPr sz="700" i="0">
                <a:solidFill>
                  <a:schemeClr val="tx1"/>
                </a:solidFill>
                <a:latin typeface="+mj-lt"/>
              </a:defRPr>
            </a:lvl3pPr>
            <a:lvl4pPr marL="0" indent="0">
              <a:lnSpc>
                <a:spcPct val="100000"/>
              </a:lnSpc>
              <a:spcBef>
                <a:spcPts val="200"/>
              </a:spcBef>
              <a:buNone/>
              <a:defRPr sz="700" i="0">
                <a:solidFill>
                  <a:schemeClr val="tx1"/>
                </a:solidFill>
                <a:latin typeface="+mj-lt"/>
              </a:defRPr>
            </a:lvl4pPr>
            <a:lvl5pPr marL="347663" indent="-119063">
              <a:defRPr sz="800">
                <a:latin typeface="+mj-lt"/>
              </a:defRPr>
            </a:lvl5pPr>
          </a:lstStyle>
          <a:p>
            <a:pPr lvl="0"/>
            <a:r>
              <a:rPr lang="en-US" dirty="0" smtClean="0"/>
              <a:t>Click to edit introductory level</a:t>
            </a:r>
          </a:p>
          <a:p>
            <a:pPr lvl="1"/>
            <a:r>
              <a:rPr lang="en-US" dirty="0" smtClean="0"/>
              <a:t>Subsequent level</a:t>
            </a:r>
          </a:p>
          <a:p>
            <a:pPr lvl="2"/>
            <a:r>
              <a:rPr lang="en-US" dirty="0" smtClean="0"/>
              <a:t>First level</a:t>
            </a:r>
          </a:p>
          <a:p>
            <a:pPr lvl="3"/>
            <a:r>
              <a:rPr lang="en-US" dirty="0" smtClean="0"/>
              <a:t>Second level</a:t>
            </a:r>
          </a:p>
        </p:txBody>
      </p:sp>
      <p:sp>
        <p:nvSpPr>
          <p:cNvPr id="3" name="Title 2"/>
          <p:cNvSpPr>
            <a:spLocks noGrp="1"/>
          </p:cNvSpPr>
          <p:nvPr>
            <p:ph type="title"/>
          </p:nvPr>
        </p:nvSpPr>
        <p:spPr>
          <a:xfrm>
            <a:off x="457200" y="347888"/>
            <a:ext cx="8228013" cy="811212"/>
          </a:xfrm>
        </p:spPr>
        <p:txBody>
          <a:bodyPr/>
          <a:lstStyle>
            <a:lvl1pPr>
              <a:defRPr>
                <a:solidFill>
                  <a:schemeClr val="tx1"/>
                </a:solidFill>
              </a:defRPr>
            </a:lvl1pPr>
          </a:lstStyle>
          <a:p>
            <a:r>
              <a:rPr lang="en-US" dirty="0" smtClean="0"/>
              <a:t>Click to edit Master title style</a:t>
            </a:r>
            <a:endParaRPr lang="en-US" dirty="0"/>
          </a:p>
        </p:txBody>
      </p:sp>
      <p:sp>
        <p:nvSpPr>
          <p:cNvPr id="7" name="Slide Number Placeholder 5"/>
          <p:cNvSpPr txBox="1">
            <a:spLocks/>
          </p:cNvSpPr>
          <p:nvPr userDrawn="1"/>
        </p:nvSpPr>
        <p:spPr>
          <a:xfrm>
            <a:off x="8527034" y="6491040"/>
            <a:ext cx="356616" cy="228600"/>
          </a:xfrm>
          <a:prstGeom prst="rect">
            <a:avLst/>
          </a:prstGeom>
        </p:spPr>
        <p:txBody>
          <a:bodyPr vert="horz" lIns="0" tIns="0" rIns="0" bIns="0" rtlCol="0" anchor="b" anchorCtr="0"/>
          <a:lstStyle>
            <a:lvl1pPr algn="r">
              <a:defRPr sz="900">
                <a:solidFill>
                  <a:schemeClr val="tx2"/>
                </a:solidFill>
                <a:latin typeface="Calibri"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D8A2AC44-5FB7-4109-B85E-1E2EF6507B7F}" type="slidenum">
              <a:rPr kumimoji="0" lang="en-US" sz="900" b="0" i="0" u="none" strike="noStrike" kern="1200" cap="none" spc="0" normalizeH="0" baseline="0" noProof="0" smtClean="0">
                <a:ln>
                  <a:noFill/>
                </a:ln>
                <a:solidFill>
                  <a:schemeClr val="tx1"/>
                </a:solidFill>
                <a:effectLst/>
                <a:uLnTx/>
                <a:uFillTx/>
                <a:latin typeface="Calibri" pitchFamily="34" charset="0"/>
                <a:ea typeface="ＭＳ Ｐゴシック" charset="0"/>
                <a:cs typeface="ＭＳ Ｐゴシック"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900" b="0" i="0" u="none" strike="noStrike" kern="1200" cap="none" spc="0" normalizeH="0" baseline="0" noProof="0" dirty="0">
              <a:ln>
                <a:noFill/>
              </a:ln>
              <a:solidFill>
                <a:schemeClr val="tx1"/>
              </a:solidFill>
              <a:effectLst/>
              <a:uLnTx/>
              <a:uFillTx/>
              <a:latin typeface="Calibri" pitchFamily="34" charset="0"/>
              <a:ea typeface="ＭＳ Ｐゴシック" charset="0"/>
              <a:cs typeface="ＭＳ Ｐゴシック"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5" name="Slide Number Placeholder 4"/>
          <p:cNvSpPr>
            <a:spLocks noGrp="1"/>
          </p:cNvSpPr>
          <p:nvPr>
            <p:ph type="sldNum" sz="quarter" idx="12"/>
          </p:nvPr>
        </p:nvSpPr>
        <p:spPr/>
        <p:txBody>
          <a:bodyPr/>
          <a:lstStyle/>
          <a:p>
            <a:fld id="{D8A2AC44-5FB7-4109-B85E-1E2EF6507B7F}"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_NO RU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5" name="Slide Number Placeholder 4"/>
          <p:cNvSpPr>
            <a:spLocks noGrp="1"/>
          </p:cNvSpPr>
          <p:nvPr>
            <p:ph type="sldNum" sz="quarter" idx="12"/>
          </p:nvPr>
        </p:nvSpPr>
        <p:spPr/>
        <p:txBody>
          <a:bodyPr/>
          <a:lstStyle/>
          <a:p>
            <a:fld id="{D8A2AC44-5FB7-4109-B85E-1E2EF6507B7F}"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8A2AC44-5FB7-4109-B85E-1E2EF6507B7F}" type="slidenum">
              <a:rPr lang="en-US" smtClean="0"/>
              <a:pPr/>
              <a:t>‹#›</a:t>
            </a:fld>
            <a:endParaRPr lang="en-US"/>
          </a:p>
        </p:txBody>
      </p:sp>
      <p:sp>
        <p:nvSpPr>
          <p:cNvPr id="3" name="Rectangle 2"/>
          <p:cNvSpPr/>
          <p:nvPr userDrawn="1"/>
        </p:nvSpPr>
        <p:spPr>
          <a:xfrm>
            <a:off x="352269" y="1266669"/>
            <a:ext cx="8531381" cy="1274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pic>
        <p:nvPicPr>
          <p:cNvPr id="77825" name="Picture 1" descr="\\advjob\Agency Jobs 2013\G3 Projects 2013\GWIM 2013\_UHNW\02-13\PRES-02-13-0670.B US Trust PPT Template Rebrand\Creative\Art\ust_wordmark1_7527-01.png"/>
          <p:cNvPicPr>
            <a:picLocks noChangeAspect="1" noChangeArrowheads="1"/>
          </p:cNvPicPr>
          <p:nvPr userDrawn="1"/>
        </p:nvPicPr>
        <p:blipFill>
          <a:blip r:embed="rId2"/>
          <a:srcRect/>
          <a:stretch>
            <a:fillRect/>
          </a:stretch>
        </p:blipFill>
        <p:spPr bwMode="auto">
          <a:xfrm>
            <a:off x="1" y="1181100"/>
            <a:ext cx="9144000" cy="4717929"/>
          </a:xfrm>
          <a:prstGeom prst="rect">
            <a:avLst/>
          </a:prstGeom>
          <a:noFill/>
        </p:spPr>
      </p:pic>
      <p:sp>
        <p:nvSpPr>
          <p:cNvPr id="2" name="Title 1"/>
          <p:cNvSpPr>
            <a:spLocks noGrp="1"/>
          </p:cNvSpPr>
          <p:nvPr>
            <p:ph type="ctrTitle"/>
          </p:nvPr>
        </p:nvSpPr>
        <p:spPr>
          <a:xfrm>
            <a:off x="457200" y="2111904"/>
            <a:ext cx="8138160" cy="969264"/>
          </a:xfrm>
        </p:spPr>
        <p:txBody>
          <a:bodyPr/>
          <a:lstStyle>
            <a:lvl1pPr>
              <a:lnSpc>
                <a:spcPct val="90000"/>
              </a:lnSpc>
              <a:defRPr sz="3000">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57198" y="3142224"/>
            <a:ext cx="8129016" cy="763599"/>
          </a:xfrm>
        </p:spPr>
        <p:txBody>
          <a:bodyPr/>
          <a:lstStyle>
            <a:lvl1pPr marL="0" indent="0" algn="l">
              <a:buNone/>
              <a:defRPr sz="1800">
                <a:solidFill>
                  <a:schemeClr val="tx1"/>
                </a:solidFill>
                <a:latin typeface="Cambr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9" name="Content Placeholder 10"/>
          <p:cNvSpPr>
            <a:spLocks noGrp="1"/>
          </p:cNvSpPr>
          <p:nvPr>
            <p:ph sz="quarter" idx="10" hasCustomPrompt="1"/>
          </p:nvPr>
        </p:nvSpPr>
        <p:spPr>
          <a:xfrm>
            <a:off x="457200" y="4007919"/>
            <a:ext cx="8124670" cy="311150"/>
          </a:xfrm>
          <a:prstGeom prst="rect">
            <a:avLst/>
          </a:prstGeom>
        </p:spPr>
        <p:txBody>
          <a:bodyPr/>
          <a:lstStyle>
            <a:lvl1pPr marL="0" indent="0">
              <a:buNone/>
              <a:defRPr sz="1200" b="1">
                <a:solidFill>
                  <a:schemeClr val="tx1"/>
                </a:solidFill>
                <a:latin typeface="Calibri" pitchFamily="34" charset="0"/>
              </a:defRPr>
            </a:lvl1pPr>
            <a:lvl2pPr marL="228600" indent="0">
              <a:buNone/>
              <a:defRPr sz="1400" b="0">
                <a:solidFill>
                  <a:schemeClr val="bg1"/>
                </a:solidFill>
              </a:defRPr>
            </a:lvl2pPr>
            <a:lvl3pPr marL="460375" indent="0">
              <a:buNone/>
              <a:defRPr sz="1400" b="0">
                <a:solidFill>
                  <a:schemeClr val="bg1"/>
                </a:solidFill>
              </a:defRPr>
            </a:lvl3pPr>
            <a:lvl4pPr marL="687388" indent="0">
              <a:buNone/>
              <a:defRPr sz="1400" b="0">
                <a:solidFill>
                  <a:schemeClr val="bg1"/>
                </a:solidFill>
              </a:defRPr>
            </a:lvl4pPr>
            <a:lvl5pPr marL="914400" indent="0">
              <a:buNone/>
              <a:defRPr sz="1400" b="0">
                <a:solidFill>
                  <a:schemeClr val="bg1"/>
                </a:solidFill>
              </a:defRPr>
            </a:lvl5pPr>
          </a:lstStyle>
          <a:p>
            <a:pPr lvl="0"/>
            <a:r>
              <a:rPr lang="en-US" dirty="0" smtClean="0"/>
              <a:t>CLICK TO EDIT MASTER TEXT STYLES</a:t>
            </a:r>
          </a:p>
        </p:txBody>
      </p:sp>
      <p:pic>
        <p:nvPicPr>
          <p:cNvPr id="8" name="Picture 1" descr="H:\PROJECTS\AGENCY\07.09\PRES-07-09-0512 UST PPT 3-D objects\bac_lo1_cmyk_ust.png"/>
          <p:cNvPicPr>
            <a:picLocks noChangeAspect="1" noChangeArrowheads="1"/>
          </p:cNvPicPr>
          <p:nvPr userDrawn="1"/>
        </p:nvPicPr>
        <p:blipFill>
          <a:blip r:embed="rId3"/>
          <a:stretch>
            <a:fillRect/>
          </a:stretch>
        </p:blipFill>
        <p:spPr bwMode="auto">
          <a:xfrm>
            <a:off x="455613" y="6169394"/>
            <a:ext cx="1828787" cy="424415"/>
          </a:xfrm>
          <a:prstGeom prst="rect">
            <a:avLst/>
          </a:prstGeom>
          <a:noFill/>
          <a:ln w="9525">
            <a:noFill/>
            <a:miter lim="800000"/>
            <a:headEnd/>
            <a:tailEnd/>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2-Section header">
    <p:spTree>
      <p:nvGrpSpPr>
        <p:cNvPr id="1" name=""/>
        <p:cNvGrpSpPr/>
        <p:nvPr/>
      </p:nvGrpSpPr>
      <p:grpSpPr>
        <a:xfrm>
          <a:off x="0" y="0"/>
          <a:ext cx="0" cy="0"/>
          <a:chOff x="0" y="0"/>
          <a:chExt cx="0" cy="0"/>
        </a:xfrm>
      </p:grpSpPr>
      <p:pic>
        <p:nvPicPr>
          <p:cNvPr id="7" name="Picture 1" descr="\\advjob\Agency Jobs 2013\G3 Projects 2013\GWIM 2013\_UHNW\02-13\PRES-02-13-0670.B US Trust PPT Template Rebrand\Creative\Art\ust_wordmark1_7527-01.png"/>
          <p:cNvPicPr>
            <a:picLocks noChangeAspect="1" noChangeArrowheads="1"/>
          </p:cNvPicPr>
          <p:nvPr userDrawn="1"/>
        </p:nvPicPr>
        <p:blipFill>
          <a:blip r:embed="rId2"/>
          <a:srcRect/>
          <a:stretch>
            <a:fillRect/>
          </a:stretch>
        </p:blipFill>
        <p:spPr bwMode="auto">
          <a:xfrm>
            <a:off x="1" y="1181100"/>
            <a:ext cx="9144000" cy="4717929"/>
          </a:xfrm>
          <a:prstGeom prst="rect">
            <a:avLst/>
          </a:prstGeom>
          <a:noFill/>
        </p:spPr>
      </p:pic>
      <p:sp>
        <p:nvSpPr>
          <p:cNvPr id="4" name="Slide Number Placeholder 3"/>
          <p:cNvSpPr>
            <a:spLocks noGrp="1"/>
          </p:cNvSpPr>
          <p:nvPr>
            <p:ph type="sldNum" sz="quarter" idx="12"/>
          </p:nvPr>
        </p:nvSpPr>
        <p:spPr/>
        <p:txBody>
          <a:bodyPr/>
          <a:lstStyle/>
          <a:p>
            <a:fld id="{D8A2AC44-5FB7-4109-B85E-1E2EF6507B7F}" type="slidenum">
              <a:rPr lang="en-US" smtClean="0"/>
              <a:pPr/>
              <a:t>‹#›</a:t>
            </a:fld>
            <a:endParaRPr lang="en-US"/>
          </a:p>
        </p:txBody>
      </p:sp>
      <p:pic>
        <p:nvPicPr>
          <p:cNvPr id="5" name="Picture 1" descr="H:\PROJECTS\AGENCY\07.09\PRES-07-09-0512 UST PPT 3-D objects\bac_lo1_cmyk_ust.png"/>
          <p:cNvPicPr>
            <a:picLocks noChangeAspect="1" noChangeArrowheads="1"/>
          </p:cNvPicPr>
          <p:nvPr userDrawn="1"/>
        </p:nvPicPr>
        <p:blipFill>
          <a:blip r:embed="rId3"/>
          <a:srcRect b="40330"/>
          <a:stretch>
            <a:fillRect/>
          </a:stretch>
        </p:blipFill>
        <p:spPr bwMode="auto">
          <a:xfrm>
            <a:off x="450900" y="6499667"/>
            <a:ext cx="1554479" cy="215260"/>
          </a:xfrm>
          <a:prstGeom prst="rect">
            <a:avLst/>
          </a:prstGeom>
          <a:noFill/>
          <a:ln w="9525">
            <a:noFill/>
            <a:miter lim="800000"/>
            <a:headEnd/>
            <a:tailEnd/>
          </a:ln>
        </p:spPr>
      </p:pic>
      <p:sp>
        <p:nvSpPr>
          <p:cNvPr id="8" name="Text Placeholder 2"/>
          <p:cNvSpPr>
            <a:spLocks noGrp="1"/>
          </p:cNvSpPr>
          <p:nvPr>
            <p:ph type="body" idx="1"/>
          </p:nvPr>
        </p:nvSpPr>
        <p:spPr>
          <a:xfrm>
            <a:off x="457200" y="3138249"/>
            <a:ext cx="7772400" cy="512064"/>
          </a:xfrm>
        </p:spPr>
        <p:txBody>
          <a:bodyPr anchor="t" anchorCtr="0">
            <a:normAutofit/>
          </a:bodyPr>
          <a:lstStyle>
            <a:lvl1pPr marL="0" indent="0">
              <a:buNone/>
              <a:defRPr sz="1800">
                <a:solidFill>
                  <a:schemeClr val="tx1"/>
                </a:solidFill>
                <a:latin typeface="Cambria"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9" name="Title 1"/>
          <p:cNvSpPr>
            <a:spLocks noGrp="1"/>
          </p:cNvSpPr>
          <p:nvPr>
            <p:ph type="title" hasCustomPrompt="1"/>
          </p:nvPr>
        </p:nvSpPr>
        <p:spPr>
          <a:xfrm>
            <a:off x="457200" y="2082605"/>
            <a:ext cx="8138160" cy="969264"/>
          </a:xfrm>
          <a:noFill/>
          <a:ln>
            <a:noFill/>
          </a:ln>
        </p:spPr>
        <p:txBody>
          <a:bodyPr vert="horz" wrap="square" lIns="0" tIns="45720" rIns="0" bIns="45720" numCol="1" anchor="b" anchorCtr="0" compatLnSpc="1">
            <a:prstTxWarp prst="textNoShape">
              <a:avLst/>
            </a:prstTxWarp>
            <a:noAutofit/>
          </a:bodyPr>
          <a:lstStyle>
            <a:lvl1pPr algn="l" rtl="0" eaLnBrk="0" fontAlgn="base" hangingPunct="0">
              <a:lnSpc>
                <a:spcPct val="90000"/>
              </a:lnSpc>
              <a:spcBef>
                <a:spcPct val="0"/>
              </a:spcBef>
              <a:spcAft>
                <a:spcPct val="0"/>
              </a:spcAft>
              <a:defRPr lang="en-US" sz="3000" b="0" kern="1200" cap="none" baseline="0" dirty="0" smtClean="0">
                <a:solidFill>
                  <a:srgbClr val="000000"/>
                </a:solidFill>
                <a:latin typeface="Calibri" pitchFamily="34" charset="0"/>
                <a:ea typeface="Calibri" pitchFamily="34" charset="0"/>
                <a:cs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2_Section Header">
    <p:spTree>
      <p:nvGrpSpPr>
        <p:cNvPr id="1" name=""/>
        <p:cNvGrpSpPr/>
        <p:nvPr/>
      </p:nvGrpSpPr>
      <p:grpSpPr>
        <a:xfrm>
          <a:off x="0" y="0"/>
          <a:ext cx="0" cy="0"/>
          <a:chOff x="0" y="0"/>
          <a:chExt cx="0" cy="0"/>
        </a:xfrm>
      </p:grpSpPr>
      <p:pic>
        <p:nvPicPr>
          <p:cNvPr id="72705" name="Picture 1" descr="\\advjob\Agency Jobs 2013\G3 Projects 2013\GWIM 2013\_UHNW\02-13\PRES-02-13-0670.B US Trust PPT Template Rebrand\Creative\Art\ust_flagscape_7527.png"/>
          <p:cNvPicPr>
            <a:picLocks noChangeAspect="1" noChangeArrowheads="1"/>
          </p:cNvPicPr>
          <p:nvPr userDrawn="1"/>
        </p:nvPicPr>
        <p:blipFill>
          <a:blip r:embed="rId2"/>
          <a:srcRect l="29254" t="15536" r="32796" b="48076"/>
          <a:stretch>
            <a:fillRect/>
          </a:stretch>
        </p:blipFill>
        <p:spPr bwMode="auto">
          <a:xfrm>
            <a:off x="0" y="1181099"/>
            <a:ext cx="9144000" cy="4711701"/>
          </a:xfrm>
          <a:prstGeom prst="rect">
            <a:avLst/>
          </a:prstGeom>
          <a:noFill/>
        </p:spPr>
      </p:pic>
      <p:sp>
        <p:nvSpPr>
          <p:cNvPr id="3" name="Text Placeholder 2"/>
          <p:cNvSpPr>
            <a:spLocks noGrp="1"/>
          </p:cNvSpPr>
          <p:nvPr>
            <p:ph type="body" idx="1"/>
          </p:nvPr>
        </p:nvSpPr>
        <p:spPr>
          <a:xfrm>
            <a:off x="457200" y="3139200"/>
            <a:ext cx="7772400" cy="512064"/>
          </a:xfrm>
        </p:spPr>
        <p:txBody>
          <a:bodyPr anchor="t" anchorCtr="0">
            <a:normAutofit/>
          </a:bodyPr>
          <a:lstStyle>
            <a:lvl1pPr marL="0" indent="0">
              <a:buNone/>
              <a:defRPr sz="1800">
                <a:solidFill>
                  <a:schemeClr val="tx1"/>
                </a:solidFill>
                <a:latin typeface="Cambria"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6" name="Slide Number Placeholder 5"/>
          <p:cNvSpPr>
            <a:spLocks noGrp="1"/>
          </p:cNvSpPr>
          <p:nvPr>
            <p:ph type="sldNum" sz="quarter" idx="12"/>
          </p:nvPr>
        </p:nvSpPr>
        <p:spPr/>
        <p:txBody>
          <a:bodyPr/>
          <a:lstStyle/>
          <a:p>
            <a:fld id="{D8A2AC44-5FB7-4109-B85E-1E2EF6507B7F}" type="slidenum">
              <a:rPr lang="en-US" smtClean="0"/>
              <a:pPr/>
              <a:t>‹#›</a:t>
            </a:fld>
            <a:endParaRPr lang="en-US"/>
          </a:p>
        </p:txBody>
      </p:sp>
      <p:sp>
        <p:nvSpPr>
          <p:cNvPr id="2" name="Title 1"/>
          <p:cNvSpPr>
            <a:spLocks noGrp="1"/>
          </p:cNvSpPr>
          <p:nvPr>
            <p:ph type="title"/>
          </p:nvPr>
        </p:nvSpPr>
        <p:spPr>
          <a:xfrm>
            <a:off x="457200" y="2084400"/>
            <a:ext cx="8138160" cy="969264"/>
          </a:xfrm>
          <a:noFill/>
          <a:ln>
            <a:noFill/>
          </a:ln>
        </p:spPr>
        <p:txBody>
          <a:bodyPr vert="horz" wrap="square" lIns="0" tIns="45720" rIns="0" bIns="45720" numCol="1" anchor="b" anchorCtr="0" compatLnSpc="1">
            <a:prstTxWarp prst="textNoShape">
              <a:avLst/>
            </a:prstTxWarp>
            <a:noAutofit/>
          </a:bodyPr>
          <a:lstStyle>
            <a:lvl1pPr algn="l" rtl="0" eaLnBrk="0" fontAlgn="base" hangingPunct="0">
              <a:lnSpc>
                <a:spcPct val="90000"/>
              </a:lnSpc>
              <a:spcBef>
                <a:spcPct val="0"/>
              </a:spcBef>
              <a:spcAft>
                <a:spcPct val="0"/>
              </a:spcAft>
              <a:defRPr lang="en-US" sz="3000" b="0" kern="1200" cap="none" baseline="0" dirty="0" smtClean="0">
                <a:solidFill>
                  <a:schemeClr val="tx1"/>
                </a:solidFill>
                <a:latin typeface="Calibri" pitchFamily="34" charset="0"/>
                <a:ea typeface="Calibri" pitchFamily="34" charset="0"/>
                <a:cs typeface="Calibri" pitchFamily="34" charset="0"/>
              </a:defRPr>
            </a:lvl1pPr>
          </a:lstStyle>
          <a:p>
            <a:r>
              <a:rPr lang="en-US" dirty="0" smtClean="0"/>
              <a:t>Click to edit Master title style</a:t>
            </a:r>
            <a:endParaRPr lang="en-US" dirty="0"/>
          </a:p>
        </p:txBody>
      </p:sp>
      <p:pic>
        <p:nvPicPr>
          <p:cNvPr id="7" name="Picture 1" descr="H:\PROJECTS\AGENCY\07.09\PRES-07-09-0512 UST PPT 3-D objects\bac_lo1_cmyk_ust.png"/>
          <p:cNvPicPr>
            <a:picLocks noChangeAspect="1" noChangeArrowheads="1"/>
          </p:cNvPicPr>
          <p:nvPr userDrawn="1"/>
        </p:nvPicPr>
        <p:blipFill>
          <a:blip r:embed="rId3"/>
          <a:srcRect b="40330"/>
          <a:stretch>
            <a:fillRect/>
          </a:stretch>
        </p:blipFill>
        <p:spPr bwMode="auto">
          <a:xfrm>
            <a:off x="450900" y="6499667"/>
            <a:ext cx="1554479" cy="215260"/>
          </a:xfrm>
          <a:prstGeom prst="rect">
            <a:avLst/>
          </a:prstGeom>
          <a:noFill/>
          <a:ln w="9525">
            <a:noFill/>
            <a:miter lim="800000"/>
            <a:headEnd/>
            <a:tailEnd/>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blank" preserve="1">
  <p:cSld name="Back Page_with UST Logo">
    <p:spTree>
      <p:nvGrpSpPr>
        <p:cNvPr id="1" name=""/>
        <p:cNvGrpSpPr/>
        <p:nvPr/>
      </p:nvGrpSpPr>
      <p:grpSpPr>
        <a:xfrm>
          <a:off x="0" y="0"/>
          <a:ext cx="0" cy="0"/>
          <a:chOff x="0" y="0"/>
          <a:chExt cx="0" cy="0"/>
        </a:xfrm>
      </p:grpSpPr>
      <p:pic>
        <p:nvPicPr>
          <p:cNvPr id="5" name="Picture 1" descr="\\advjob\Agency Jobs 2013\G3 Projects 2013\GWIM 2013\_UHNW\02-13\PRES-02-13-0670.B US Trust PPT Template Rebrand\Creative\Art\ust_wordmark1_7527-01.png"/>
          <p:cNvPicPr>
            <a:picLocks noChangeAspect="1" noChangeArrowheads="1"/>
          </p:cNvPicPr>
          <p:nvPr userDrawn="1"/>
        </p:nvPicPr>
        <p:blipFill>
          <a:blip r:embed="rId2"/>
          <a:srcRect/>
          <a:stretch>
            <a:fillRect/>
          </a:stretch>
        </p:blipFill>
        <p:spPr bwMode="auto">
          <a:xfrm>
            <a:off x="1" y="1181100"/>
            <a:ext cx="9144000" cy="4717929"/>
          </a:xfrm>
          <a:prstGeom prst="rect">
            <a:avLst/>
          </a:prstGeom>
          <a:noFill/>
        </p:spPr>
      </p:pic>
      <p:sp>
        <p:nvSpPr>
          <p:cNvPr id="4" name="Slide Number Placeholder 3"/>
          <p:cNvSpPr>
            <a:spLocks noGrp="1"/>
          </p:cNvSpPr>
          <p:nvPr>
            <p:ph type="sldNum" sz="quarter" idx="12"/>
          </p:nvPr>
        </p:nvSpPr>
        <p:spPr/>
        <p:txBody>
          <a:bodyPr/>
          <a:lstStyle/>
          <a:p>
            <a:fld id="{D8A2AC44-5FB7-4109-B85E-1E2EF6507B7F}" type="slidenum">
              <a:rPr lang="en-US" smtClean="0"/>
              <a:pPr/>
              <a:t>‹#›</a:t>
            </a:fld>
            <a:endParaRPr lang="en-US"/>
          </a:p>
        </p:txBody>
      </p:sp>
      <p:pic>
        <p:nvPicPr>
          <p:cNvPr id="10" name="Picture 2" descr="\\advjob\Agency Jobs 2013\G3 Projects 2013\GWIM 2013\_UHNW\02-13\PRES-02-13-0670.B US Trust PPT Template Rebrand\Creative\Art\bac_lo1_rgb_ust.png"/>
          <p:cNvPicPr>
            <a:picLocks noChangeAspect="1" noChangeArrowheads="1"/>
          </p:cNvPicPr>
          <p:nvPr userDrawn="1"/>
        </p:nvPicPr>
        <p:blipFill>
          <a:blip r:embed="rId3"/>
          <a:srcRect b="39226"/>
          <a:stretch>
            <a:fillRect/>
          </a:stretch>
        </p:blipFill>
        <p:spPr bwMode="auto">
          <a:xfrm>
            <a:off x="2498400" y="3140700"/>
            <a:ext cx="4176000" cy="588900"/>
          </a:xfrm>
          <a:prstGeom prst="rect">
            <a:avLst/>
          </a:prstGeom>
          <a:noFill/>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D8A2AC44-5FB7-4109-B85E-1E2EF6507B7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hart Slide with Denomination">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lvl1pPr>
              <a:defRPr>
                <a:solidFill>
                  <a:schemeClr val="tx1"/>
                </a:solidFill>
              </a:defRPr>
            </a:lvl1pPr>
          </a:lstStyle>
          <a:p>
            <a:r>
              <a:rPr lang="en-US" dirty="0" smtClean="0"/>
              <a:t>Click to edit Master title style</a:t>
            </a:r>
            <a:endParaRPr lang="en-US" dirty="0"/>
          </a:p>
        </p:txBody>
      </p:sp>
      <p:sp>
        <p:nvSpPr>
          <p:cNvPr id="10" name="Text Placeholder 13"/>
          <p:cNvSpPr>
            <a:spLocks noGrp="1"/>
          </p:cNvSpPr>
          <p:nvPr>
            <p:ph type="body" sz="quarter" idx="19"/>
          </p:nvPr>
        </p:nvSpPr>
        <p:spPr>
          <a:xfrm>
            <a:off x="457200" y="1365250"/>
            <a:ext cx="8232472" cy="365760"/>
          </a:xfrm>
        </p:spPr>
        <p:txBody>
          <a:bodyPr/>
          <a:lstStyle>
            <a:lvl1pPr marL="0" indent="0">
              <a:buNone/>
              <a:defRPr sz="1600" b="1">
                <a:solidFill>
                  <a:schemeClr val="tx1"/>
                </a:solidFill>
              </a:defRPr>
            </a:lvl1pPr>
          </a:lstStyle>
          <a:p>
            <a:pPr lvl="0"/>
            <a:r>
              <a:rPr lang="en-US" dirty="0" smtClean="0"/>
              <a:t>Click to edit Master text styles</a:t>
            </a:r>
          </a:p>
        </p:txBody>
      </p:sp>
      <p:sp>
        <p:nvSpPr>
          <p:cNvPr id="14" name="Content Placeholder 12"/>
          <p:cNvSpPr>
            <a:spLocks noGrp="1"/>
          </p:cNvSpPr>
          <p:nvPr>
            <p:ph sz="quarter" idx="10"/>
          </p:nvPr>
        </p:nvSpPr>
        <p:spPr>
          <a:xfrm>
            <a:off x="455613" y="1746486"/>
            <a:ext cx="8234362" cy="4119328"/>
          </a:xfrm>
        </p:spPr>
        <p:txBody>
          <a:bodyPr/>
          <a:lstStyle>
            <a:lvl1pPr>
              <a:defRPr>
                <a:solidFill>
                  <a:schemeClr val="tx1"/>
                </a:solidFill>
              </a:defRPr>
            </a:lvl1pPr>
            <a:lvl2pPr>
              <a:buFont typeface="Arial" pitchFamily="34" charset="0"/>
              <a:buChar char="•"/>
              <a:defRPr>
                <a:solidFill>
                  <a:schemeClr val="tx1"/>
                </a:solidFill>
              </a:defRPr>
            </a:lvl2pPr>
            <a:lvl3pPr marL="455613" indent="-228600">
              <a:buSzPct val="100000"/>
              <a:buFont typeface="Calibri" pitchFamily="34" charset="0"/>
              <a:buChar char="–"/>
              <a:defRPr/>
            </a:lvl3pPr>
            <a:lvl4pPr marL="687388" indent="-225425">
              <a:buFont typeface="Wingdings" pitchFamily="2" charset="2"/>
              <a:buChar char="§"/>
              <a:defRPr>
                <a:solidFill>
                  <a:schemeClr val="tx1"/>
                </a:solidFill>
              </a:defRPr>
            </a:lvl4pPr>
            <a:lvl5pPr marL="974725" indent="-231775">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455613" y="6481818"/>
            <a:ext cx="356616" cy="228600"/>
          </a:xfrm>
          <a:prstGeom prst="rect">
            <a:avLst/>
          </a:prstGeom>
        </p:spPr>
        <p:txBody>
          <a:bodyPr vert="horz" lIns="0" tIns="0" rIns="0" bIns="0" rtlCol="0" anchor="b" anchorCtr="0"/>
          <a:lstStyle>
            <a:lvl1pPr algn="l">
              <a:defRPr sz="900">
                <a:solidFill>
                  <a:schemeClr val="tx2"/>
                </a:solidFill>
                <a:latin typeface="Calibri" pitchFamily="34" charset="0"/>
              </a:defRPr>
            </a:lvl1pPr>
          </a:lstStyle>
          <a:p>
            <a:fld id="{D8A2AC44-5FB7-4109-B85E-1E2EF6507B7F}" type="slidenum">
              <a:rPr lang="en-US" smtClean="0"/>
              <a:pPr/>
              <a:t>‹#›</a:t>
            </a:fld>
            <a:endParaRPr lang="en-US"/>
          </a:p>
        </p:txBody>
      </p:sp>
    </p:spTree>
    <p:extLst>
      <p:ext uri="{BB962C8B-B14F-4D97-AF65-F5344CB8AC3E}">
        <p14:creationId xmlns:mc="http://schemas.openxmlformats.org/markup-compatibility/2006" xmlns:mv="urn:schemas-microsoft-com:mac:vml" xmlns:p14="http://schemas.microsoft.com/office/powerpoint/2010/main" xmlns="" val="3152361095"/>
      </p:ext>
    </p:extLst>
  </p:cSld>
  <p:clrMapOvr>
    <a:masterClrMapping/>
  </p:clrMapOv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70013"/>
            <a:ext cx="3886200" cy="4391025"/>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796853" y="1370013"/>
            <a:ext cx="3889946" cy="4391025"/>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12"/>
          </p:nvPr>
        </p:nvSpPr>
        <p:spPr/>
        <p:txBody>
          <a:bodyPr/>
          <a:lstStyle/>
          <a:p>
            <a:fld id="{D8A2AC44-5FB7-4109-B85E-1E2EF6507B7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4" name="Content Placeholder 3"/>
          <p:cNvSpPr>
            <a:spLocks noGrp="1"/>
          </p:cNvSpPr>
          <p:nvPr>
            <p:ph sz="quarter" idx="13"/>
          </p:nvPr>
        </p:nvSpPr>
        <p:spPr>
          <a:xfrm>
            <a:off x="455613" y="1370096"/>
            <a:ext cx="2636837" cy="4178306"/>
          </a:xfrm>
        </p:spPr>
        <p:txBody>
          <a:bodyPr/>
          <a:lstStyle>
            <a:lvl1pPr>
              <a:defRPr lang="en-US" sz="1600" kern="1200" dirty="0" smtClean="0">
                <a:solidFill>
                  <a:schemeClr val="tx1"/>
                </a:solidFill>
                <a:latin typeface="Calibri" pitchFamily="34" charset="0"/>
                <a:ea typeface="Calibri" pitchFamily="34" charset="0"/>
                <a:cs typeface="Calibri" pitchFamily="34" charset="0"/>
              </a:defRPr>
            </a:lvl1pPr>
            <a:lvl2pPr>
              <a:buFont typeface="Calibri" pitchFamily="34" charset="0"/>
              <a:buChar char="–"/>
              <a:defRPr lang="en-US" sz="1600" kern="1200" dirty="0" smtClean="0">
                <a:solidFill>
                  <a:schemeClr val="tx1"/>
                </a:solidFill>
                <a:latin typeface="Calibri" pitchFamily="34" charset="0"/>
                <a:ea typeface="Calibri" pitchFamily="34" charset="0"/>
                <a:cs typeface="+mn-cs"/>
              </a:defRPr>
            </a:lvl2pPr>
            <a:lvl3pPr>
              <a:defRPr lang="en-US" sz="1600" kern="1200" dirty="0" smtClean="0">
                <a:solidFill>
                  <a:schemeClr val="tx1"/>
                </a:solidFill>
                <a:latin typeface="Calibri" pitchFamily="34" charset="0"/>
                <a:ea typeface="Calibri" pitchFamily="34" charset="0"/>
                <a:cs typeface="+mn-cs"/>
              </a:defRPr>
            </a:lvl3pPr>
            <a:lvl4pPr>
              <a:defRPr lang="en-US" sz="1600" kern="1200" dirty="0">
                <a:solidFill>
                  <a:schemeClr val="tx1"/>
                </a:solidFill>
                <a:latin typeface="Calibri" pitchFamily="34" charset="0"/>
                <a:ea typeface="Calibri" pitchFamily="34" charset="0"/>
                <a:cs typeface="+mn-cs"/>
              </a:defRPr>
            </a:lvl4pPr>
            <a:lvl5pPr>
              <a:defRPr lang="en-US" sz="1600" kern="1200" dirty="0">
                <a:solidFill>
                  <a:schemeClr val="tx2"/>
                </a:solidFill>
                <a:latin typeface="Calibri" pitchFamily="34" charset="0"/>
                <a:ea typeface="Calibri" pitchFamily="34" charset="0"/>
                <a:cs typeface="+mn-cs"/>
              </a:defRPr>
            </a:lvl5pPr>
          </a:lstStyle>
          <a:p>
            <a:pPr lvl="0"/>
            <a:r>
              <a:rPr lang="en-US" dirty="0" smtClean="0"/>
              <a:t>Click to edit Master text styles</a:t>
            </a:r>
          </a:p>
          <a:p>
            <a:pPr marL="173038" lvl="0" indent="-173038" algn="l" rtl="0" eaLnBrk="0" fontAlgn="base" hangingPunct="0">
              <a:lnSpc>
                <a:spcPct val="114000"/>
              </a:lnSpc>
              <a:spcBef>
                <a:spcPts val="600"/>
              </a:spcBef>
              <a:spcAft>
                <a:spcPct val="0"/>
              </a:spcAft>
              <a:buFont typeface="Arial" pitchFamily="34" charset="0"/>
              <a:buChar char="•"/>
            </a:pPr>
            <a:r>
              <a:rPr lang="en-US" dirty="0" smtClean="0"/>
              <a:t>Second level</a:t>
            </a:r>
          </a:p>
          <a:p>
            <a:pPr marL="457200" lvl="1" indent="-228600" algn="l" rtl="0" eaLnBrk="0" fontAlgn="base" hangingPunct="0">
              <a:lnSpc>
                <a:spcPct val="114000"/>
              </a:lnSpc>
              <a:spcBef>
                <a:spcPts val="600"/>
              </a:spcBef>
              <a:spcAft>
                <a:spcPct val="0"/>
              </a:spcAft>
              <a:buFont typeface="Lucida Grande" charset="0"/>
              <a:buChar char="-"/>
            </a:pPr>
            <a:r>
              <a:rPr lang="en-US" dirty="0" smtClean="0"/>
              <a:t>Third level</a:t>
            </a:r>
          </a:p>
          <a:p>
            <a:pPr marL="687388" lvl="2" indent="-227013" algn="l" rtl="0" eaLnBrk="0" fontAlgn="base" hangingPunct="0">
              <a:lnSpc>
                <a:spcPct val="114000"/>
              </a:lnSpc>
              <a:spcBef>
                <a:spcPts val="600"/>
              </a:spcBef>
              <a:spcAft>
                <a:spcPct val="0"/>
              </a:spcAft>
              <a:buSzPct val="85000"/>
              <a:buFont typeface="Wingdings" charset="0"/>
              <a:buChar char="§"/>
            </a:pPr>
            <a:r>
              <a:rPr lang="en-US" dirty="0" smtClean="0"/>
              <a:t>Fourth level</a:t>
            </a:r>
          </a:p>
          <a:p>
            <a:pPr marL="912813" lvl="3" indent="-225425" algn="l" rtl="0" eaLnBrk="0" fontAlgn="base" hangingPunct="0">
              <a:lnSpc>
                <a:spcPct val="114000"/>
              </a:lnSpc>
              <a:spcBef>
                <a:spcPts val="600"/>
              </a:spcBef>
              <a:spcAft>
                <a:spcPct val="0"/>
              </a:spcAft>
              <a:buFont typeface="Lucida Grande" charset="0"/>
              <a:buChar char="-"/>
            </a:pPr>
            <a:r>
              <a:rPr lang="en-US" dirty="0" smtClean="0"/>
              <a:t>Fifth level</a:t>
            </a:r>
            <a:endParaRPr lang="en-US" dirty="0"/>
          </a:p>
        </p:txBody>
      </p:sp>
      <p:sp>
        <p:nvSpPr>
          <p:cNvPr id="3" name="Title 2"/>
          <p:cNvSpPr>
            <a:spLocks noGrp="1"/>
          </p:cNvSpPr>
          <p:nvPr>
            <p:ph type="title"/>
          </p:nvPr>
        </p:nvSpPr>
        <p:spPr/>
        <p:txBody>
          <a:bodyPr/>
          <a:lstStyle>
            <a:lvl1pPr>
              <a:defRPr>
                <a:solidFill>
                  <a:schemeClr val="tx1"/>
                </a:solidFill>
              </a:defRPr>
            </a:lvl1pPr>
          </a:lstStyle>
          <a:p>
            <a:r>
              <a:rPr lang="en-US" dirty="0" smtClean="0"/>
              <a:t>Click to edit Master title style</a:t>
            </a:r>
            <a:endParaRPr lang="en-US" dirty="0"/>
          </a:p>
        </p:txBody>
      </p:sp>
      <p:sp>
        <p:nvSpPr>
          <p:cNvPr id="12" name="Content Placeholder 11"/>
          <p:cNvSpPr>
            <a:spLocks noGrp="1"/>
          </p:cNvSpPr>
          <p:nvPr>
            <p:ph sz="quarter" idx="18"/>
          </p:nvPr>
        </p:nvSpPr>
        <p:spPr>
          <a:xfrm>
            <a:off x="3459163" y="1370013"/>
            <a:ext cx="5230812" cy="4175125"/>
          </a:xfrm>
        </p:spPr>
        <p:txBody>
          <a:bodyPr/>
          <a:lstStyle>
            <a:lvl1pPr marL="0" indent="0">
              <a:buFont typeface="Arial" pitchFamily="34" charset="0"/>
              <a:buNone/>
              <a:defRPr lang="en-US" sz="1600" kern="1200" dirty="0" smtClean="0">
                <a:solidFill>
                  <a:schemeClr val="tx1"/>
                </a:solidFill>
                <a:latin typeface="Calibri" pitchFamily="34" charset="0"/>
                <a:ea typeface="Calibri" pitchFamily="34" charset="0"/>
                <a:cs typeface="Calibri" pitchFamily="34" charset="0"/>
              </a:defRPr>
            </a:lvl1pPr>
            <a:lvl2pPr>
              <a:defRPr lang="en-US" sz="1600" kern="1200" dirty="0" smtClean="0">
                <a:solidFill>
                  <a:schemeClr val="tx1"/>
                </a:solidFill>
                <a:latin typeface="Calibri" pitchFamily="34" charset="0"/>
                <a:ea typeface="Calibri" pitchFamily="34" charset="0"/>
                <a:cs typeface="+mn-cs"/>
              </a:defRPr>
            </a:lvl2pPr>
            <a:lvl3pPr>
              <a:defRPr lang="en-US" sz="1600" kern="1200" dirty="0" smtClean="0">
                <a:solidFill>
                  <a:schemeClr val="tx1"/>
                </a:solidFill>
                <a:latin typeface="Calibri" pitchFamily="34" charset="0"/>
                <a:ea typeface="Calibri" pitchFamily="34" charset="0"/>
                <a:cs typeface="+mn-cs"/>
              </a:defRPr>
            </a:lvl3pPr>
            <a:lvl4pPr>
              <a:defRPr lang="en-US" sz="1600" kern="1200" dirty="0" smtClean="0">
                <a:solidFill>
                  <a:schemeClr val="tx1"/>
                </a:solidFill>
                <a:latin typeface="Calibri" pitchFamily="34" charset="0"/>
                <a:ea typeface="Calibri" pitchFamily="34" charset="0"/>
                <a:cs typeface="+mn-cs"/>
              </a:defRPr>
            </a:lvl4pPr>
            <a:lvl5pPr>
              <a:defRPr lang="en-US" sz="1600" kern="1200" dirty="0" smtClean="0">
                <a:solidFill>
                  <a:schemeClr val="tx2"/>
                </a:solidFill>
                <a:latin typeface="Calibri" pitchFamily="34" charset="0"/>
                <a:ea typeface="Calibri" pitchFamily="34" charset="0"/>
                <a:cs typeface="+mn-cs"/>
              </a:defRPr>
            </a:lvl5pPr>
          </a:lstStyle>
          <a:p>
            <a:pPr lvl="0"/>
            <a:r>
              <a:rPr lang="en-US" dirty="0" smtClean="0"/>
              <a:t>Click to edit Master text styles</a:t>
            </a:r>
          </a:p>
          <a:p>
            <a:pPr marL="173038" lvl="0" indent="-173038" algn="l" rtl="0" eaLnBrk="0" fontAlgn="base" hangingPunct="0">
              <a:lnSpc>
                <a:spcPct val="114000"/>
              </a:lnSpc>
              <a:spcBef>
                <a:spcPts val="600"/>
              </a:spcBef>
              <a:spcAft>
                <a:spcPct val="0"/>
              </a:spcAft>
              <a:buFont typeface="Arial" pitchFamily="34" charset="0"/>
              <a:buChar char="•"/>
            </a:pPr>
            <a:r>
              <a:rPr lang="en-US" dirty="0" smtClean="0"/>
              <a:t>Second level</a:t>
            </a:r>
          </a:p>
          <a:p>
            <a:pPr marL="457200" lvl="1" indent="-228600" algn="l" rtl="0" eaLnBrk="0" fontAlgn="base" hangingPunct="0">
              <a:lnSpc>
                <a:spcPct val="114000"/>
              </a:lnSpc>
              <a:spcBef>
                <a:spcPts val="600"/>
              </a:spcBef>
              <a:spcAft>
                <a:spcPct val="0"/>
              </a:spcAft>
              <a:buFont typeface="Lucida Grande" charset="0"/>
              <a:buChar char="-"/>
            </a:pPr>
            <a:r>
              <a:rPr lang="en-US" dirty="0" smtClean="0"/>
              <a:t>Third level</a:t>
            </a:r>
          </a:p>
          <a:p>
            <a:pPr marL="687388" lvl="2" indent="-227013" algn="l" rtl="0" eaLnBrk="0" fontAlgn="base" hangingPunct="0">
              <a:lnSpc>
                <a:spcPct val="114000"/>
              </a:lnSpc>
              <a:spcBef>
                <a:spcPts val="600"/>
              </a:spcBef>
              <a:spcAft>
                <a:spcPct val="0"/>
              </a:spcAft>
              <a:buSzPct val="85000"/>
              <a:buFont typeface="Wingdings" charset="0"/>
              <a:buChar char="§"/>
            </a:pPr>
            <a:r>
              <a:rPr lang="en-US" dirty="0" smtClean="0"/>
              <a:t>Fourth level</a:t>
            </a:r>
          </a:p>
          <a:p>
            <a:pPr marL="912813" lvl="3" indent="-225425" algn="l" rtl="0" eaLnBrk="0" fontAlgn="base" hangingPunct="0">
              <a:lnSpc>
                <a:spcPct val="114000"/>
              </a:lnSpc>
              <a:spcBef>
                <a:spcPts val="600"/>
              </a:spcBef>
              <a:spcAft>
                <a:spcPct val="0"/>
              </a:spcAft>
              <a:buFont typeface="Lucida Grande" charset="0"/>
              <a:buChar char="-"/>
            </a:pPr>
            <a:r>
              <a:rPr lang="en-US" dirty="0" smtClean="0"/>
              <a:t>Fifth level</a:t>
            </a:r>
            <a:endParaRPr lang="en-US" dirty="0"/>
          </a:p>
        </p:txBody>
      </p:sp>
      <p:sp>
        <p:nvSpPr>
          <p:cNvPr id="6" name="Slide Number Placeholder 5"/>
          <p:cNvSpPr>
            <a:spLocks noGrp="1"/>
          </p:cNvSpPr>
          <p:nvPr>
            <p:ph type="sldNum" sz="quarter" idx="4"/>
          </p:nvPr>
        </p:nvSpPr>
        <p:spPr>
          <a:xfrm>
            <a:off x="8527034" y="6491040"/>
            <a:ext cx="356616" cy="228600"/>
          </a:xfrm>
          <a:prstGeom prst="rect">
            <a:avLst/>
          </a:prstGeom>
        </p:spPr>
        <p:txBody>
          <a:bodyPr vert="horz" lIns="0" tIns="0" rIns="0" bIns="0" rtlCol="0" anchor="b" anchorCtr="0"/>
          <a:lstStyle>
            <a:lvl1pPr algn="r">
              <a:defRPr sz="900">
                <a:solidFill>
                  <a:schemeClr val="tx1"/>
                </a:solidFill>
                <a:latin typeface="Calibri" pitchFamily="34" charset="0"/>
              </a:defRPr>
            </a:lvl1pPr>
          </a:lstStyle>
          <a:p>
            <a:fld id="{D8A2AC44-5FB7-4109-B85E-1E2EF6507B7F}" type="slidenum">
              <a:rPr lang="en-US" smtClean="0"/>
              <a:pPr/>
              <a:t>‹#›</a:t>
            </a:fld>
            <a:endParaRPr lang="en-US" dirty="0"/>
          </a:p>
        </p:txBody>
      </p:sp>
    </p:spTree>
    <p:extLst>
      <p:ext uri="{BB962C8B-B14F-4D97-AF65-F5344CB8AC3E}">
        <p14:creationId xmlns:mc="http://schemas.openxmlformats.org/markup-compatibility/2006" xmlns:mv="urn:schemas-microsoft-com:mac:vml" xmlns:p14="http://schemas.microsoft.com/office/powerpoint/2010/main" xmlns="" val="1603305908"/>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10515"/>
            <a:ext cx="8229600" cy="849948"/>
          </a:xfrm>
          <a:prstGeom prst="rect">
            <a:avLst/>
          </a:prstGeom>
        </p:spPr>
        <p:txBody>
          <a:bodyPr vert="horz" lIns="0" tIns="45720" rIns="0" bIns="73152" rtlCol="0" anchor="b" anchorCtr="0">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370013"/>
            <a:ext cx="8229600" cy="4391025"/>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8527034" y="6491040"/>
            <a:ext cx="356616" cy="228600"/>
          </a:xfrm>
          <a:prstGeom prst="rect">
            <a:avLst/>
          </a:prstGeom>
        </p:spPr>
        <p:txBody>
          <a:bodyPr vert="horz" lIns="0" tIns="0" rIns="0" bIns="0" rtlCol="0" anchor="b" anchorCtr="0"/>
          <a:lstStyle>
            <a:lvl1pPr algn="r">
              <a:defRPr sz="900">
                <a:solidFill>
                  <a:schemeClr val="tx1"/>
                </a:solidFill>
                <a:latin typeface="Calibri" pitchFamily="34" charset="0"/>
              </a:defRPr>
            </a:lvl1pPr>
          </a:lstStyle>
          <a:p>
            <a:fld id="{D8A2AC44-5FB7-4109-B85E-1E2EF6507B7F}" type="slidenum">
              <a:rPr lang="en-US" smtClean="0"/>
              <a:pPr/>
              <a:t>‹#›</a:t>
            </a:fld>
            <a:endParaRPr lang="en-US" dirty="0"/>
          </a:p>
        </p:txBody>
      </p:sp>
      <p:cxnSp>
        <p:nvCxnSpPr>
          <p:cNvPr id="8" name="Straight Connector 7"/>
          <p:cNvCxnSpPr/>
          <p:nvPr userDrawn="1"/>
        </p:nvCxnSpPr>
        <p:spPr>
          <a:xfrm>
            <a:off x="455613" y="1164336"/>
            <a:ext cx="8234362"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Picture 1" descr="H:\PROJECTS\AGENCY\07.09\PRES-07-09-0512 UST PPT 3-D objects\bac_lo1_cmyk_ust.png"/>
          <p:cNvPicPr>
            <a:picLocks noChangeAspect="1" noChangeArrowheads="1"/>
          </p:cNvPicPr>
          <p:nvPr userDrawn="1"/>
        </p:nvPicPr>
        <p:blipFill>
          <a:blip r:embed="rId19"/>
          <a:srcRect b="40330"/>
          <a:stretch>
            <a:fillRect/>
          </a:stretch>
        </p:blipFill>
        <p:spPr bwMode="auto">
          <a:xfrm>
            <a:off x="450900" y="6499667"/>
            <a:ext cx="1554479" cy="21526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054" r:id="rId1"/>
    <p:sldLayoutId id="2147484052" r:id="rId2"/>
    <p:sldLayoutId id="2147484073" r:id="rId3"/>
    <p:sldLayoutId id="2147484060" r:id="rId4"/>
    <p:sldLayoutId id="2147484074" r:id="rId5"/>
    <p:sldLayoutId id="2147484053" r:id="rId6"/>
    <p:sldLayoutId id="2147484061" r:id="rId7"/>
    <p:sldLayoutId id="2147484055" r:id="rId8"/>
    <p:sldLayoutId id="2147484066" r:id="rId9"/>
    <p:sldLayoutId id="2147484068" r:id="rId10"/>
    <p:sldLayoutId id="2147484072" r:id="rId11"/>
    <p:sldLayoutId id="2147484069" r:id="rId12"/>
    <p:sldLayoutId id="2147484065" r:id="rId13"/>
    <p:sldLayoutId id="2147484067" r:id="rId14"/>
    <p:sldLayoutId id="2147484057" r:id="rId15"/>
    <p:sldLayoutId id="2147484075" r:id="rId16"/>
    <p:sldLayoutId id="2147484058" r:id="rId17"/>
  </p:sldLayoutIdLst>
  <p:hf hdr="0" ftr="0" dt="0"/>
  <p:txStyles>
    <p:titleStyle>
      <a:lvl1pPr algn="l" defTabSz="914400" rtl="0" eaLnBrk="1" latinLnBrk="0" hangingPunct="1">
        <a:spcBef>
          <a:spcPct val="0"/>
        </a:spcBef>
        <a:buNone/>
        <a:defRPr sz="2400" kern="1200">
          <a:solidFill>
            <a:schemeClr val="tx1"/>
          </a:solidFill>
          <a:latin typeface="+mj-lt"/>
          <a:ea typeface="+mj-ea"/>
          <a:cs typeface="+mj-cs"/>
        </a:defRPr>
      </a:lvl1pPr>
    </p:titleStyle>
    <p:bodyStyle>
      <a:lvl1pPr marL="0" indent="0" algn="l" defTabSz="914400" rtl="0" eaLnBrk="1" latinLnBrk="0" hangingPunct="1">
        <a:lnSpc>
          <a:spcPct val="105000"/>
        </a:lnSpc>
        <a:spcBef>
          <a:spcPts val="600"/>
        </a:spcBef>
        <a:buFont typeface="Arial" pitchFamily="34" charset="0"/>
        <a:buNone/>
        <a:defRPr sz="2000" kern="1200">
          <a:solidFill>
            <a:schemeClr val="tx1"/>
          </a:solidFill>
          <a:latin typeface="+mn-lt"/>
          <a:ea typeface="+mn-ea"/>
          <a:cs typeface="+mn-cs"/>
        </a:defRPr>
      </a:lvl1pPr>
      <a:lvl2pPr marL="173038" indent="-173038" algn="l" defTabSz="914400" rtl="0" eaLnBrk="1" latinLnBrk="0" hangingPunct="1">
        <a:lnSpc>
          <a:spcPct val="105000"/>
        </a:lnSpc>
        <a:spcBef>
          <a:spcPts val="600"/>
        </a:spcBef>
        <a:buFont typeface="Arial" pitchFamily="34" charset="0"/>
        <a:buChar char="•"/>
        <a:defRPr sz="2000" kern="1200">
          <a:solidFill>
            <a:schemeClr val="tx1"/>
          </a:solidFill>
          <a:latin typeface="+mn-lt"/>
          <a:ea typeface="+mn-ea"/>
          <a:cs typeface="+mn-cs"/>
        </a:defRPr>
      </a:lvl2pPr>
      <a:lvl3pPr marL="393700" indent="-220663" algn="l" defTabSz="914400" rtl="0" eaLnBrk="1" latinLnBrk="0" hangingPunct="1">
        <a:lnSpc>
          <a:spcPct val="105000"/>
        </a:lnSpc>
        <a:spcBef>
          <a:spcPts val="600"/>
        </a:spcBef>
        <a:buFont typeface="Calibri" pitchFamily="34" charset="0"/>
        <a:buChar char="–"/>
        <a:defRPr sz="2000" kern="1200">
          <a:solidFill>
            <a:schemeClr val="tx1"/>
          </a:solidFill>
          <a:latin typeface="+mn-lt"/>
          <a:ea typeface="+mn-ea"/>
          <a:cs typeface="+mn-cs"/>
        </a:defRPr>
      </a:lvl3pPr>
      <a:lvl4pPr marL="627063" indent="-228600" algn="l" defTabSz="914400" rtl="0" eaLnBrk="1" latinLnBrk="0" hangingPunct="1">
        <a:lnSpc>
          <a:spcPct val="105000"/>
        </a:lnSpc>
        <a:spcBef>
          <a:spcPts val="600"/>
        </a:spcBef>
        <a:buSzPct val="85000"/>
        <a:buFont typeface="Wingdings" pitchFamily="2" charset="2"/>
        <a:buChar char="§"/>
        <a:defRPr sz="2000" kern="1200">
          <a:solidFill>
            <a:schemeClr val="tx1"/>
          </a:solidFill>
          <a:latin typeface="+mn-lt"/>
          <a:ea typeface="+mn-ea"/>
          <a:cs typeface="+mn-cs"/>
        </a:defRPr>
      </a:lvl4pPr>
      <a:lvl5pPr marL="911225" indent="-228600" algn="l" defTabSz="914400" rtl="0" eaLnBrk="1" latinLnBrk="0" hangingPunct="1">
        <a:lnSpc>
          <a:spcPct val="105000"/>
        </a:lnSpc>
        <a:spcBef>
          <a:spcPts val="600"/>
        </a:spcBef>
        <a:buFont typeface="Calibri"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customXml" Target="NUL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 xmlns:p14="http://schemas.microsoft.com/office/powerpoint/2010/main" xmlns:mv="urn:schemas-microsoft-com:mac:vml" Requires="p14">
          <p:contentPart p14:bwMode="auto" r:id="rId2">
            <p14:nvContentPartPr>
              <p14:cNvPr id="5" name="Ink 4"/>
              <p14:cNvContentPartPr/>
              <p14:nvPr/>
            </p14:nvContentPartPr>
            <p14:xfrm>
              <a:off x="2341556" y="3770878"/>
              <a:ext cx="2880" cy="0"/>
            </p14:xfrm>
          </p:contentPart>
        </mc:Choice>
        <mc:Fallback>
          <p:pic>
            <p:nvPicPr>
              <p:cNvPr id="5" name="Ink 4"/>
              <p:cNvPicPr/>
              <p:nvPr/>
            </p:nvPicPr>
            <p:blipFill>
              <a:blip r:embed="rId3"/>
              <a:stretch>
                <a:fillRect/>
              </a:stretch>
            </p:blipFill>
            <p:spPr>
              <a:xfrm>
                <a:off x="0" y="0"/>
                <a:ext cx="2880" cy="0"/>
              </a:xfrm>
              <a:prstGeom prst="rect">
                <a:avLst/>
              </a:prstGeom>
            </p:spPr>
          </p:pic>
        </mc:Fallback>
      </mc:AlternateContent>
      <p:sp>
        <p:nvSpPr>
          <p:cNvPr id="11" name="Rectangle 7"/>
          <p:cNvSpPr>
            <a:spLocks noGrp="1" noChangeArrowheads="1"/>
          </p:cNvSpPr>
          <p:nvPr>
            <p:ph type="ctrTitle"/>
          </p:nvPr>
        </p:nvSpPr>
        <p:spPr/>
        <p:txBody>
          <a:bodyPr anchor="ctr" anchorCtr="0"/>
          <a:lstStyle/>
          <a:p>
            <a:r>
              <a:rPr lang="en-US" dirty="0" smtClean="0"/>
              <a:t>CHANGING TRUST SITUS</a:t>
            </a:r>
            <a:endParaRPr lang="en-US" dirty="0"/>
          </a:p>
        </p:txBody>
      </p:sp>
      <p:sp>
        <p:nvSpPr>
          <p:cNvPr id="4" name="Content Placeholder 5"/>
          <p:cNvSpPr>
            <a:spLocks noGrp="1"/>
          </p:cNvSpPr>
          <p:nvPr>
            <p:ph sz="quarter" idx="10"/>
          </p:nvPr>
        </p:nvSpPr>
        <p:spPr>
          <a:xfrm>
            <a:off x="457200" y="4007919"/>
            <a:ext cx="8124670" cy="717700"/>
          </a:xfrm>
        </p:spPr>
        <p:txBody>
          <a:bodyPr/>
          <a:lstStyle/>
          <a:p>
            <a:pPr>
              <a:spcBef>
                <a:spcPts val="0"/>
              </a:spcBef>
            </a:pPr>
            <a:r>
              <a:rPr lang="en-US" dirty="0" smtClean="0"/>
              <a:t>THOMAS M. FORREST</a:t>
            </a:r>
            <a:br>
              <a:rPr lang="en-US" dirty="0" smtClean="0"/>
            </a:br>
            <a:r>
              <a:rPr lang="en-US" dirty="0" smtClean="0"/>
              <a:t>PRESIDENT, U.S. TRUST COMPANY OF DELAWARE</a:t>
            </a:r>
            <a:br>
              <a:rPr lang="en-US" dirty="0" smtClean="0"/>
            </a:br>
            <a:r>
              <a:rPr lang="en-US" dirty="0" smtClean="0"/>
              <a:t>DATE  May 7, 2013</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US" dirty="0" smtClean="0"/>
              <a:t>Consent petitions </a:t>
            </a:r>
            <a:r>
              <a:rPr lang="en-US" sz="1400" i="1" dirty="0" smtClean="0">
                <a:solidFill>
                  <a:srgbClr val="000000"/>
                </a:solidFill>
              </a:rPr>
              <a:t>(continued) </a:t>
            </a:r>
            <a:endParaRPr lang="en-US" sz="1400" dirty="0"/>
          </a:p>
        </p:txBody>
      </p:sp>
      <p:sp>
        <p:nvSpPr>
          <p:cNvPr id="7" name="Content Placeholder 6"/>
          <p:cNvSpPr>
            <a:spLocks noGrp="1"/>
          </p:cNvSpPr>
          <p:nvPr>
            <p:ph idx="1"/>
          </p:nvPr>
        </p:nvSpPr>
        <p:spPr>
          <a:xfrm>
            <a:off x="457199" y="1370013"/>
            <a:ext cx="8228449" cy="4391025"/>
          </a:xfrm>
        </p:spPr>
        <p:txBody>
          <a:bodyPr/>
          <a:lstStyle/>
          <a:p>
            <a:pPr marL="137160" lvl="2" indent="-182880">
              <a:spcBef>
                <a:spcPts val="0"/>
              </a:spcBef>
              <a:spcAft>
                <a:spcPts val="1200"/>
              </a:spcAft>
              <a:buFont typeface="Arial"/>
              <a:buChar char="•"/>
            </a:pPr>
            <a:r>
              <a:rPr lang="en-US" sz="1800" dirty="0" smtClean="0"/>
              <a:t>Consents or statements of non-objection to the relief sought in the petition from all whose interest in the trust is affected by the petition, which may include, but shall not be limited to, consents from:</a:t>
            </a:r>
          </a:p>
        </p:txBody>
      </p:sp>
      <p:sp>
        <p:nvSpPr>
          <p:cNvPr id="8" name="Slide Number Placeholder 7"/>
          <p:cNvSpPr>
            <a:spLocks noGrp="1"/>
          </p:cNvSpPr>
          <p:nvPr>
            <p:ph type="sldNum" sz="quarter" idx="12"/>
          </p:nvPr>
        </p:nvSpPr>
        <p:spPr/>
        <p:txBody>
          <a:bodyPr/>
          <a:lstStyle/>
          <a:p>
            <a:fld id="{F3FF2A6B-5031-7E4F-A0DA-872CEBD7BB98}" type="slidenum">
              <a:rPr lang="en-US" smtClean="0"/>
              <a:pPr/>
              <a:t>10</a:t>
            </a:fld>
            <a:endParaRPr lang="en-US" dirty="0"/>
          </a:p>
        </p:txBody>
      </p:sp>
      <p:graphicFrame>
        <p:nvGraphicFramePr>
          <p:cNvPr id="5" name="Table 4"/>
          <p:cNvGraphicFramePr>
            <a:graphicFrameLocks noGrp="1"/>
          </p:cNvGraphicFramePr>
          <p:nvPr/>
        </p:nvGraphicFramePr>
        <p:xfrm>
          <a:off x="455614" y="2472551"/>
          <a:ext cx="8231186" cy="2062480"/>
        </p:xfrm>
        <a:graphic>
          <a:graphicData uri="http://schemas.openxmlformats.org/drawingml/2006/table">
            <a:tbl>
              <a:tblPr firstRow="1" bandRow="1">
                <a:tableStyleId>{2D5ABB26-0587-4C30-8999-92F81FD0307C}</a:tableStyleId>
              </a:tblPr>
              <a:tblGrid>
                <a:gridCol w="8231186"/>
              </a:tblGrid>
              <a:tr h="0">
                <a:tc>
                  <a:txBody>
                    <a:bodyPr/>
                    <a:lstStyle/>
                    <a:p>
                      <a:pPr marL="393700" lvl="3" indent="-400050">
                        <a:spcBef>
                          <a:spcPts val="0"/>
                        </a:spcBef>
                        <a:spcAft>
                          <a:spcPts val="1200"/>
                        </a:spcAft>
                        <a:buClrTx/>
                        <a:buFont typeface="+mj-lt"/>
                        <a:buAutoNum type="romanLcPeriod"/>
                      </a:pPr>
                      <a:r>
                        <a:rPr lang="en-US" sz="1200" dirty="0" smtClean="0"/>
                        <a:t>Trustees and other fiduciaries, unless they have otherwise signified their consent or non-objection to the petition by acting as a petitioner or accepting a fiduciary position;</a:t>
                      </a:r>
                    </a:p>
                  </a:txBody>
                  <a:tcPr marT="64008" marB="73152">
                    <a:solidFill>
                      <a:srgbClr val="F2ECE0"/>
                    </a:solidFill>
                  </a:tcPr>
                </a:tc>
              </a:tr>
              <a:tr h="370840">
                <a:tc>
                  <a:txBody>
                    <a:bodyPr/>
                    <a:lstStyle/>
                    <a:p>
                      <a:pPr marL="393700" lvl="3" indent="-400050">
                        <a:spcBef>
                          <a:spcPts val="0"/>
                        </a:spcBef>
                        <a:spcAft>
                          <a:spcPts val="1200"/>
                        </a:spcAft>
                        <a:buClrTx/>
                        <a:buFont typeface="+mj-lt"/>
                        <a:buNone/>
                      </a:pPr>
                      <a:r>
                        <a:rPr lang="en-US" sz="1200" dirty="0" smtClean="0"/>
                        <a:t>ii.	Trust beneficiaries, who will generally be those with a present interest in the trust and those whose interest in the trust would vest, without regard to the exercise or non-exercise of a power of appointment, if the present interest in the trust terminated on the date the petition is filed;</a:t>
                      </a:r>
                    </a:p>
                  </a:txBody>
                  <a:tcPr marT="64008" marB="73152"/>
                </a:tc>
              </a:tr>
              <a:tr h="370840">
                <a:tc>
                  <a:txBody>
                    <a:bodyPr/>
                    <a:lstStyle/>
                    <a:p>
                      <a:pPr marL="393700" lvl="3" indent="-400050">
                        <a:spcBef>
                          <a:spcPts val="0"/>
                        </a:spcBef>
                        <a:spcAft>
                          <a:spcPts val="1200"/>
                        </a:spcAft>
                        <a:buClrTx/>
                        <a:buFont typeface="+mj-lt"/>
                        <a:buNone/>
                      </a:pPr>
                      <a:r>
                        <a:rPr lang="en-US" sz="1200" dirty="0" smtClean="0"/>
                        <a:t>iii.	The </a:t>
                      </a:r>
                      <a:r>
                        <a:rPr lang="en-US" sz="1200" dirty="0" err="1" smtClean="0"/>
                        <a:t>trustor</a:t>
                      </a:r>
                      <a:r>
                        <a:rPr lang="en-US" sz="1200" dirty="0" smtClean="0"/>
                        <a:t> of the trust, if living; and</a:t>
                      </a:r>
                    </a:p>
                  </a:txBody>
                  <a:tcPr marT="64008" marB="73152">
                    <a:solidFill>
                      <a:srgbClr val="F2ECE0"/>
                    </a:solidFill>
                  </a:tcPr>
                </a:tc>
              </a:tr>
              <a:tr h="370840">
                <a:tc>
                  <a:txBody>
                    <a:bodyPr/>
                    <a:lstStyle/>
                    <a:p>
                      <a:pPr marL="393700" lvl="3" indent="-400050">
                        <a:spcBef>
                          <a:spcPts val="0"/>
                        </a:spcBef>
                        <a:spcAft>
                          <a:spcPts val="1200"/>
                        </a:spcAft>
                        <a:buClrTx/>
                        <a:buFont typeface="+mj-lt"/>
                        <a:buNone/>
                      </a:pPr>
                      <a:r>
                        <a:rPr lang="en-US" sz="1200" dirty="0" smtClean="0"/>
                        <a:t>iv.	All other persons having an interest in the trust according to the express terms of the trust instrument (such as, but not limited to, holders of powers and persons having other rights, held in a </a:t>
                      </a:r>
                      <a:r>
                        <a:rPr lang="en-US" sz="1200" dirty="0" err="1" smtClean="0"/>
                        <a:t>nonfiduciary</a:t>
                      </a:r>
                      <a:r>
                        <a:rPr lang="en-US" sz="1200" dirty="0" smtClean="0"/>
                        <a:t> capacity, relating to trust property).</a:t>
                      </a:r>
                      <a:endParaRPr lang="en-US" sz="1200" dirty="0"/>
                    </a:p>
                  </a:txBody>
                  <a:tcPr marT="64008" marB="73152"/>
                </a:tc>
              </a:tr>
            </a:tbl>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Decanting § 3528 Title 12 Delaware Code</a:t>
            </a:r>
            <a:endParaRPr lang="en-US" dirty="0"/>
          </a:p>
        </p:txBody>
      </p:sp>
      <p:graphicFrame>
        <p:nvGraphicFramePr>
          <p:cNvPr id="10" name="Table 9"/>
          <p:cNvGraphicFramePr>
            <a:graphicFrameLocks noGrp="1"/>
          </p:cNvGraphicFramePr>
          <p:nvPr/>
        </p:nvGraphicFramePr>
        <p:xfrm>
          <a:off x="455037" y="1465263"/>
          <a:ext cx="8240276" cy="4282440"/>
        </p:xfrm>
        <a:graphic>
          <a:graphicData uri="http://schemas.openxmlformats.org/drawingml/2006/table">
            <a:tbl>
              <a:tblPr firstRow="1" bandRow="1">
                <a:tableStyleId>{2D5ABB26-0587-4C30-8999-92F81FD0307C}</a:tableStyleId>
              </a:tblPr>
              <a:tblGrid>
                <a:gridCol w="8240276"/>
              </a:tblGrid>
              <a:tr h="0">
                <a:tc>
                  <a:txBody>
                    <a:bodyPr/>
                    <a:lstStyle/>
                    <a:p>
                      <a:pPr marL="210312" lvl="1" indent="-228600">
                        <a:spcAft>
                          <a:spcPts val="600"/>
                        </a:spcAft>
                        <a:buClrTx/>
                        <a:buAutoNum type="alphaLcParenBoth"/>
                      </a:pPr>
                      <a:r>
                        <a:rPr lang="en-US" sz="1200" dirty="0" smtClean="0"/>
                        <a:t>Unless the terms of the instrument expressly provide otherwise, a trustee who has authority (whether acting at such trustee's discretion or at the direction or with the consent of an adviser), under the terms of a testamentary instrument or irrevocable inter </a:t>
                      </a:r>
                      <a:r>
                        <a:rPr lang="en-US" sz="1200" dirty="0" err="1" smtClean="0"/>
                        <a:t>vivos</a:t>
                      </a:r>
                      <a:r>
                        <a:rPr lang="en-US" sz="1200" dirty="0" smtClean="0"/>
                        <a:t> trust agreement, to invade the principal of a trust (the "first trust") to make distributions to, or for the benefit of, </a:t>
                      </a:r>
                      <a:br>
                        <a:rPr lang="en-US" sz="1200" dirty="0" smtClean="0"/>
                      </a:br>
                      <a:r>
                        <a:rPr lang="en-US" sz="1200" dirty="0" smtClean="0"/>
                        <a:t>1 or more proper objects of the exercise of the power, may instead exercise such authority by appointing all or part of the principal subject to the power in favor of a trustee of a trust (the "second trust") under an instrument other than that under which the power to invade is created or under the same instrument, provided, however, that, except as otherwise provided </a:t>
                      </a:r>
                      <a:br>
                        <a:rPr lang="en-US" sz="1200" dirty="0" smtClean="0"/>
                      </a:br>
                      <a:r>
                        <a:rPr lang="en-US" sz="1200" dirty="0" smtClean="0"/>
                        <a:t>in this subsection (a): </a:t>
                      </a:r>
                    </a:p>
                    <a:p>
                      <a:pPr marL="365760" indent="-182880">
                        <a:spcBef>
                          <a:spcPts val="0"/>
                        </a:spcBef>
                        <a:spcAft>
                          <a:spcPts val="600"/>
                        </a:spcAft>
                        <a:buFont typeface="+mj-lt"/>
                        <a:buNone/>
                      </a:pPr>
                      <a:r>
                        <a:rPr lang="en-US" sz="1200" i="0" dirty="0" smtClean="0"/>
                        <a:t>(1) The exercise of such authority is in favor of a second trust having only beneficiaries who are proper objects of the exercise of the power; </a:t>
                      </a:r>
                    </a:p>
                    <a:p>
                      <a:pPr marL="365760" indent="-182880">
                        <a:spcBef>
                          <a:spcPts val="0"/>
                        </a:spcBef>
                        <a:spcAft>
                          <a:spcPts val="600"/>
                        </a:spcAft>
                        <a:buNone/>
                      </a:pPr>
                      <a:r>
                        <a:rPr lang="en-US" sz="1200" i="0" dirty="0" smtClean="0"/>
                        <a:t>(2) In the case of any trust, contributions to which have been treated as gifts qualifying for the exclusion from gift tax described in § 2503(b) (26 U.S.C. § 2503(b)) of the Internal Revenue Code of 1986 (26 U.S.C. § 1 et seq.) (hereinafter referred to in this section as the "I.R.C."), </a:t>
                      </a:r>
                      <a:br>
                        <a:rPr lang="en-US" sz="1200" i="0" dirty="0" smtClean="0"/>
                      </a:br>
                      <a:r>
                        <a:rPr lang="en-US" sz="1200" i="0" dirty="0" smtClean="0"/>
                        <a:t>by reason of the application of I.R.C. § 2503(c) (26 U.S.C. § 2503(c)), the governing instrument for the second trust shall provide that the beneficiary's remainder interest shall vest and become distributable no later than the date upon which </a:t>
                      </a:r>
                      <a:br>
                        <a:rPr lang="en-US" sz="1200" i="0" dirty="0" smtClean="0"/>
                      </a:br>
                      <a:r>
                        <a:rPr lang="en-US" sz="1200" i="0" dirty="0" smtClean="0"/>
                        <a:t>such interest would have vested and become distributable under the terms of the governing instrument for the first trust; </a:t>
                      </a:r>
                    </a:p>
                    <a:p>
                      <a:pPr marL="365760" indent="-182880">
                        <a:spcBef>
                          <a:spcPts val="0"/>
                        </a:spcBef>
                        <a:spcAft>
                          <a:spcPts val="600"/>
                        </a:spcAft>
                        <a:buFont typeface="+mj-lt"/>
                        <a:buNone/>
                      </a:pPr>
                      <a:r>
                        <a:rPr lang="en-US" sz="1200" i="0" dirty="0" smtClean="0"/>
                        <a:t>(3) The exercise of such authority does not reduce any income or </a:t>
                      </a:r>
                      <a:r>
                        <a:rPr lang="en-US" sz="1200" i="0" dirty="0" err="1" smtClean="0"/>
                        <a:t>unitrust</a:t>
                      </a:r>
                      <a:r>
                        <a:rPr lang="en-US" sz="1200" i="0" dirty="0" smtClean="0"/>
                        <a:t> interest of any beneficiary of a trust for which a marital deduction has been taken for federal tax purposes under I.R.C. § 2056 or § 2523 (26 U.S.C. § 2056 or § 2523) or </a:t>
                      </a:r>
                      <a:br>
                        <a:rPr lang="en-US" sz="1200" i="0" dirty="0" smtClean="0"/>
                      </a:br>
                      <a:r>
                        <a:rPr lang="en-US" sz="1200" i="0" dirty="0" smtClean="0"/>
                        <a:t>for state tax purposes under any comparable provision of applicable state law; and</a:t>
                      </a:r>
                    </a:p>
                    <a:p>
                      <a:pPr marL="365760" marR="0" indent="-182880" algn="l" defTabSz="914400" rtl="0" eaLnBrk="1" fontAlgn="auto" latinLnBrk="0" hangingPunct="1">
                        <a:lnSpc>
                          <a:spcPct val="100000"/>
                        </a:lnSpc>
                        <a:spcBef>
                          <a:spcPts val="0"/>
                        </a:spcBef>
                        <a:spcAft>
                          <a:spcPts val="600"/>
                        </a:spcAft>
                        <a:buClrTx/>
                        <a:buSzTx/>
                        <a:buFont typeface="+mj-lt"/>
                        <a:buNone/>
                        <a:tabLst/>
                        <a:defRPr/>
                      </a:pPr>
                      <a:r>
                        <a:rPr lang="en-US" sz="1200" i="0" dirty="0" smtClean="0"/>
                        <a:t>(4) The exercise of such authority does not apply to trust property subject to a presently exercisable power of withdrawal </a:t>
                      </a:r>
                      <a:br>
                        <a:rPr lang="en-US" sz="1200" i="0" dirty="0" smtClean="0"/>
                      </a:br>
                      <a:r>
                        <a:rPr lang="en-US" sz="1200" i="0" dirty="0" smtClean="0"/>
                        <a:t>held by a trust beneficiary who is the only trust beneficiary to whom, or for the benefit of whom, the trustee has authority to make distributions. </a:t>
                      </a:r>
                    </a:p>
                  </a:txBody>
                  <a:tcPr marT="64008" marB="73152">
                    <a:solidFill>
                      <a:srgbClr val="F2ECE0"/>
                    </a:solidFill>
                  </a:tcPr>
                </a:tc>
              </a:tr>
            </a:tbl>
          </a:graphicData>
        </a:graphic>
      </p:graphicFrame>
      <p:sp>
        <p:nvSpPr>
          <p:cNvPr id="4" name="Slide Number Placeholder 7"/>
          <p:cNvSpPr>
            <a:spLocks noGrp="1"/>
          </p:cNvSpPr>
          <p:nvPr>
            <p:ph type="sldNum" sz="quarter" idx="12"/>
          </p:nvPr>
        </p:nvSpPr>
        <p:spPr>
          <a:xfrm>
            <a:off x="8527034" y="6491040"/>
            <a:ext cx="356616" cy="228600"/>
          </a:xfrm>
        </p:spPr>
        <p:txBody>
          <a:bodyPr/>
          <a:lstStyle/>
          <a:p>
            <a:fld id="{F3FF2A6B-5031-7E4F-A0DA-872CEBD7BB98}" type="slidenum">
              <a:rPr lang="en-US" smtClean="0"/>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Decanting § 3528 Title 12 Delaware Code </a:t>
            </a:r>
            <a:r>
              <a:rPr lang="en-US" sz="1400" i="1" dirty="0" smtClean="0">
                <a:solidFill>
                  <a:srgbClr val="000000"/>
                </a:solidFill>
              </a:rPr>
              <a:t>(continued) </a:t>
            </a:r>
            <a:endParaRPr lang="en-US" sz="1400" dirty="0"/>
          </a:p>
        </p:txBody>
      </p:sp>
      <p:graphicFrame>
        <p:nvGraphicFramePr>
          <p:cNvPr id="10" name="Table 9"/>
          <p:cNvGraphicFramePr>
            <a:graphicFrameLocks noGrp="1"/>
          </p:cNvGraphicFramePr>
          <p:nvPr/>
        </p:nvGraphicFramePr>
        <p:xfrm>
          <a:off x="455613" y="1465263"/>
          <a:ext cx="8240275" cy="3296920"/>
        </p:xfrm>
        <a:graphic>
          <a:graphicData uri="http://schemas.openxmlformats.org/drawingml/2006/table">
            <a:tbl>
              <a:tblPr firstRow="1" bandRow="1">
                <a:tableStyleId>{2D5ABB26-0587-4C30-8999-92F81FD0307C}</a:tableStyleId>
              </a:tblPr>
              <a:tblGrid>
                <a:gridCol w="8240275"/>
              </a:tblGrid>
              <a:tr h="228600">
                <a:tc>
                  <a:txBody>
                    <a:bodyPr/>
                    <a:lstStyle/>
                    <a:p>
                      <a:pPr marL="228600" indent="-228600">
                        <a:spcBef>
                          <a:spcPts val="0"/>
                        </a:spcBef>
                        <a:spcAft>
                          <a:spcPts val="600"/>
                        </a:spcAft>
                        <a:buClrTx/>
                        <a:buNone/>
                      </a:pPr>
                      <a:r>
                        <a:rPr lang="en-US" sz="1200" i="0" dirty="0" smtClean="0"/>
                        <a:t>(</a:t>
                      </a:r>
                      <a:r>
                        <a:rPr lang="en-US" sz="1200" i="0" dirty="0" err="1" smtClean="0"/>
                        <a:t>b</a:t>
                      </a:r>
                      <a:r>
                        <a:rPr lang="en-US" sz="1200" i="0" dirty="0" smtClean="0"/>
                        <a:t>) The exercise of the power to invade the principal of the trust under subsection (a) of this section shall be by an instrument in writing, signed</a:t>
                      </a:r>
                      <a:r>
                        <a:rPr lang="en-US" sz="1200" i="0" baseline="0" dirty="0" smtClean="0"/>
                        <a:t> </a:t>
                      </a:r>
                      <a:r>
                        <a:rPr lang="en-US" sz="1200" i="0" dirty="0" smtClean="0"/>
                        <a:t>and acknowledged by the trustee and filed with the records of the trust. </a:t>
                      </a:r>
                    </a:p>
                  </a:txBody>
                  <a:tcPr marT="64008" marB="73152">
                    <a:solidFill>
                      <a:srgbClr val="EBE7DD"/>
                    </a:solidFill>
                  </a:tcPr>
                </a:tc>
              </a:tr>
              <a:tr h="457200">
                <a:tc>
                  <a:txBody>
                    <a:bodyPr/>
                    <a:lstStyle/>
                    <a:p>
                      <a:pPr marL="228600" marR="0" indent="-228600" algn="l" defTabSz="914400" rtl="0" eaLnBrk="1" fontAlgn="auto" latinLnBrk="0" hangingPunct="1">
                        <a:lnSpc>
                          <a:spcPct val="100000"/>
                        </a:lnSpc>
                        <a:spcBef>
                          <a:spcPts val="0"/>
                        </a:spcBef>
                        <a:spcAft>
                          <a:spcPts val="600"/>
                        </a:spcAft>
                        <a:buClrTx/>
                        <a:buSzTx/>
                        <a:buFontTx/>
                        <a:buNone/>
                        <a:tabLst/>
                        <a:defRPr/>
                      </a:pPr>
                      <a:r>
                        <a:rPr lang="en-US" sz="1200" i="0" dirty="0" smtClean="0"/>
                        <a:t>(</a:t>
                      </a:r>
                      <a:r>
                        <a:rPr lang="en-US" sz="1200" i="0" dirty="0" err="1" smtClean="0"/>
                        <a:t>c</a:t>
                      </a:r>
                      <a:r>
                        <a:rPr lang="en-US" sz="1200" i="0" dirty="0" smtClean="0"/>
                        <a:t>) The exercise of the power to invade the principal of the trust under subsection (a) of this section shall be considered the exercise of a power of appointment (other than a power to appoint to the trustee, the trustee's creditors, the trustee's estate, or the creditors of the trustee's estate) and shall be subject to the provisions of Chapter 5 of Title 25 covering the time at which the permissible period of the rule against perpetuities begins and the law which determines the permissible period of the rule against perpetuities. </a:t>
                      </a:r>
                    </a:p>
                  </a:txBody>
                  <a:tcPr marT="64008" marB="73152">
                    <a:solidFill>
                      <a:schemeClr val="bg1"/>
                    </a:solidFill>
                  </a:tcPr>
                </a:tc>
              </a:tr>
              <a:tr h="228600">
                <a:tc>
                  <a:txBody>
                    <a:bodyPr/>
                    <a:lstStyle/>
                    <a:p>
                      <a:pPr marL="228600" marR="0" indent="-228600" algn="l" defTabSz="914400" rtl="0" eaLnBrk="1" fontAlgn="auto" latinLnBrk="0" hangingPunct="1">
                        <a:lnSpc>
                          <a:spcPct val="100000"/>
                        </a:lnSpc>
                        <a:spcBef>
                          <a:spcPts val="0"/>
                        </a:spcBef>
                        <a:spcAft>
                          <a:spcPts val="600"/>
                        </a:spcAft>
                        <a:buClrTx/>
                        <a:buSzTx/>
                        <a:buFontTx/>
                        <a:buNone/>
                        <a:tabLst/>
                        <a:defRPr/>
                      </a:pPr>
                      <a:r>
                        <a:rPr lang="en-US" sz="1200" dirty="0" smtClean="0"/>
                        <a:t>(</a:t>
                      </a:r>
                      <a:r>
                        <a:rPr lang="en-US" sz="1200" dirty="0" err="1" smtClean="0"/>
                        <a:t>d</a:t>
                      </a:r>
                      <a:r>
                        <a:rPr lang="en-US" sz="1200" dirty="0" smtClean="0"/>
                        <a:t>) </a:t>
                      </a:r>
                      <a:r>
                        <a:rPr lang="en-US" sz="1200" i="0" dirty="0" smtClean="0"/>
                        <a:t>The provisions of this section shall not be construed to abridge the right of any trustee who has a power of invasion to appoint property in further trust which arises under any other section of this chapter or under another statute or under common law. </a:t>
                      </a:r>
                    </a:p>
                  </a:txBody>
                  <a:tcPr marT="64008" marB="73152">
                    <a:solidFill>
                      <a:srgbClr val="EBE7DD"/>
                    </a:solidFill>
                  </a:tcPr>
                </a:tc>
              </a:tr>
              <a:tr h="370840">
                <a:tc>
                  <a:txBody>
                    <a:bodyPr/>
                    <a:lstStyle/>
                    <a:p>
                      <a:pPr marL="228600" indent="-228600">
                        <a:spcBef>
                          <a:spcPts val="0"/>
                        </a:spcBef>
                        <a:spcAft>
                          <a:spcPts val="600"/>
                        </a:spcAft>
                        <a:buClrTx/>
                        <a:buNone/>
                      </a:pPr>
                      <a:r>
                        <a:rPr lang="en-US" sz="1200" dirty="0" smtClean="0"/>
                        <a:t>(</a:t>
                      </a:r>
                      <a:r>
                        <a:rPr lang="en-US" sz="1200" dirty="0" err="1" smtClean="0"/>
                        <a:t>e</a:t>
                      </a:r>
                      <a:r>
                        <a:rPr lang="en-US" sz="1200" dirty="0" smtClean="0"/>
                        <a:t>) </a:t>
                      </a:r>
                      <a:r>
                        <a:rPr lang="en-US" sz="1200" i="0" dirty="0" smtClean="0"/>
                        <a:t>When exercising the authority granted under subsection (a) of this section, the trustee and any adviser directing or consenting to the trustee's exercise of such authority shall be held to the standard of care and the standard of liability applicable to the trustee and any such adviser when making outright distributions, free from trust, to or for the benefit of 1 or more permissible </a:t>
                      </a:r>
                      <a:r>
                        <a:rPr lang="en-US" sz="1200" i="0" dirty="0" err="1" smtClean="0"/>
                        <a:t>distributees</a:t>
                      </a:r>
                      <a:r>
                        <a:rPr lang="en-US" sz="1200" i="0" dirty="0" smtClean="0"/>
                        <a:t>. </a:t>
                      </a:r>
                    </a:p>
                  </a:txBody>
                  <a:tcPr marT="64008" marB="73152">
                    <a:solidFill>
                      <a:schemeClr val="bg1"/>
                    </a:solidFill>
                  </a:tcPr>
                </a:tc>
              </a:tr>
              <a:tr h="370840">
                <a:tc>
                  <a:txBody>
                    <a:bodyPr/>
                    <a:lstStyle/>
                    <a:p>
                      <a:pPr marL="228600" indent="-228600">
                        <a:spcBef>
                          <a:spcPts val="0"/>
                        </a:spcBef>
                        <a:spcAft>
                          <a:spcPts val="600"/>
                        </a:spcAft>
                        <a:buClrTx/>
                        <a:buNone/>
                      </a:pPr>
                      <a:r>
                        <a:rPr lang="en-US" sz="1200" dirty="0" smtClean="0"/>
                        <a:t> (</a:t>
                      </a:r>
                      <a:r>
                        <a:rPr lang="en-US" sz="1200" dirty="0" err="1" smtClean="0"/>
                        <a:t>f</a:t>
                      </a:r>
                      <a:r>
                        <a:rPr lang="en-US" sz="1200" dirty="0" smtClean="0"/>
                        <a:t>) </a:t>
                      </a:r>
                      <a:r>
                        <a:rPr lang="en-US" sz="1200" i="0" dirty="0" smtClean="0"/>
                        <a:t>This section shall be available to any trust that is administered in this State.</a:t>
                      </a:r>
                      <a:endParaRPr lang="en-US" sz="1200" i="0" dirty="0"/>
                    </a:p>
                  </a:txBody>
                  <a:tcPr marT="64008" marB="73152">
                    <a:solidFill>
                      <a:srgbClr val="EBE7DD"/>
                    </a:solidFill>
                  </a:tcPr>
                </a:tc>
              </a:tr>
            </a:tbl>
          </a:graphicData>
        </a:graphic>
      </p:graphicFrame>
      <p:sp>
        <p:nvSpPr>
          <p:cNvPr id="4" name="Slide Number Placeholder 7"/>
          <p:cNvSpPr>
            <a:spLocks noGrp="1"/>
          </p:cNvSpPr>
          <p:nvPr>
            <p:ph type="sldNum" sz="quarter" idx="12"/>
          </p:nvPr>
        </p:nvSpPr>
        <p:spPr>
          <a:xfrm>
            <a:off x="8527034" y="6491040"/>
            <a:ext cx="356616" cy="228600"/>
          </a:xfrm>
        </p:spPr>
        <p:txBody>
          <a:bodyPr/>
          <a:lstStyle/>
          <a:p>
            <a:fld id="{F3FF2A6B-5031-7E4F-A0DA-872CEBD7BB98}" type="slidenum">
              <a:rPr lang="en-US" smtClean="0"/>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Moving trusts</a:t>
            </a:r>
            <a:endParaRPr lang="en-US" dirty="0"/>
          </a:p>
        </p:txBody>
      </p:sp>
      <p:sp>
        <p:nvSpPr>
          <p:cNvPr id="6" name="Content Placeholder 5"/>
          <p:cNvSpPr>
            <a:spLocks noGrp="1"/>
          </p:cNvSpPr>
          <p:nvPr>
            <p:ph idx="1"/>
          </p:nvPr>
        </p:nvSpPr>
        <p:spPr>
          <a:xfrm>
            <a:off x="455613" y="1427988"/>
            <a:ext cx="8271005" cy="215075"/>
          </a:xfrm>
        </p:spPr>
        <p:txBody>
          <a:bodyPr>
            <a:normAutofit fontScale="92500" lnSpcReduction="20000"/>
          </a:bodyPr>
          <a:lstStyle/>
          <a:p>
            <a:r>
              <a:rPr lang="en-US" sz="1600" dirty="0" smtClean="0">
                <a:latin typeface="+mj-lt"/>
              </a:rPr>
              <a:t>Some Uniform Act States with nonjudical settlement agreement </a:t>
            </a:r>
            <a:r>
              <a:rPr lang="en-US" sz="1600" dirty="0" smtClean="0">
                <a:latin typeface="+mj-lt"/>
              </a:rPr>
              <a:t>statutes </a:t>
            </a:r>
            <a:r>
              <a:rPr lang="en-US" sz="1200" dirty="0" smtClean="0">
                <a:latin typeface="+mj-lt"/>
              </a:rPr>
              <a:t>(</a:t>
            </a:r>
            <a:r>
              <a:rPr lang="en-US" sz="1100" dirty="0" smtClean="0">
                <a:latin typeface="+mj-lt"/>
              </a:rPr>
              <a:t>as of April 2013)</a:t>
            </a:r>
            <a:r>
              <a:rPr lang="en-US" sz="1200" dirty="0" smtClean="0">
                <a:latin typeface="+mj-lt"/>
              </a:rPr>
              <a:t>:</a:t>
            </a:r>
            <a:endParaRPr lang="en-US" sz="1200" dirty="0" smtClean="0">
              <a:latin typeface="+mj-lt"/>
            </a:endParaRPr>
          </a:p>
          <a:p>
            <a:endParaRPr lang="en-US" dirty="0">
              <a:latin typeface="+mj-lt"/>
            </a:endParaRPr>
          </a:p>
        </p:txBody>
      </p:sp>
      <p:graphicFrame>
        <p:nvGraphicFramePr>
          <p:cNvPr id="10" name="Table 9"/>
          <p:cNvGraphicFramePr>
            <a:graphicFrameLocks noGrp="1"/>
          </p:cNvGraphicFramePr>
          <p:nvPr/>
        </p:nvGraphicFramePr>
        <p:xfrm>
          <a:off x="455613" y="1853065"/>
          <a:ext cx="3998912" cy="3566160"/>
        </p:xfrm>
        <a:graphic>
          <a:graphicData uri="http://schemas.openxmlformats.org/drawingml/2006/table">
            <a:tbl>
              <a:tblPr firstRow="1" bandRow="1">
                <a:tableStyleId>{2D5ABB26-0587-4C30-8999-92F81FD0307C}</a:tableStyleId>
              </a:tblPr>
              <a:tblGrid>
                <a:gridCol w="1847354"/>
                <a:gridCol w="2151558"/>
              </a:tblGrid>
              <a:tr h="201691">
                <a:tc>
                  <a:txBody>
                    <a:bodyPr/>
                    <a:lstStyle/>
                    <a:p>
                      <a:pPr marL="210312" lvl="2" indent="-231775">
                        <a:spcBef>
                          <a:spcPts val="0"/>
                        </a:spcBef>
                        <a:spcAft>
                          <a:spcPts val="1200"/>
                        </a:spcAft>
                        <a:buClrTx/>
                        <a:buFont typeface="+mj-lt"/>
                        <a:buNone/>
                      </a:pPr>
                      <a:r>
                        <a:rPr lang="en-US" sz="900" dirty="0" smtClean="0"/>
                        <a:t>Alabama</a:t>
                      </a:r>
                    </a:p>
                  </a:txBody>
                  <a:tcPr marB="54864">
                    <a:solidFill>
                      <a:srgbClr val="F2ECE0"/>
                    </a:solidFill>
                  </a:tcPr>
                </a:tc>
                <a:tc>
                  <a:txBody>
                    <a:bodyPr/>
                    <a:lstStyle/>
                    <a:p>
                      <a:pPr marL="0" marR="0" lvl="0" indent="0" algn="l" defTabSz="914400" rtl="0" eaLnBrk="1" fontAlgn="auto" latinLnBrk="0" hangingPunct="1">
                        <a:lnSpc>
                          <a:spcPct val="100000"/>
                        </a:lnSpc>
                        <a:spcBef>
                          <a:spcPts val="378"/>
                        </a:spcBef>
                        <a:spcAft>
                          <a:spcPts val="0"/>
                        </a:spcAft>
                        <a:buClrTx/>
                        <a:buSzPct val="120000"/>
                        <a:buFontTx/>
                        <a:buNone/>
                        <a:tabLst/>
                        <a:defRPr/>
                      </a:pPr>
                      <a:r>
                        <a:rPr lang="en-US" sz="900" i="1" dirty="0" smtClean="0"/>
                        <a:t>§§19-3B-101</a:t>
                      </a:r>
                      <a:endParaRPr kumimoji="0" lang="en-US" sz="900" b="0" i="1" u="none" strike="noStrike" kern="1200" cap="none" spc="0" normalizeH="0" baseline="0" noProof="0" dirty="0" smtClean="0">
                        <a:ln>
                          <a:noFill/>
                        </a:ln>
                        <a:solidFill>
                          <a:srgbClr val="000000"/>
                        </a:solidFill>
                        <a:effectLst/>
                        <a:uLnTx/>
                        <a:uFillTx/>
                        <a:latin typeface="+mn-lt"/>
                        <a:ea typeface="+mn-ea"/>
                        <a:cs typeface="Arial" charset="0"/>
                      </a:endParaRPr>
                    </a:p>
                  </a:txBody>
                  <a:tcPr marB="54864">
                    <a:solidFill>
                      <a:srgbClr val="F2ECE0"/>
                    </a:solidFill>
                  </a:tcPr>
                </a:tc>
              </a:tr>
              <a:tr h="201691">
                <a:tc>
                  <a:txBody>
                    <a:bodyPr/>
                    <a:lstStyle/>
                    <a:p>
                      <a:pPr marL="210312" lvl="2" indent="-231775">
                        <a:spcBef>
                          <a:spcPts val="0"/>
                        </a:spcBef>
                        <a:spcAft>
                          <a:spcPts val="1200"/>
                        </a:spcAft>
                        <a:buClrTx/>
                        <a:buNone/>
                      </a:pPr>
                      <a:r>
                        <a:rPr lang="en-US" sz="900" dirty="0" smtClean="0"/>
                        <a:t>Arkansas</a:t>
                      </a:r>
                    </a:p>
                  </a:txBody>
                  <a:tcPr marB="54864"/>
                </a:tc>
                <a:tc>
                  <a:txBody>
                    <a:bodyPr/>
                    <a:lstStyle/>
                    <a:p>
                      <a:pPr marL="0" marR="0" lvl="0" indent="0" algn="l" defTabSz="914400" rtl="0" eaLnBrk="1" fontAlgn="auto" latinLnBrk="0" hangingPunct="1">
                        <a:lnSpc>
                          <a:spcPct val="100000"/>
                        </a:lnSpc>
                        <a:spcBef>
                          <a:spcPts val="378"/>
                        </a:spcBef>
                        <a:spcAft>
                          <a:spcPts val="0"/>
                        </a:spcAft>
                        <a:buClrTx/>
                        <a:buSzPct val="120000"/>
                        <a:buFontTx/>
                        <a:buNone/>
                        <a:tabLst/>
                        <a:defRPr/>
                      </a:pPr>
                      <a:r>
                        <a:rPr lang="en-US" sz="900" i="1" dirty="0" smtClean="0"/>
                        <a:t>§§28-73-101</a:t>
                      </a:r>
                      <a:endParaRPr lang="en-US" sz="900" b="0" i="1" dirty="0" smtClean="0">
                        <a:latin typeface="+mn-lt"/>
                      </a:endParaRPr>
                    </a:p>
                  </a:txBody>
                  <a:tcPr marB="54864"/>
                </a:tc>
              </a:tr>
              <a:tr h="201691">
                <a:tc>
                  <a:txBody>
                    <a:bodyPr/>
                    <a:lstStyle/>
                    <a:p>
                      <a:pPr marL="210312" lvl="2" indent="-231775">
                        <a:spcBef>
                          <a:spcPts val="23"/>
                        </a:spcBef>
                        <a:spcAft>
                          <a:spcPts val="1200"/>
                        </a:spcAft>
                        <a:buClrTx/>
                        <a:buNone/>
                      </a:pPr>
                      <a:r>
                        <a:rPr lang="en-US" sz="900" dirty="0" smtClean="0"/>
                        <a:t>Arizona</a:t>
                      </a:r>
                    </a:p>
                  </a:txBody>
                  <a:tcPr marB="54864">
                    <a:solidFill>
                      <a:srgbClr val="F2ECE0"/>
                    </a:solidFill>
                  </a:tcPr>
                </a:tc>
                <a:tc>
                  <a:txBody>
                    <a:bodyPr/>
                    <a:lstStyle/>
                    <a:p>
                      <a:pPr marL="0" marR="0" lvl="2" indent="-118872" algn="l" defTabSz="914400" rtl="0" eaLnBrk="1" fontAlgn="auto" latinLnBrk="0" hangingPunct="1">
                        <a:lnSpc>
                          <a:spcPct val="100000"/>
                        </a:lnSpc>
                        <a:spcBef>
                          <a:spcPts val="378"/>
                        </a:spcBef>
                        <a:spcAft>
                          <a:spcPts val="0"/>
                        </a:spcAft>
                        <a:buClrTx/>
                        <a:buSzPct val="120000"/>
                        <a:buFontTx/>
                        <a:buNone/>
                        <a:tabLst/>
                        <a:defRPr/>
                      </a:pPr>
                      <a:r>
                        <a:rPr lang="en-US" sz="900" i="1" dirty="0" smtClean="0"/>
                        <a:t>Title 28 §§28-73-101</a:t>
                      </a:r>
                      <a:endParaRPr lang="en-US" sz="900" b="0" i="1" dirty="0" smtClean="0">
                        <a:solidFill>
                          <a:srgbClr val="000000"/>
                        </a:solidFill>
                        <a:latin typeface="+mn-lt"/>
                      </a:endParaRPr>
                    </a:p>
                  </a:txBody>
                  <a:tcPr marB="54864">
                    <a:solidFill>
                      <a:srgbClr val="F2ECE0"/>
                    </a:solidFill>
                  </a:tcPr>
                </a:tc>
              </a:tr>
              <a:tr h="201691">
                <a:tc>
                  <a:txBody>
                    <a:bodyPr/>
                    <a:lstStyle/>
                    <a:p>
                      <a:pPr marL="210312" lvl="2" indent="-231775">
                        <a:spcAft>
                          <a:spcPts val="0"/>
                        </a:spcAft>
                        <a:buClrTx/>
                        <a:buFont typeface="+mj-lt"/>
                        <a:buNone/>
                      </a:pPr>
                      <a:r>
                        <a:rPr lang="en-US" sz="900" dirty="0" smtClean="0"/>
                        <a:t>District of</a:t>
                      </a:r>
                      <a:r>
                        <a:rPr lang="en-US" sz="900" baseline="0" dirty="0" smtClean="0"/>
                        <a:t> Columbia</a:t>
                      </a:r>
                      <a:endParaRPr lang="en-US" sz="900" dirty="0" smtClean="0"/>
                    </a:p>
                  </a:txBody>
                  <a:tcPr marB="54864"/>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900" i="1" dirty="0" smtClean="0"/>
                        <a:t>§§19-1301</a:t>
                      </a:r>
                      <a:endParaRPr lang="en-US" sz="900" b="0" i="1" dirty="0" smtClean="0">
                        <a:solidFill>
                          <a:srgbClr val="000000"/>
                        </a:solidFill>
                        <a:latin typeface="+mn-lt"/>
                      </a:endParaRPr>
                    </a:p>
                  </a:txBody>
                  <a:tcPr marB="54864"/>
                </a:tc>
              </a:tr>
              <a:tr h="201691">
                <a:tc>
                  <a:txBody>
                    <a:bodyPr/>
                    <a:lstStyle/>
                    <a:p>
                      <a:pPr marL="210312" lvl="2" indent="-231775">
                        <a:spcAft>
                          <a:spcPts val="0"/>
                        </a:spcAft>
                        <a:buClrTx/>
                        <a:buFont typeface="+mj-lt"/>
                        <a:buNone/>
                      </a:pPr>
                      <a:r>
                        <a:rPr lang="en-US" sz="900" dirty="0" smtClean="0"/>
                        <a:t>Florida</a:t>
                      </a:r>
                    </a:p>
                  </a:txBody>
                  <a:tcPr marB="54864">
                    <a:solidFill>
                      <a:schemeClr val="bg2"/>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900" i="1" dirty="0" smtClean="0"/>
                        <a:t>§§736-0101</a:t>
                      </a:r>
                      <a:endParaRPr lang="en-US" sz="900" b="0" i="1" dirty="0" smtClean="0">
                        <a:solidFill>
                          <a:srgbClr val="000000"/>
                        </a:solidFill>
                        <a:latin typeface="+mn-lt"/>
                      </a:endParaRPr>
                    </a:p>
                  </a:txBody>
                  <a:tcPr marB="54864">
                    <a:solidFill>
                      <a:schemeClr val="bg2"/>
                    </a:solidFill>
                  </a:tcPr>
                </a:tc>
              </a:tr>
              <a:tr h="201691">
                <a:tc>
                  <a:txBody>
                    <a:bodyPr/>
                    <a:lstStyle/>
                    <a:p>
                      <a:pPr marL="210312" lvl="2" indent="-231775">
                        <a:spcAft>
                          <a:spcPts val="0"/>
                        </a:spcAft>
                        <a:buClrTx/>
                        <a:buFont typeface="+mj-lt"/>
                        <a:buNone/>
                      </a:pPr>
                      <a:r>
                        <a:rPr lang="en-US" sz="900" dirty="0" smtClean="0"/>
                        <a:t>Kansas</a:t>
                      </a:r>
                    </a:p>
                  </a:txBody>
                  <a:tcPr marB="54864"/>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900" i="1" dirty="0" smtClean="0"/>
                        <a:t>§§ 58a-101</a:t>
                      </a:r>
                      <a:endParaRPr lang="en-US" sz="900" b="0" i="1" dirty="0" smtClean="0">
                        <a:solidFill>
                          <a:srgbClr val="000000"/>
                        </a:solidFill>
                        <a:latin typeface="+mn-lt"/>
                      </a:endParaRPr>
                    </a:p>
                  </a:txBody>
                  <a:tcPr marB="54864"/>
                </a:tc>
              </a:tr>
              <a:tr h="201691">
                <a:tc>
                  <a:txBody>
                    <a:bodyPr/>
                    <a:lstStyle/>
                    <a:p>
                      <a:pPr marL="210312" lvl="2" indent="-231775">
                        <a:spcAft>
                          <a:spcPts val="0"/>
                        </a:spcAft>
                        <a:buClrTx/>
                        <a:buFont typeface="+mj-lt"/>
                        <a:buNone/>
                      </a:pPr>
                      <a:r>
                        <a:rPr lang="en-US" sz="900" dirty="0" smtClean="0"/>
                        <a:t>Illinois</a:t>
                      </a:r>
                    </a:p>
                  </a:txBody>
                  <a:tcPr marB="54864">
                    <a:solidFill>
                      <a:srgbClr val="EBE7DD"/>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900" i="1" dirty="0" smtClean="0"/>
                        <a:t>§§760</a:t>
                      </a:r>
                      <a:endParaRPr lang="en-US" sz="900" b="0" i="1" dirty="0" smtClean="0">
                        <a:solidFill>
                          <a:srgbClr val="000000"/>
                        </a:solidFill>
                        <a:latin typeface="+mn-lt"/>
                      </a:endParaRPr>
                    </a:p>
                  </a:txBody>
                  <a:tcPr marB="54864">
                    <a:solidFill>
                      <a:srgbClr val="EBE7DD"/>
                    </a:solidFill>
                  </a:tcPr>
                </a:tc>
              </a:tr>
              <a:tr h="201691">
                <a:tc>
                  <a:txBody>
                    <a:bodyPr/>
                    <a:lstStyle/>
                    <a:p>
                      <a:pPr marL="210312" lvl="2" indent="-231775">
                        <a:spcAft>
                          <a:spcPts val="0"/>
                        </a:spcAft>
                        <a:buClrTx/>
                        <a:buFont typeface="+mj-lt"/>
                        <a:buNone/>
                      </a:pPr>
                      <a:r>
                        <a:rPr lang="en-US" sz="900" dirty="0" smtClean="0"/>
                        <a:t>Iowa</a:t>
                      </a:r>
                    </a:p>
                  </a:txBody>
                  <a:tcPr marB="54864"/>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900" i="1" dirty="0" smtClean="0"/>
                        <a:t>Title 15 §633A.6308</a:t>
                      </a:r>
                      <a:endParaRPr lang="en-US" sz="900" b="0" i="1" dirty="0" smtClean="0">
                        <a:solidFill>
                          <a:srgbClr val="000000"/>
                        </a:solidFill>
                        <a:latin typeface="+mn-lt"/>
                      </a:endParaRPr>
                    </a:p>
                  </a:txBody>
                  <a:tcPr marB="54864"/>
                </a:tc>
              </a:tr>
              <a:tr h="201691">
                <a:tc>
                  <a:txBody>
                    <a:bodyPr/>
                    <a:lstStyle/>
                    <a:p>
                      <a:pPr marL="210312" lvl="2" indent="-231775">
                        <a:spcAft>
                          <a:spcPts val="0"/>
                        </a:spcAft>
                        <a:buClrTx/>
                        <a:buFont typeface="+mj-lt"/>
                        <a:buNone/>
                      </a:pPr>
                      <a:r>
                        <a:rPr lang="en-US" sz="900" dirty="0" smtClean="0"/>
                        <a:t>Maine</a:t>
                      </a:r>
                    </a:p>
                  </a:txBody>
                  <a:tcPr marB="54864">
                    <a:solidFill>
                      <a:srgbClr val="EBE7DD"/>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900" i="1" dirty="0" smtClean="0"/>
                        <a:t>§§18-B, §§111, 411</a:t>
                      </a:r>
                      <a:endParaRPr lang="en-US" sz="900" b="0" i="1" dirty="0" smtClean="0">
                        <a:solidFill>
                          <a:srgbClr val="000000"/>
                        </a:solidFill>
                        <a:latin typeface="+mn-lt"/>
                      </a:endParaRPr>
                    </a:p>
                  </a:txBody>
                  <a:tcPr marB="54864">
                    <a:solidFill>
                      <a:srgbClr val="EBE7DD"/>
                    </a:solidFill>
                  </a:tcPr>
                </a:tc>
              </a:tr>
              <a:tr h="201691">
                <a:tc>
                  <a:txBody>
                    <a:bodyPr/>
                    <a:lstStyle/>
                    <a:p>
                      <a:pPr marL="210312" lvl="2" indent="-231775">
                        <a:spcAft>
                          <a:spcPts val="0"/>
                        </a:spcAft>
                        <a:buClrTx/>
                        <a:buFont typeface="+mj-lt"/>
                        <a:buNone/>
                      </a:pPr>
                      <a:r>
                        <a:rPr lang="en-US" sz="900" dirty="0" smtClean="0"/>
                        <a:t>Massachusetts</a:t>
                      </a:r>
                    </a:p>
                  </a:txBody>
                  <a:tcPr marB="54864"/>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900" i="1" dirty="0" smtClean="0"/>
                        <a:t>Chapter 203E, Article 1, § 111</a:t>
                      </a:r>
                      <a:endParaRPr lang="en-US" sz="900" b="0" i="1" dirty="0" smtClean="0">
                        <a:solidFill>
                          <a:srgbClr val="000000"/>
                        </a:solidFill>
                        <a:latin typeface="+mn-lt"/>
                      </a:endParaRPr>
                    </a:p>
                  </a:txBody>
                  <a:tcPr marB="54864"/>
                </a:tc>
              </a:tr>
              <a:tr h="201691">
                <a:tc>
                  <a:txBody>
                    <a:bodyPr/>
                    <a:lstStyle/>
                    <a:p>
                      <a:pPr marL="210312" lvl="2" indent="-231775">
                        <a:spcAft>
                          <a:spcPts val="0"/>
                        </a:spcAft>
                        <a:buClrTx/>
                        <a:buFont typeface="+mj-lt"/>
                        <a:buNone/>
                      </a:pPr>
                      <a:r>
                        <a:rPr lang="en-US" sz="900" dirty="0" smtClean="0"/>
                        <a:t>Michigan</a:t>
                      </a:r>
                    </a:p>
                  </a:txBody>
                  <a:tcPr marB="54864">
                    <a:solidFill>
                      <a:srgbClr val="EBE7DD"/>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900" i="1" dirty="0" smtClean="0"/>
                        <a:t>§§7111 MCL §700.7101</a:t>
                      </a:r>
                      <a:endParaRPr lang="en-US" sz="900" b="0" i="1" dirty="0" smtClean="0">
                        <a:solidFill>
                          <a:srgbClr val="000000"/>
                        </a:solidFill>
                        <a:latin typeface="+mn-lt"/>
                      </a:endParaRPr>
                    </a:p>
                  </a:txBody>
                  <a:tcPr marB="54864">
                    <a:solidFill>
                      <a:srgbClr val="EBE7DD"/>
                    </a:solidFill>
                  </a:tcPr>
                </a:tc>
              </a:tr>
              <a:tr h="201691">
                <a:tc>
                  <a:txBody>
                    <a:bodyPr/>
                    <a:lstStyle/>
                    <a:p>
                      <a:pPr marL="210312" lvl="2" indent="-231775">
                        <a:spcAft>
                          <a:spcPts val="0"/>
                        </a:spcAft>
                        <a:buClrTx/>
                        <a:buFont typeface="+mj-lt"/>
                        <a:buNone/>
                      </a:pPr>
                      <a:r>
                        <a:rPr lang="en-US" sz="900" dirty="0" smtClean="0"/>
                        <a:t>Minnesota</a:t>
                      </a:r>
                    </a:p>
                  </a:txBody>
                  <a:tcPr marB="54864">
                    <a:solidFill>
                      <a:schemeClr val="bg1"/>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900" i="1" dirty="0" smtClean="0"/>
                        <a:t>Chapter 501B. §154</a:t>
                      </a:r>
                      <a:endParaRPr lang="en-US" sz="900" b="0" i="1" dirty="0" smtClean="0">
                        <a:solidFill>
                          <a:srgbClr val="000000"/>
                        </a:solidFill>
                        <a:latin typeface="+mn-lt"/>
                      </a:endParaRPr>
                    </a:p>
                  </a:txBody>
                  <a:tcPr marB="54864">
                    <a:solidFill>
                      <a:schemeClr val="bg1"/>
                    </a:solidFill>
                  </a:tcPr>
                </a:tc>
              </a:tr>
              <a:tr h="201691">
                <a:tc>
                  <a:txBody>
                    <a:bodyPr/>
                    <a:lstStyle/>
                    <a:p>
                      <a:pPr marL="210312" lvl="2" indent="-231775">
                        <a:spcAft>
                          <a:spcPts val="0"/>
                        </a:spcAft>
                        <a:buClrTx/>
                        <a:buFont typeface="+mj-lt"/>
                        <a:buNone/>
                      </a:pPr>
                      <a:r>
                        <a:rPr lang="en-US" sz="900" dirty="0" smtClean="0"/>
                        <a:t>Missouri</a:t>
                      </a:r>
                    </a:p>
                  </a:txBody>
                  <a:tcPr marB="54864">
                    <a:solidFill>
                      <a:srgbClr val="EBE7DD"/>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900" i="1" dirty="0" smtClean="0"/>
                        <a:t>§§456-001.111</a:t>
                      </a:r>
                      <a:endParaRPr lang="en-US" sz="900" b="0" i="1" dirty="0" smtClean="0">
                        <a:solidFill>
                          <a:srgbClr val="000000"/>
                        </a:solidFill>
                        <a:latin typeface="+mn-lt"/>
                      </a:endParaRPr>
                    </a:p>
                  </a:txBody>
                  <a:tcPr marB="54864">
                    <a:solidFill>
                      <a:srgbClr val="EBE7DD"/>
                    </a:solidFill>
                  </a:tcPr>
                </a:tc>
              </a:tr>
              <a:tr h="201691">
                <a:tc>
                  <a:txBody>
                    <a:bodyPr/>
                    <a:lstStyle/>
                    <a:p>
                      <a:pPr marL="210312" lvl="2" indent="-231775">
                        <a:spcAft>
                          <a:spcPts val="0"/>
                        </a:spcAft>
                        <a:buClrTx/>
                        <a:buFont typeface="+mj-lt"/>
                        <a:buNone/>
                      </a:pPr>
                      <a:r>
                        <a:rPr lang="en-US" sz="900" dirty="0" smtClean="0"/>
                        <a:t>Nebraska</a:t>
                      </a:r>
                    </a:p>
                  </a:txBody>
                  <a:tcPr marB="54864">
                    <a:solidFill>
                      <a:srgbClr val="FFFFFF"/>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900" i="1" dirty="0" smtClean="0"/>
                        <a:t>§§30-3801</a:t>
                      </a:r>
                      <a:endParaRPr lang="en-US" sz="900" b="0" i="1" dirty="0" smtClean="0">
                        <a:solidFill>
                          <a:srgbClr val="000000"/>
                        </a:solidFill>
                        <a:latin typeface="+mn-lt"/>
                      </a:endParaRPr>
                    </a:p>
                  </a:txBody>
                  <a:tcPr marB="54864">
                    <a:solidFill>
                      <a:srgbClr val="FFFFFF"/>
                    </a:solidFill>
                  </a:tcPr>
                </a:tc>
              </a:tr>
              <a:tr h="212896">
                <a:tc>
                  <a:txBody>
                    <a:bodyPr/>
                    <a:lstStyle/>
                    <a:p>
                      <a:pPr marL="210312" lvl="2" indent="-231775">
                        <a:spcAft>
                          <a:spcPts val="0"/>
                        </a:spcAft>
                        <a:buClrTx/>
                        <a:buFont typeface="+mj-lt"/>
                        <a:buNone/>
                      </a:pPr>
                      <a:r>
                        <a:rPr lang="en-US" sz="900" dirty="0" smtClean="0"/>
                        <a:t>New Hampshire</a:t>
                      </a:r>
                    </a:p>
                  </a:txBody>
                  <a:tcPr marB="54864">
                    <a:solidFill>
                      <a:schemeClr val="bg2"/>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900" i="1" dirty="0" smtClean="0"/>
                        <a:t>Chapter 564-B Uniform Trust Code</a:t>
                      </a:r>
                      <a:endParaRPr lang="en-US" sz="900" b="0" i="1" dirty="0" smtClean="0">
                        <a:solidFill>
                          <a:srgbClr val="000000"/>
                        </a:solidFill>
                        <a:latin typeface="+mn-lt"/>
                      </a:endParaRPr>
                    </a:p>
                  </a:txBody>
                  <a:tcPr marB="54864">
                    <a:solidFill>
                      <a:schemeClr val="bg2"/>
                    </a:solidFill>
                  </a:tcPr>
                </a:tc>
              </a:tr>
            </a:tbl>
          </a:graphicData>
        </a:graphic>
      </p:graphicFrame>
      <p:graphicFrame>
        <p:nvGraphicFramePr>
          <p:cNvPr id="9" name="Table 8"/>
          <p:cNvGraphicFramePr>
            <a:graphicFrameLocks noGrp="1"/>
          </p:cNvGraphicFramePr>
          <p:nvPr/>
        </p:nvGraphicFramePr>
        <p:xfrm>
          <a:off x="4680668" y="1860273"/>
          <a:ext cx="4006132" cy="3566160"/>
        </p:xfrm>
        <a:graphic>
          <a:graphicData uri="http://schemas.openxmlformats.org/drawingml/2006/table">
            <a:tbl>
              <a:tblPr firstRow="1" bandRow="1">
                <a:tableStyleId>{2D5ABB26-0587-4C30-8999-92F81FD0307C}</a:tableStyleId>
              </a:tblPr>
              <a:tblGrid>
                <a:gridCol w="1707723"/>
                <a:gridCol w="2298409"/>
              </a:tblGrid>
              <a:tr h="210030">
                <a:tc>
                  <a:txBody>
                    <a:bodyPr/>
                    <a:lstStyle/>
                    <a:p>
                      <a:pPr marL="210312" lvl="2" indent="-231775">
                        <a:spcBef>
                          <a:spcPts val="0"/>
                        </a:spcBef>
                        <a:spcAft>
                          <a:spcPts val="1200"/>
                        </a:spcAft>
                        <a:buClrTx/>
                        <a:buNone/>
                      </a:pPr>
                      <a:r>
                        <a:rPr lang="en-US" sz="900" dirty="0" smtClean="0"/>
                        <a:t>New Jersey</a:t>
                      </a:r>
                    </a:p>
                  </a:txBody>
                  <a:tcPr marB="54864">
                    <a:solidFill>
                      <a:srgbClr val="EBE7DD"/>
                    </a:solidFill>
                  </a:tcPr>
                </a:tc>
                <a:tc>
                  <a:txBody>
                    <a:bodyPr/>
                    <a:lstStyle/>
                    <a:p>
                      <a:pPr marL="0" marR="0" lvl="0" indent="0" algn="l" defTabSz="914400" rtl="0" eaLnBrk="1" fontAlgn="auto" latinLnBrk="0" hangingPunct="1">
                        <a:lnSpc>
                          <a:spcPct val="100000"/>
                        </a:lnSpc>
                        <a:spcBef>
                          <a:spcPts val="378"/>
                        </a:spcBef>
                        <a:spcAft>
                          <a:spcPts val="0"/>
                        </a:spcAft>
                        <a:buClrTx/>
                        <a:buSzPct val="120000"/>
                        <a:buFontTx/>
                        <a:buNone/>
                        <a:tabLst/>
                        <a:defRPr/>
                      </a:pPr>
                      <a:r>
                        <a:rPr lang="en-US" sz="900" i="1" dirty="0" smtClean="0"/>
                        <a:t>§§3B:31-11</a:t>
                      </a:r>
                      <a:endParaRPr lang="en-US" sz="900" b="0" i="1" dirty="0" smtClean="0">
                        <a:latin typeface="+mn-lt"/>
                      </a:endParaRPr>
                    </a:p>
                  </a:txBody>
                  <a:tcPr marB="54864">
                    <a:solidFill>
                      <a:srgbClr val="EBE7DD"/>
                    </a:solidFill>
                  </a:tcPr>
                </a:tc>
              </a:tr>
              <a:tr h="210030">
                <a:tc>
                  <a:txBody>
                    <a:bodyPr/>
                    <a:lstStyle/>
                    <a:p>
                      <a:pPr marL="210312" lvl="2" indent="-231775">
                        <a:spcBef>
                          <a:spcPts val="23"/>
                        </a:spcBef>
                        <a:spcAft>
                          <a:spcPts val="1200"/>
                        </a:spcAft>
                        <a:buClrTx/>
                        <a:buNone/>
                      </a:pPr>
                      <a:r>
                        <a:rPr lang="en-US" sz="900" dirty="0" smtClean="0"/>
                        <a:t>New Mexico</a:t>
                      </a:r>
                    </a:p>
                  </a:txBody>
                  <a:tcPr marB="54864">
                    <a:solidFill>
                      <a:schemeClr val="bg1"/>
                    </a:solidFill>
                  </a:tcPr>
                </a:tc>
                <a:tc>
                  <a:txBody>
                    <a:bodyPr/>
                    <a:lstStyle/>
                    <a:p>
                      <a:pPr marL="0" marR="0" lvl="2" indent="-118872" algn="l" defTabSz="914400" rtl="0" eaLnBrk="1" fontAlgn="auto" latinLnBrk="0" hangingPunct="1">
                        <a:lnSpc>
                          <a:spcPct val="100000"/>
                        </a:lnSpc>
                        <a:spcBef>
                          <a:spcPts val="378"/>
                        </a:spcBef>
                        <a:spcAft>
                          <a:spcPts val="0"/>
                        </a:spcAft>
                        <a:buClrTx/>
                        <a:buSzPct val="120000"/>
                        <a:buFontTx/>
                        <a:buNone/>
                        <a:tabLst/>
                        <a:defRPr/>
                      </a:pPr>
                      <a:r>
                        <a:rPr lang="en-US" sz="900" i="1" dirty="0" smtClean="0"/>
                        <a:t>§§46A-1-111</a:t>
                      </a:r>
                      <a:endParaRPr lang="en-US" sz="900" b="0" i="1" dirty="0" smtClean="0">
                        <a:solidFill>
                          <a:srgbClr val="000000"/>
                        </a:solidFill>
                        <a:latin typeface="+mn-lt"/>
                      </a:endParaRPr>
                    </a:p>
                  </a:txBody>
                  <a:tcPr marB="54864">
                    <a:solidFill>
                      <a:schemeClr val="bg1"/>
                    </a:solidFill>
                  </a:tcPr>
                </a:tc>
              </a:tr>
              <a:tr h="210030">
                <a:tc>
                  <a:txBody>
                    <a:bodyPr/>
                    <a:lstStyle/>
                    <a:p>
                      <a:pPr marL="210312" lvl="2" indent="-231775">
                        <a:spcAft>
                          <a:spcPts val="0"/>
                        </a:spcAft>
                        <a:buClrTx/>
                        <a:buFont typeface="+mj-lt"/>
                        <a:buNone/>
                      </a:pPr>
                      <a:r>
                        <a:rPr lang="en-US" sz="900" dirty="0" smtClean="0"/>
                        <a:t>North Carolina</a:t>
                      </a:r>
                    </a:p>
                  </a:txBody>
                  <a:tcPr marB="54864">
                    <a:solidFill>
                      <a:srgbClr val="EBE7DD"/>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900" i="1" dirty="0" smtClean="0"/>
                        <a:t>§§36C-1-101</a:t>
                      </a:r>
                      <a:endParaRPr lang="en-US" sz="900" b="0" i="1" dirty="0" smtClean="0">
                        <a:solidFill>
                          <a:srgbClr val="000000"/>
                        </a:solidFill>
                        <a:latin typeface="+mn-lt"/>
                      </a:endParaRPr>
                    </a:p>
                  </a:txBody>
                  <a:tcPr marB="54864">
                    <a:solidFill>
                      <a:srgbClr val="EBE7DD"/>
                    </a:solidFill>
                  </a:tcPr>
                </a:tc>
              </a:tr>
              <a:tr h="210030">
                <a:tc>
                  <a:txBody>
                    <a:bodyPr/>
                    <a:lstStyle/>
                    <a:p>
                      <a:pPr marL="210312" lvl="2" indent="-231775">
                        <a:spcAft>
                          <a:spcPts val="0"/>
                        </a:spcAft>
                        <a:buClrTx/>
                        <a:buFont typeface="+mj-lt"/>
                        <a:buNone/>
                      </a:pPr>
                      <a:r>
                        <a:rPr lang="en-US" sz="900" dirty="0" smtClean="0"/>
                        <a:t>North Dakota</a:t>
                      </a:r>
                    </a:p>
                  </a:txBody>
                  <a:tcPr marB="54864">
                    <a:solidFill>
                      <a:srgbClr val="FFFFFF"/>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900" i="1" dirty="0" smtClean="0"/>
                        <a:t>§§59-09-01</a:t>
                      </a:r>
                      <a:endParaRPr lang="en-US" sz="900" b="0" i="1" dirty="0" smtClean="0">
                        <a:solidFill>
                          <a:srgbClr val="000000"/>
                        </a:solidFill>
                        <a:latin typeface="+mn-lt"/>
                      </a:endParaRPr>
                    </a:p>
                  </a:txBody>
                  <a:tcPr marB="54864">
                    <a:solidFill>
                      <a:srgbClr val="FFFFFF"/>
                    </a:solidFill>
                  </a:tcPr>
                </a:tc>
              </a:tr>
              <a:tr h="210030">
                <a:tc>
                  <a:txBody>
                    <a:bodyPr/>
                    <a:lstStyle/>
                    <a:p>
                      <a:pPr marL="210312" lvl="2" indent="-231775">
                        <a:spcAft>
                          <a:spcPts val="0"/>
                        </a:spcAft>
                        <a:buClrTx/>
                        <a:buFont typeface="+mj-lt"/>
                        <a:buNone/>
                      </a:pPr>
                      <a:r>
                        <a:rPr lang="en-US" sz="900" dirty="0" smtClean="0"/>
                        <a:t>Ohio</a:t>
                      </a:r>
                    </a:p>
                  </a:txBody>
                  <a:tcPr marB="54864">
                    <a:solidFill>
                      <a:srgbClr val="EBE7DD"/>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900" i="1" dirty="0" smtClean="0"/>
                        <a:t>§§5801.01</a:t>
                      </a:r>
                      <a:endParaRPr lang="en-US" sz="900" b="0" i="1" dirty="0" smtClean="0">
                        <a:solidFill>
                          <a:srgbClr val="000000"/>
                        </a:solidFill>
                        <a:latin typeface="+mn-lt"/>
                      </a:endParaRPr>
                    </a:p>
                  </a:txBody>
                  <a:tcPr marB="54864">
                    <a:solidFill>
                      <a:srgbClr val="EBE7DD"/>
                    </a:solidFill>
                  </a:tcPr>
                </a:tc>
              </a:tr>
              <a:tr h="210030">
                <a:tc>
                  <a:txBody>
                    <a:bodyPr/>
                    <a:lstStyle/>
                    <a:p>
                      <a:pPr marL="210312" lvl="2" indent="-231775">
                        <a:spcAft>
                          <a:spcPts val="0"/>
                        </a:spcAft>
                        <a:buClrTx/>
                        <a:buFont typeface="+mj-lt"/>
                        <a:buNone/>
                      </a:pPr>
                      <a:r>
                        <a:rPr lang="en-US" sz="900" dirty="0" smtClean="0"/>
                        <a:t>Oregon</a:t>
                      </a:r>
                    </a:p>
                  </a:txBody>
                  <a:tcPr marB="54864">
                    <a:solidFill>
                      <a:srgbClr val="FFFFFF"/>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900" i="1" dirty="0" smtClean="0"/>
                        <a:t>§§130.001 §130.045 UTC 111</a:t>
                      </a:r>
                      <a:endParaRPr lang="en-US" sz="900" b="0" i="1" dirty="0" smtClean="0">
                        <a:solidFill>
                          <a:srgbClr val="000000"/>
                        </a:solidFill>
                        <a:latin typeface="+mn-lt"/>
                      </a:endParaRPr>
                    </a:p>
                  </a:txBody>
                  <a:tcPr marB="54864">
                    <a:solidFill>
                      <a:srgbClr val="FFFFFF"/>
                    </a:solidFill>
                  </a:tcPr>
                </a:tc>
              </a:tr>
              <a:tr h="210030">
                <a:tc>
                  <a:txBody>
                    <a:bodyPr/>
                    <a:lstStyle/>
                    <a:p>
                      <a:pPr marL="210312" lvl="2" indent="-231775">
                        <a:spcAft>
                          <a:spcPts val="0"/>
                        </a:spcAft>
                        <a:buClrTx/>
                        <a:buFont typeface="+mj-lt"/>
                        <a:buNone/>
                      </a:pPr>
                      <a:r>
                        <a:rPr lang="en-US" sz="900" dirty="0" smtClean="0"/>
                        <a:t>Pennsylvania</a:t>
                      </a:r>
                    </a:p>
                  </a:txBody>
                  <a:tcPr marB="54864">
                    <a:solidFill>
                      <a:srgbClr val="EBE7DD"/>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900" i="1" dirty="0" smtClean="0"/>
                        <a:t>20 Pa. Cons. Stat. §§7701-7799.3</a:t>
                      </a:r>
                      <a:endParaRPr lang="en-US" sz="900" b="0" i="1" dirty="0" smtClean="0">
                        <a:solidFill>
                          <a:srgbClr val="000000"/>
                        </a:solidFill>
                        <a:latin typeface="+mn-lt"/>
                      </a:endParaRPr>
                    </a:p>
                  </a:txBody>
                  <a:tcPr marB="54864">
                    <a:solidFill>
                      <a:srgbClr val="EBE7DD"/>
                    </a:solidFill>
                  </a:tcPr>
                </a:tc>
              </a:tr>
              <a:tr h="210030">
                <a:tc>
                  <a:txBody>
                    <a:bodyPr/>
                    <a:lstStyle/>
                    <a:p>
                      <a:pPr marL="210312" lvl="2" indent="-231775">
                        <a:spcAft>
                          <a:spcPts val="0"/>
                        </a:spcAft>
                        <a:buClrTx/>
                        <a:buFont typeface="+mj-lt"/>
                        <a:buNone/>
                      </a:pPr>
                      <a:r>
                        <a:rPr lang="en-US" sz="900" dirty="0" smtClean="0"/>
                        <a:t>South Carolina</a:t>
                      </a:r>
                    </a:p>
                  </a:txBody>
                  <a:tcPr marB="54864">
                    <a:solidFill>
                      <a:srgbClr val="FFFFFF"/>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900" i="1" dirty="0" smtClean="0"/>
                        <a:t>Title 62 §§62-7-101</a:t>
                      </a:r>
                      <a:endParaRPr lang="en-US" sz="900" b="0" i="1" dirty="0" smtClean="0">
                        <a:solidFill>
                          <a:srgbClr val="000000"/>
                        </a:solidFill>
                        <a:latin typeface="+mn-lt"/>
                      </a:endParaRPr>
                    </a:p>
                  </a:txBody>
                  <a:tcPr marB="54864">
                    <a:solidFill>
                      <a:srgbClr val="FFFFFF"/>
                    </a:solidFill>
                  </a:tcPr>
                </a:tc>
              </a:tr>
              <a:tr h="210030">
                <a:tc>
                  <a:txBody>
                    <a:bodyPr/>
                    <a:lstStyle/>
                    <a:p>
                      <a:pPr marL="210312" lvl="2" indent="-231775">
                        <a:spcAft>
                          <a:spcPts val="0"/>
                        </a:spcAft>
                        <a:buClrTx/>
                        <a:buFont typeface="+mj-lt"/>
                        <a:buNone/>
                      </a:pPr>
                      <a:r>
                        <a:rPr lang="en-US" sz="900" dirty="0" smtClean="0"/>
                        <a:t>Tennessee</a:t>
                      </a:r>
                    </a:p>
                  </a:txBody>
                  <a:tcPr marB="54864">
                    <a:solidFill>
                      <a:srgbClr val="EBE7DD"/>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900" i="1" dirty="0" smtClean="0"/>
                        <a:t>§§35-15-111</a:t>
                      </a:r>
                      <a:endParaRPr lang="en-US" sz="900" b="0" i="1" dirty="0" smtClean="0">
                        <a:solidFill>
                          <a:srgbClr val="000000"/>
                        </a:solidFill>
                        <a:latin typeface="+mn-lt"/>
                      </a:endParaRPr>
                    </a:p>
                  </a:txBody>
                  <a:tcPr marB="54864">
                    <a:solidFill>
                      <a:srgbClr val="EBE7DD"/>
                    </a:solidFill>
                  </a:tcPr>
                </a:tc>
              </a:tr>
              <a:tr h="210030">
                <a:tc>
                  <a:txBody>
                    <a:bodyPr/>
                    <a:lstStyle/>
                    <a:p>
                      <a:pPr marL="210312" lvl="2" indent="-231775">
                        <a:spcAft>
                          <a:spcPts val="0"/>
                        </a:spcAft>
                        <a:buClrTx/>
                        <a:buFont typeface="+mj-lt"/>
                        <a:buNone/>
                      </a:pPr>
                      <a:r>
                        <a:rPr lang="en-US" sz="900" dirty="0" smtClean="0"/>
                        <a:t>Utah</a:t>
                      </a:r>
                    </a:p>
                  </a:txBody>
                  <a:tcPr marB="54864">
                    <a:solidFill>
                      <a:srgbClr val="FFFFFF"/>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900" i="1" dirty="0" smtClean="0"/>
                        <a:t>Title 75, Ch. 07: §§75-7-110</a:t>
                      </a:r>
                      <a:endParaRPr lang="en-US" sz="900" b="0" i="1" dirty="0" smtClean="0">
                        <a:solidFill>
                          <a:srgbClr val="000000"/>
                        </a:solidFill>
                        <a:latin typeface="+mn-lt"/>
                      </a:endParaRPr>
                    </a:p>
                  </a:txBody>
                  <a:tcPr marB="54864">
                    <a:solidFill>
                      <a:srgbClr val="FFFFFF"/>
                    </a:solidFill>
                  </a:tcPr>
                </a:tc>
              </a:tr>
              <a:tr h="210030">
                <a:tc>
                  <a:txBody>
                    <a:bodyPr/>
                    <a:lstStyle/>
                    <a:p>
                      <a:pPr marL="210312" lvl="2" indent="-231775">
                        <a:spcAft>
                          <a:spcPts val="0"/>
                        </a:spcAft>
                        <a:buClrTx/>
                        <a:buFont typeface="+mj-lt"/>
                        <a:buNone/>
                      </a:pPr>
                      <a:r>
                        <a:rPr lang="en-US" sz="900" dirty="0" smtClean="0"/>
                        <a:t>Virginia</a:t>
                      </a:r>
                    </a:p>
                  </a:txBody>
                  <a:tcPr marB="54864">
                    <a:solidFill>
                      <a:srgbClr val="EBE7DD"/>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900" i="1" dirty="0" smtClean="0"/>
                        <a:t>§§55-541.11</a:t>
                      </a:r>
                      <a:endParaRPr lang="en-US" sz="900" b="0" i="1" dirty="0" smtClean="0">
                        <a:solidFill>
                          <a:srgbClr val="000000"/>
                        </a:solidFill>
                        <a:latin typeface="+mn-lt"/>
                      </a:endParaRPr>
                    </a:p>
                  </a:txBody>
                  <a:tcPr marB="54864">
                    <a:solidFill>
                      <a:srgbClr val="EBE7DD"/>
                    </a:solidFill>
                  </a:tcPr>
                </a:tc>
              </a:tr>
              <a:tr h="210030">
                <a:tc>
                  <a:txBody>
                    <a:bodyPr/>
                    <a:lstStyle/>
                    <a:p>
                      <a:pPr marL="210312" lvl="2" indent="-231775">
                        <a:spcAft>
                          <a:spcPts val="0"/>
                        </a:spcAft>
                        <a:buClrTx/>
                        <a:buFont typeface="+mj-lt"/>
                        <a:buNone/>
                      </a:pPr>
                      <a:r>
                        <a:rPr lang="en-US" sz="900" dirty="0" smtClean="0"/>
                        <a:t>Vermont</a:t>
                      </a:r>
                    </a:p>
                  </a:txBody>
                  <a:tcPr marB="54864">
                    <a:solidFill>
                      <a:srgbClr val="FFFFFF"/>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900" i="1" dirty="0" smtClean="0"/>
                        <a:t>Title 14A §§101 (§§111 &amp; 411)</a:t>
                      </a:r>
                      <a:endParaRPr lang="en-US" sz="900" b="0" i="1" dirty="0" smtClean="0">
                        <a:solidFill>
                          <a:srgbClr val="000000"/>
                        </a:solidFill>
                        <a:latin typeface="+mn-lt"/>
                      </a:endParaRPr>
                    </a:p>
                  </a:txBody>
                  <a:tcPr marB="54864">
                    <a:solidFill>
                      <a:srgbClr val="FFFFFF"/>
                    </a:solidFill>
                  </a:tcPr>
                </a:tc>
              </a:tr>
              <a:tr h="210030">
                <a:tc>
                  <a:txBody>
                    <a:bodyPr/>
                    <a:lstStyle/>
                    <a:p>
                      <a:pPr marL="210312" lvl="2" indent="-231775">
                        <a:spcAft>
                          <a:spcPts val="0"/>
                        </a:spcAft>
                        <a:buClrTx/>
                        <a:buFont typeface="+mj-lt"/>
                        <a:buNone/>
                      </a:pPr>
                      <a:r>
                        <a:rPr lang="en-US" sz="900" dirty="0" smtClean="0"/>
                        <a:t>Washington</a:t>
                      </a:r>
                    </a:p>
                  </a:txBody>
                  <a:tcPr marB="54864">
                    <a:solidFill>
                      <a:srgbClr val="EBE7DD"/>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900" i="1" dirty="0" smtClean="0"/>
                        <a:t>RWC 11.98.039</a:t>
                      </a:r>
                      <a:endParaRPr lang="en-US" sz="900" b="0" i="1" dirty="0" smtClean="0">
                        <a:solidFill>
                          <a:srgbClr val="000000"/>
                        </a:solidFill>
                        <a:latin typeface="+mn-lt"/>
                      </a:endParaRPr>
                    </a:p>
                  </a:txBody>
                  <a:tcPr marB="54864">
                    <a:solidFill>
                      <a:srgbClr val="EBE7DD"/>
                    </a:solidFill>
                  </a:tcPr>
                </a:tc>
              </a:tr>
              <a:tr h="210030">
                <a:tc>
                  <a:txBody>
                    <a:bodyPr/>
                    <a:lstStyle/>
                    <a:p>
                      <a:pPr marL="210312" lvl="2" indent="-231775">
                        <a:spcAft>
                          <a:spcPts val="0"/>
                        </a:spcAft>
                        <a:buClrTx/>
                        <a:buFont typeface="+mj-lt"/>
                        <a:buNone/>
                      </a:pPr>
                      <a:r>
                        <a:rPr lang="en-US" sz="900" dirty="0" smtClean="0"/>
                        <a:t>Wisconsin</a:t>
                      </a:r>
                    </a:p>
                  </a:txBody>
                  <a:tcPr marB="54864">
                    <a:solidFill>
                      <a:srgbClr val="FFFFFF"/>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900" i="1" dirty="0" smtClean="0"/>
                        <a:t>With consent of </a:t>
                      </a:r>
                      <a:r>
                        <a:rPr lang="en-US" sz="900" i="1" dirty="0" err="1" smtClean="0"/>
                        <a:t>settlor</a:t>
                      </a:r>
                      <a:r>
                        <a:rPr lang="en-US" sz="900" i="1" dirty="0" smtClean="0"/>
                        <a:t> §701.12</a:t>
                      </a:r>
                      <a:endParaRPr lang="en-US" sz="900" b="0" i="1" dirty="0" smtClean="0">
                        <a:solidFill>
                          <a:srgbClr val="000000"/>
                        </a:solidFill>
                        <a:latin typeface="+mn-lt"/>
                      </a:endParaRPr>
                    </a:p>
                  </a:txBody>
                  <a:tcPr marB="54864">
                    <a:solidFill>
                      <a:srgbClr val="FFFFFF"/>
                    </a:solidFill>
                  </a:tcPr>
                </a:tc>
              </a:tr>
              <a:tr h="210030">
                <a:tc>
                  <a:txBody>
                    <a:bodyPr/>
                    <a:lstStyle/>
                    <a:p>
                      <a:pPr marL="210312" lvl="2" indent="-231775">
                        <a:spcAft>
                          <a:spcPts val="0"/>
                        </a:spcAft>
                        <a:buClrTx/>
                        <a:buFont typeface="+mj-lt"/>
                        <a:buNone/>
                      </a:pPr>
                      <a:r>
                        <a:rPr lang="en-US" sz="900" dirty="0" smtClean="0"/>
                        <a:t>Wyoming</a:t>
                      </a:r>
                    </a:p>
                  </a:txBody>
                  <a:tcPr marB="54864">
                    <a:solidFill>
                      <a:srgbClr val="EBE7DD"/>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900" i="1" dirty="0" smtClean="0"/>
                        <a:t>§§ 4-10-101</a:t>
                      </a:r>
                      <a:endParaRPr lang="en-US" sz="900" b="0" i="1" dirty="0" smtClean="0">
                        <a:solidFill>
                          <a:srgbClr val="000000"/>
                        </a:solidFill>
                        <a:latin typeface="+mn-lt"/>
                      </a:endParaRPr>
                    </a:p>
                  </a:txBody>
                  <a:tcPr marB="54864">
                    <a:solidFill>
                      <a:srgbClr val="EBE7DD"/>
                    </a:solidFill>
                  </a:tcPr>
                </a:tc>
              </a:tr>
            </a:tbl>
          </a:graphicData>
        </a:graphic>
      </p:graphicFrame>
      <p:sp>
        <p:nvSpPr>
          <p:cNvPr id="8" name="Slide Number Placeholder 7"/>
          <p:cNvSpPr>
            <a:spLocks noGrp="1"/>
          </p:cNvSpPr>
          <p:nvPr>
            <p:ph type="sldNum" sz="quarter" idx="12"/>
          </p:nvPr>
        </p:nvSpPr>
        <p:spPr>
          <a:xfrm>
            <a:off x="8527034" y="6491040"/>
            <a:ext cx="356616" cy="228600"/>
          </a:xfrm>
        </p:spPr>
        <p:txBody>
          <a:bodyPr/>
          <a:lstStyle/>
          <a:p>
            <a:fld id="{F3FF2A6B-5031-7E4F-A0DA-872CEBD7BB98}" type="slidenum">
              <a:rPr lang="en-US" smtClean="0"/>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US" dirty="0" smtClean="0"/>
              <a:t>State fiduciary income tax</a:t>
            </a:r>
            <a:endParaRPr lang="en-US" dirty="0"/>
          </a:p>
        </p:txBody>
      </p:sp>
      <p:sp>
        <p:nvSpPr>
          <p:cNvPr id="7" name="Content Placeholder 6"/>
          <p:cNvSpPr>
            <a:spLocks noGrp="1"/>
          </p:cNvSpPr>
          <p:nvPr>
            <p:ph idx="1"/>
          </p:nvPr>
        </p:nvSpPr>
        <p:spPr/>
        <p:txBody>
          <a:bodyPr/>
          <a:lstStyle/>
          <a:p>
            <a:pPr marL="3176" lvl="1" indent="-1588">
              <a:spcBef>
                <a:spcPts val="0"/>
              </a:spcBef>
              <a:spcAft>
                <a:spcPts val="600"/>
              </a:spcAft>
              <a:buNone/>
            </a:pPr>
            <a:r>
              <a:rPr lang="en-US" sz="1800" dirty="0" smtClean="0"/>
              <a:t>Delaware does not impose state income taxes on an irrevocable trust’s accumulated earnings and capital gains if there are no beneficiaries living in the state. Several other states also do not tax income or capital gains. The income tax treatment varies widely from state to state:</a:t>
            </a:r>
          </a:p>
          <a:p>
            <a:pPr marL="3176" lvl="1" indent="-1588">
              <a:spcBef>
                <a:spcPts val="0"/>
              </a:spcBef>
              <a:spcAft>
                <a:spcPts val="600"/>
              </a:spcAft>
              <a:buNone/>
            </a:pPr>
            <a:r>
              <a:rPr lang="en-US" sz="1800" dirty="0" smtClean="0"/>
              <a:t>The following factors determine the taxation of trusts for state fiduciary income tax purposes:</a:t>
            </a:r>
          </a:p>
          <a:p>
            <a:pPr marL="210312" lvl="1" indent="-228600">
              <a:spcBef>
                <a:spcPts val="0"/>
              </a:spcBef>
              <a:spcAft>
                <a:spcPts val="600"/>
              </a:spcAft>
            </a:pPr>
            <a:r>
              <a:rPr lang="en-US" sz="1800" dirty="0" smtClean="0"/>
              <a:t>If the trust was created by the Will of a testator who lived in the state at death;</a:t>
            </a:r>
          </a:p>
          <a:p>
            <a:pPr marL="210312" lvl="1" indent="-228600">
              <a:spcBef>
                <a:spcPts val="0"/>
              </a:spcBef>
              <a:spcAft>
                <a:spcPts val="600"/>
              </a:spcAft>
            </a:pPr>
            <a:r>
              <a:rPr lang="en-US" sz="1800" dirty="0" smtClean="0"/>
              <a:t>If the trust is administered in the state;</a:t>
            </a:r>
          </a:p>
          <a:p>
            <a:pPr marL="210312" lvl="1" indent="-228600">
              <a:spcBef>
                <a:spcPts val="0"/>
              </a:spcBef>
              <a:spcAft>
                <a:spcPts val="600"/>
              </a:spcAft>
            </a:pPr>
            <a:r>
              <a:rPr lang="en-US" sz="1800" dirty="0" smtClean="0"/>
              <a:t>If one or more trustees live or do business in the state;</a:t>
            </a:r>
          </a:p>
          <a:p>
            <a:pPr marL="210312" lvl="1" indent="-228600">
              <a:spcBef>
                <a:spcPts val="0"/>
              </a:spcBef>
              <a:spcAft>
                <a:spcPts val="600"/>
              </a:spcAft>
            </a:pPr>
            <a:r>
              <a:rPr lang="en-US" sz="1800" dirty="0" smtClean="0"/>
              <a:t>If the </a:t>
            </a:r>
            <a:r>
              <a:rPr lang="en-US" sz="1800" dirty="0" err="1" smtClean="0"/>
              <a:t>trustor</a:t>
            </a:r>
            <a:r>
              <a:rPr lang="en-US" sz="1800" dirty="0" smtClean="0"/>
              <a:t> of an inter </a:t>
            </a:r>
            <a:r>
              <a:rPr lang="en-US" sz="1800" dirty="0" err="1" smtClean="0"/>
              <a:t>vivos</a:t>
            </a:r>
            <a:r>
              <a:rPr lang="en-US" sz="1800" dirty="0" smtClean="0"/>
              <a:t> trust lived in the state when he or she placed assets </a:t>
            </a:r>
            <a:br>
              <a:rPr lang="en-US" sz="1800" dirty="0" smtClean="0"/>
            </a:br>
            <a:r>
              <a:rPr lang="en-US" sz="1800" dirty="0" smtClean="0"/>
              <a:t>in the trust or when the trust became irrevocable; or</a:t>
            </a:r>
          </a:p>
          <a:p>
            <a:pPr marL="210312" lvl="1" indent="-228600">
              <a:spcBef>
                <a:spcPts val="0"/>
              </a:spcBef>
              <a:spcAft>
                <a:spcPts val="600"/>
              </a:spcAft>
            </a:pPr>
            <a:r>
              <a:rPr lang="en-US" sz="1800" dirty="0" smtClean="0"/>
              <a:t>If one or more </a:t>
            </a:r>
            <a:r>
              <a:rPr lang="en-US" sz="1800" dirty="0" err="1" smtClean="0"/>
              <a:t>noncontingent</a:t>
            </a:r>
            <a:r>
              <a:rPr lang="en-US" sz="1800" dirty="0" smtClean="0"/>
              <a:t> beneficiaries live in the state.</a:t>
            </a:r>
            <a:endParaRPr lang="en-US" sz="1800" dirty="0"/>
          </a:p>
        </p:txBody>
      </p:sp>
      <p:sp>
        <p:nvSpPr>
          <p:cNvPr id="8" name="Slide Number Placeholder 7"/>
          <p:cNvSpPr>
            <a:spLocks noGrp="1"/>
          </p:cNvSpPr>
          <p:nvPr>
            <p:ph type="sldNum" sz="quarter" idx="12"/>
          </p:nvPr>
        </p:nvSpPr>
        <p:spPr/>
        <p:txBody>
          <a:bodyPr/>
          <a:lstStyle/>
          <a:p>
            <a:fld id="{F3FF2A6B-5031-7E4F-A0DA-872CEBD7BB98}" type="slidenum">
              <a:rPr lang="en-US" smtClean="0"/>
              <a:pPr/>
              <a:t>14</a:t>
            </a:fld>
            <a:endParaRPr lang="en-US"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US" dirty="0" smtClean="0"/>
              <a:t>Roadblocks</a:t>
            </a:r>
            <a:endParaRPr lang="en-US" dirty="0"/>
          </a:p>
        </p:txBody>
      </p:sp>
      <p:sp>
        <p:nvSpPr>
          <p:cNvPr id="7" name="Content Placeholder 6"/>
          <p:cNvSpPr>
            <a:spLocks noGrp="1"/>
          </p:cNvSpPr>
          <p:nvPr>
            <p:ph idx="1"/>
          </p:nvPr>
        </p:nvSpPr>
        <p:spPr>
          <a:xfrm>
            <a:off x="457200" y="1370014"/>
            <a:ext cx="8229600" cy="350568"/>
          </a:xfrm>
        </p:spPr>
        <p:txBody>
          <a:bodyPr/>
          <a:lstStyle/>
          <a:p>
            <a:pPr marL="3176" lvl="1" indent="-1588">
              <a:spcBef>
                <a:spcPts val="0"/>
              </a:spcBef>
              <a:spcAft>
                <a:spcPts val="1200"/>
              </a:spcAft>
              <a:buNone/>
            </a:pPr>
            <a:r>
              <a:rPr lang="en-US" sz="1600" dirty="0" smtClean="0"/>
              <a:t>Challenges to moving trusts</a:t>
            </a:r>
            <a:endParaRPr lang="en-US" sz="1600" dirty="0"/>
          </a:p>
        </p:txBody>
      </p:sp>
      <p:sp>
        <p:nvSpPr>
          <p:cNvPr id="8" name="Slide Number Placeholder 7"/>
          <p:cNvSpPr>
            <a:spLocks noGrp="1"/>
          </p:cNvSpPr>
          <p:nvPr>
            <p:ph type="sldNum" sz="quarter" idx="12"/>
          </p:nvPr>
        </p:nvSpPr>
        <p:spPr/>
        <p:txBody>
          <a:bodyPr/>
          <a:lstStyle/>
          <a:p>
            <a:fld id="{F3FF2A6B-5031-7E4F-A0DA-872CEBD7BB98}" type="slidenum">
              <a:rPr lang="en-US" smtClean="0"/>
              <a:pPr/>
              <a:t>15</a:t>
            </a:fld>
            <a:endParaRPr lang="en-US" dirty="0"/>
          </a:p>
        </p:txBody>
      </p:sp>
      <p:graphicFrame>
        <p:nvGraphicFramePr>
          <p:cNvPr id="5" name="Group 49"/>
          <p:cNvGraphicFramePr>
            <a:graphicFrameLocks noGrp="1"/>
          </p:cNvGraphicFramePr>
          <p:nvPr/>
        </p:nvGraphicFramePr>
        <p:xfrm>
          <a:off x="457571" y="1852613"/>
          <a:ext cx="3996953" cy="2804160"/>
        </p:xfrm>
        <a:graphic>
          <a:graphicData uri="http://schemas.openxmlformats.org/drawingml/2006/table">
            <a:tbl>
              <a:tblPr/>
              <a:tblGrid>
                <a:gridCol w="3996953"/>
              </a:tblGrid>
              <a:tr h="350116">
                <a:tc>
                  <a:txBody>
                    <a:bodyPr/>
                    <a:lstStyle/>
                    <a:p>
                      <a:pPr marL="0" marR="0" lvl="0" indent="0" algn="l" defTabSz="914400" rtl="0" eaLnBrk="1" fontAlgn="base" latinLnBrk="0" hangingPunct="1">
                        <a:lnSpc>
                          <a:spcPct val="100000"/>
                        </a:lnSpc>
                        <a:spcBef>
                          <a:spcPct val="35000"/>
                        </a:spcBef>
                        <a:spcAft>
                          <a:spcPct val="0"/>
                        </a:spcAft>
                        <a:buClr>
                          <a:schemeClr val="bg2"/>
                        </a:buClr>
                        <a:buSzPct val="120000"/>
                        <a:buFont typeface="Times" pitchFamily="1" charset="0"/>
                        <a:buNone/>
                        <a:tabLst/>
                      </a:pPr>
                      <a:r>
                        <a:rPr kumimoji="0" lang="en-US" sz="1200" b="1" i="0" u="none" strike="noStrike" cap="none" normalizeH="0" baseline="0" dirty="0" smtClean="0">
                          <a:ln>
                            <a:noFill/>
                          </a:ln>
                          <a:solidFill>
                            <a:schemeClr val="bg1"/>
                          </a:solidFill>
                          <a:effectLst/>
                          <a:latin typeface="+mj-lt"/>
                        </a:rPr>
                        <a:t>From the client’s perspective:</a:t>
                      </a:r>
                    </a:p>
                  </a:txBody>
                  <a:tcPr marL="73152" marR="73152" marT="91440" marB="91440" horzOverflow="overflow">
                    <a:lnL w="12700" cap="flat" cmpd="sng" algn="ctr">
                      <a:noFill/>
                      <a:prstDash val="solid"/>
                      <a:round/>
                      <a:headEnd type="none" w="med" len="med"/>
                      <a:tailEnd type="none" w="med" len="med"/>
                    </a:lnL>
                    <a:lnR>
                      <a:noFill/>
                    </a:lnR>
                    <a:lnT>
                      <a:noFill/>
                    </a:lnT>
                    <a:lnB>
                      <a:noFill/>
                    </a:lnB>
                    <a:lnTlToBr>
                      <a:noFill/>
                    </a:lnTlToBr>
                    <a:lnBlToTr>
                      <a:noFill/>
                    </a:lnBlToTr>
                    <a:solidFill>
                      <a:schemeClr val="accent1"/>
                    </a:solidFill>
                  </a:tcPr>
                </a:tc>
              </a:tr>
              <a:tr h="2420071">
                <a:tc>
                  <a:txBody>
                    <a:bodyPr/>
                    <a:lstStyle/>
                    <a:p>
                      <a:pPr marL="118872" lvl="1" indent="-137160">
                        <a:spcBef>
                          <a:spcPts val="0"/>
                        </a:spcBef>
                        <a:spcAft>
                          <a:spcPts val="600"/>
                        </a:spcAft>
                        <a:buClrTx/>
                        <a:buFont typeface="Arial" pitchFamily="34" charset="0"/>
                        <a:buChar char="•"/>
                      </a:pPr>
                      <a:r>
                        <a:rPr lang="en-US" sz="1200" dirty="0" smtClean="0"/>
                        <a:t>Lack of appropriate language in document</a:t>
                      </a:r>
                    </a:p>
                    <a:p>
                      <a:pPr marL="118872" lvl="1" indent="-137160">
                        <a:spcBef>
                          <a:spcPts val="0"/>
                        </a:spcBef>
                        <a:spcAft>
                          <a:spcPts val="600"/>
                        </a:spcAft>
                        <a:buClrTx/>
                        <a:buFont typeface="Arial" pitchFamily="34" charset="0"/>
                        <a:buChar char="•"/>
                      </a:pPr>
                      <a:r>
                        <a:rPr lang="en-US" sz="1200" dirty="0" smtClean="0"/>
                        <a:t>Uncooperative trustees</a:t>
                      </a:r>
                    </a:p>
                    <a:p>
                      <a:pPr marL="118872" lvl="1" indent="-137160">
                        <a:spcBef>
                          <a:spcPts val="0"/>
                        </a:spcBef>
                        <a:spcAft>
                          <a:spcPts val="600"/>
                        </a:spcAft>
                        <a:buClrTx/>
                        <a:buFont typeface="Arial" pitchFamily="34" charset="0"/>
                        <a:buChar char="•"/>
                      </a:pPr>
                      <a:r>
                        <a:rPr lang="en-US" sz="1200" dirty="0" smtClean="0"/>
                        <a:t>Uncooperative beneficiaries</a:t>
                      </a:r>
                    </a:p>
                    <a:p>
                      <a:pPr marL="118872" lvl="1" indent="-137160">
                        <a:spcBef>
                          <a:spcPts val="0"/>
                        </a:spcBef>
                        <a:spcAft>
                          <a:spcPts val="600"/>
                        </a:spcAft>
                        <a:buClrTx/>
                        <a:buFont typeface="Arial" pitchFamily="34" charset="0"/>
                        <a:buChar char="•"/>
                      </a:pPr>
                      <a:r>
                        <a:rPr lang="en-US" sz="1200" dirty="0" smtClean="0"/>
                        <a:t>Court intervention</a:t>
                      </a:r>
                    </a:p>
                    <a:p>
                      <a:pPr marL="118872" lvl="1" indent="-137160">
                        <a:spcBef>
                          <a:spcPts val="0"/>
                        </a:spcBef>
                        <a:spcAft>
                          <a:spcPts val="600"/>
                        </a:spcAft>
                        <a:buClrTx/>
                        <a:buFont typeface="Arial" pitchFamily="34" charset="0"/>
                        <a:buChar char="•"/>
                      </a:pPr>
                      <a:r>
                        <a:rPr lang="en-US" sz="1200" dirty="0" smtClean="0"/>
                        <a:t>State laws</a:t>
                      </a:r>
                    </a:p>
                    <a:p>
                      <a:pPr marL="118872" lvl="1" indent="-137160">
                        <a:spcBef>
                          <a:spcPts val="0"/>
                        </a:spcBef>
                        <a:spcAft>
                          <a:spcPts val="600"/>
                        </a:spcAft>
                        <a:buClrTx/>
                        <a:buFont typeface="Arial" pitchFamily="34" charset="0"/>
                        <a:buChar char="•"/>
                      </a:pPr>
                      <a:r>
                        <a:rPr lang="en-US" sz="1200" dirty="0" smtClean="0"/>
                        <a:t>Cost of moving</a:t>
                      </a:r>
                    </a:p>
                    <a:p>
                      <a:pPr marL="118872" lvl="1" indent="-137160">
                        <a:spcBef>
                          <a:spcPts val="0"/>
                        </a:spcBef>
                        <a:spcAft>
                          <a:spcPts val="600"/>
                        </a:spcAft>
                        <a:buClrTx/>
                        <a:buFont typeface="Arial" pitchFamily="34" charset="0"/>
                        <a:buChar char="•"/>
                      </a:pPr>
                      <a:r>
                        <a:rPr lang="en-US" sz="1200" dirty="0" smtClean="0"/>
                        <a:t>Fee Issues</a:t>
                      </a:r>
                    </a:p>
                    <a:p>
                      <a:pPr marL="118872" lvl="1" indent="-137160">
                        <a:spcBef>
                          <a:spcPts val="0"/>
                        </a:spcBef>
                        <a:spcAft>
                          <a:spcPts val="600"/>
                        </a:spcAft>
                        <a:buClrTx/>
                        <a:buFont typeface="Arial" pitchFamily="34" charset="0"/>
                        <a:buChar char="•"/>
                      </a:pPr>
                      <a:r>
                        <a:rPr lang="en-US" sz="1200" dirty="0" smtClean="0"/>
                        <a:t>Lack of understanding of Delaware or other state</a:t>
                      </a:r>
                      <a:r>
                        <a:rPr lang="en-US" sz="1200" baseline="0" dirty="0" smtClean="0"/>
                        <a:t> </a:t>
                      </a:r>
                      <a:r>
                        <a:rPr lang="en-US" sz="1200" dirty="0" smtClean="0"/>
                        <a:t>benefits</a:t>
                      </a:r>
                    </a:p>
                    <a:p>
                      <a:pPr marL="118872" lvl="1" indent="-137160">
                        <a:spcBef>
                          <a:spcPts val="0"/>
                        </a:spcBef>
                        <a:spcAft>
                          <a:spcPts val="600"/>
                        </a:spcAft>
                        <a:buClrTx/>
                        <a:buFont typeface="Arial" pitchFamily="34" charset="0"/>
                        <a:buChar char="•"/>
                      </a:pPr>
                      <a:r>
                        <a:rPr lang="en-US" sz="1200" dirty="0" smtClean="0"/>
                        <a:t>Application of multiple state laws to trusts</a:t>
                      </a:r>
                      <a:endParaRPr lang="en-US" sz="1200" dirty="0"/>
                    </a:p>
                  </a:txBody>
                  <a:tcPr marL="73152" marR="73152" marT="91440" marB="91440" horzOverflow="overflow">
                    <a:lnL w="12700" cap="flat" cmpd="sng" algn="ctr">
                      <a:noFill/>
                      <a:prstDash val="solid"/>
                      <a:round/>
                      <a:headEnd type="none" w="med" len="med"/>
                      <a:tailEnd type="none" w="med" len="med"/>
                    </a:lnL>
                    <a:lnR>
                      <a:noFill/>
                    </a:lnR>
                    <a:lnT>
                      <a:noFill/>
                    </a:lnT>
                    <a:lnB>
                      <a:noFill/>
                    </a:lnB>
                    <a:lnTlToBr>
                      <a:noFill/>
                    </a:lnTlToBr>
                    <a:lnBlToTr>
                      <a:noFill/>
                    </a:lnBlToTr>
                    <a:solidFill>
                      <a:srgbClr val="F1ECDF"/>
                    </a:solidFill>
                  </a:tcPr>
                </a:tc>
              </a:tr>
            </a:tbl>
          </a:graphicData>
        </a:graphic>
      </p:graphicFrame>
      <p:graphicFrame>
        <p:nvGraphicFramePr>
          <p:cNvPr id="6" name="Group 49"/>
          <p:cNvGraphicFramePr>
            <a:graphicFrameLocks noGrp="1"/>
          </p:cNvGraphicFramePr>
          <p:nvPr/>
        </p:nvGraphicFramePr>
        <p:xfrm>
          <a:off x="4689847" y="1851053"/>
          <a:ext cx="3996953" cy="2815550"/>
        </p:xfrm>
        <a:graphic>
          <a:graphicData uri="http://schemas.openxmlformats.org/drawingml/2006/table">
            <a:tbl>
              <a:tblPr/>
              <a:tblGrid>
                <a:gridCol w="3996953"/>
              </a:tblGrid>
              <a:tr h="353707">
                <a:tc>
                  <a:txBody>
                    <a:bodyPr/>
                    <a:lstStyle/>
                    <a:p>
                      <a:pPr marL="0" marR="0" lvl="0" indent="0" algn="l" defTabSz="914400" rtl="0" eaLnBrk="1" fontAlgn="base" latinLnBrk="0" hangingPunct="1">
                        <a:lnSpc>
                          <a:spcPct val="100000"/>
                        </a:lnSpc>
                        <a:spcBef>
                          <a:spcPct val="35000"/>
                        </a:spcBef>
                        <a:spcAft>
                          <a:spcPct val="0"/>
                        </a:spcAft>
                        <a:buClr>
                          <a:schemeClr val="bg2"/>
                        </a:buClr>
                        <a:buSzPct val="120000"/>
                        <a:buFont typeface="Times" pitchFamily="1" charset="0"/>
                        <a:buNone/>
                        <a:tabLst/>
                      </a:pPr>
                      <a:r>
                        <a:rPr kumimoji="0" lang="en-US" sz="1200" b="1" i="0" u="none" strike="noStrike" cap="none" normalizeH="0" baseline="0" dirty="0" smtClean="0">
                          <a:ln>
                            <a:noFill/>
                          </a:ln>
                          <a:solidFill>
                            <a:schemeClr val="bg1"/>
                          </a:solidFill>
                          <a:effectLst/>
                          <a:latin typeface="+mj-lt"/>
                        </a:rPr>
                        <a:t>From the trustee’s perspective:</a:t>
                      </a:r>
                    </a:p>
                  </a:txBody>
                  <a:tcPr marL="73152" marR="73152" marT="91440" marB="91440" horzOverflow="overflow">
                    <a:lnL w="12700" cap="flat" cmpd="sng" algn="ctr">
                      <a:noFill/>
                      <a:prstDash val="solid"/>
                      <a:round/>
                      <a:headEnd type="none" w="med" len="med"/>
                      <a:tailEnd type="none" w="med" len="med"/>
                    </a:lnL>
                    <a:lnR>
                      <a:noFill/>
                    </a:lnR>
                    <a:lnT>
                      <a:noFill/>
                    </a:lnT>
                    <a:lnB>
                      <a:noFill/>
                    </a:lnB>
                    <a:lnTlToBr>
                      <a:noFill/>
                    </a:lnTlToBr>
                    <a:lnBlToTr>
                      <a:noFill/>
                    </a:lnBlToTr>
                    <a:solidFill>
                      <a:schemeClr val="accent1"/>
                    </a:solidFill>
                  </a:tcPr>
                </a:tc>
              </a:tr>
              <a:tr h="2449790">
                <a:tc>
                  <a:txBody>
                    <a:bodyPr/>
                    <a:lstStyle/>
                    <a:p>
                      <a:pPr marL="137160" lvl="1" indent="-137160">
                        <a:spcBef>
                          <a:spcPts val="0"/>
                        </a:spcBef>
                        <a:spcAft>
                          <a:spcPts val="600"/>
                        </a:spcAft>
                        <a:buClrTx/>
                        <a:buFont typeface="Arial" pitchFamily="34" charset="0"/>
                        <a:buChar char="•"/>
                      </a:pPr>
                      <a:r>
                        <a:rPr lang="en-US" sz="1200" dirty="0" smtClean="0"/>
                        <a:t>Administrative </a:t>
                      </a:r>
                      <a:r>
                        <a:rPr lang="en-US" sz="1200" dirty="0" err="1" smtClean="0"/>
                        <a:t>Situs</a:t>
                      </a:r>
                      <a:r>
                        <a:rPr lang="en-US" sz="1200" dirty="0" smtClean="0"/>
                        <a:t> – </a:t>
                      </a:r>
                      <a:r>
                        <a:rPr lang="en-US" sz="1200" dirty="0" err="1" smtClean="0"/>
                        <a:t>Peierls</a:t>
                      </a:r>
                      <a:r>
                        <a:rPr lang="en-US" sz="1200" dirty="0" smtClean="0"/>
                        <a:t> case</a:t>
                      </a:r>
                    </a:p>
                    <a:p>
                      <a:pPr marL="137160" lvl="1" indent="-137160">
                        <a:spcBef>
                          <a:spcPts val="0"/>
                        </a:spcBef>
                        <a:spcAft>
                          <a:spcPts val="600"/>
                        </a:spcAft>
                        <a:buClrTx/>
                        <a:buFont typeface="Arial" pitchFamily="34" charset="0"/>
                        <a:buChar char="•"/>
                      </a:pPr>
                      <a:r>
                        <a:rPr lang="en-US" sz="1200" dirty="0" smtClean="0"/>
                        <a:t>Decanting – Potential Trustee liability</a:t>
                      </a:r>
                    </a:p>
                    <a:p>
                      <a:pPr marL="137160" lvl="1" indent="-137160">
                        <a:spcBef>
                          <a:spcPts val="0"/>
                        </a:spcBef>
                        <a:spcAft>
                          <a:spcPts val="600"/>
                        </a:spcAft>
                        <a:buClrTx/>
                        <a:buFont typeface="Arial" pitchFamily="34" charset="0"/>
                        <a:buChar char="•"/>
                      </a:pPr>
                      <a:r>
                        <a:rPr lang="en-US" sz="1200" dirty="0" smtClean="0"/>
                        <a:t>Court intervention</a:t>
                      </a:r>
                    </a:p>
                    <a:p>
                      <a:pPr marL="137160" lvl="1" indent="-137160">
                        <a:spcBef>
                          <a:spcPts val="0"/>
                        </a:spcBef>
                        <a:spcAft>
                          <a:spcPts val="600"/>
                        </a:spcAft>
                        <a:buClrTx/>
                        <a:buFont typeface="Arial" pitchFamily="34" charset="0"/>
                        <a:buChar char="•"/>
                      </a:pPr>
                      <a:r>
                        <a:rPr lang="en-US" sz="1200" dirty="0" smtClean="0"/>
                        <a:t>State laws</a:t>
                      </a:r>
                    </a:p>
                    <a:p>
                      <a:pPr marL="137160" lvl="1" indent="-137160">
                        <a:spcBef>
                          <a:spcPts val="0"/>
                        </a:spcBef>
                        <a:spcAft>
                          <a:spcPts val="600"/>
                        </a:spcAft>
                        <a:buClrTx/>
                        <a:buFont typeface="Arial" pitchFamily="34" charset="0"/>
                        <a:buChar char="•"/>
                      </a:pPr>
                      <a:r>
                        <a:rPr lang="en-US" sz="1200" dirty="0" smtClean="0"/>
                        <a:t>Cost of moving</a:t>
                      </a:r>
                    </a:p>
                    <a:p>
                      <a:pPr marL="137160" lvl="1" indent="-137160">
                        <a:spcBef>
                          <a:spcPts val="0"/>
                        </a:spcBef>
                        <a:spcAft>
                          <a:spcPts val="600"/>
                        </a:spcAft>
                        <a:buClrTx/>
                        <a:buFont typeface="Arial" pitchFamily="34" charset="0"/>
                        <a:buChar char="•"/>
                      </a:pPr>
                      <a:r>
                        <a:rPr lang="en-US" sz="1200" dirty="0" smtClean="0"/>
                        <a:t>Application of multiple state laws to trusts</a:t>
                      </a:r>
                    </a:p>
                    <a:p>
                      <a:pPr marL="137160" lvl="1" indent="-137160">
                        <a:spcBef>
                          <a:spcPts val="0"/>
                        </a:spcBef>
                        <a:spcAft>
                          <a:spcPts val="600"/>
                        </a:spcAft>
                        <a:buClrTx/>
                        <a:buFont typeface="Arial" pitchFamily="34" charset="0"/>
                        <a:buChar char="•"/>
                      </a:pPr>
                      <a:r>
                        <a:rPr lang="en-US" sz="1200" dirty="0" smtClean="0"/>
                        <a:t>Other – consents, releases etc.</a:t>
                      </a:r>
                      <a:endParaRPr lang="en-US" sz="1200" dirty="0"/>
                    </a:p>
                  </a:txBody>
                  <a:tcPr marL="73152" marR="73152" marT="91440" marB="91440" horzOverflow="overflow">
                    <a:lnL w="12700" cap="flat" cmpd="sng" algn="ctr">
                      <a:noFill/>
                      <a:prstDash val="solid"/>
                      <a:round/>
                      <a:headEnd type="none" w="med" len="med"/>
                      <a:tailEnd type="none" w="med" len="med"/>
                    </a:lnL>
                    <a:lnR>
                      <a:noFill/>
                    </a:lnR>
                    <a:lnT>
                      <a:noFill/>
                    </a:lnT>
                    <a:lnB>
                      <a:noFill/>
                    </a:lnB>
                    <a:lnTlToBr>
                      <a:noFill/>
                    </a:lnTlToBr>
                    <a:lnBlToTr>
                      <a:noFill/>
                    </a:lnBlToTr>
                    <a:solidFill>
                      <a:srgbClr val="F1ECDF"/>
                    </a:solidFill>
                  </a:tcPr>
                </a:tc>
              </a:tr>
            </a:tbl>
          </a:graphicData>
        </a:graphic>
      </p:graphicFrame>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Content Placeholder 17"/>
          <p:cNvSpPr>
            <a:spLocks noGrp="1"/>
          </p:cNvSpPr>
          <p:nvPr>
            <p:ph idx="1"/>
          </p:nvPr>
        </p:nvSpPr>
        <p:spPr/>
        <p:txBody>
          <a:bodyPr/>
          <a:lstStyle/>
          <a:p>
            <a:pPr lvl="1"/>
            <a:r>
              <a:rPr lang="en-US" sz="800" dirty="0" smtClean="0"/>
              <a:t>This presentation is designed to introduce you to the products and services available through U.S. Trust, Bank of America Private Wealth Management, is provided for informational purposes only, and is not issued in connection with any proposed offering of securities. This presentation is not used with regard to any specific investment objectives, financial situation or particular needs of any specific recipient and does not contain investment recommendations. Bank of America and its affiliates do not accept any liability for any direct, indirect or consequential damages or losses arising from any use of this presentation or its contents. The information in this presentation was obtained from sources believed to be accurate, but we do not guarantee that it is accurate or complete. The opinions expressed herein are made as of the date of this material and are subject to change without notice. There is no guarantee the views and opinions expressed in this presentation will come to pass. Other affiliates may have opinions that are different from and/or inconsistent with the opinions expressed herein and may have banking, lending and/or other commercial relationships with Bank of America and/or i</a:t>
            </a:r>
            <a:r>
              <a:rPr lang="en-US" sz="800" spc="20" dirty="0" smtClean="0"/>
              <a:t>ts affiliates. All charts are based on historical data for the time periods indicated and are intended for illustrative purposes only. </a:t>
            </a:r>
            <a:r>
              <a:rPr lang="en-US" sz="800" dirty="0" smtClean="0"/>
              <a:t/>
            </a:r>
            <a:br>
              <a:rPr lang="en-US" sz="800" dirty="0" smtClean="0"/>
            </a:br>
            <a:r>
              <a:rPr lang="en-US" sz="800" b="1" dirty="0" smtClean="0"/>
              <a:t>Past performance is no guarantee of future results.</a:t>
            </a:r>
          </a:p>
          <a:p>
            <a:pPr lvl="1"/>
            <a:r>
              <a:rPr lang="en-US" sz="800" b="1" dirty="0" smtClean="0"/>
              <a:t>IMPORTANT: </a:t>
            </a:r>
            <a:r>
              <a:rPr lang="en-US" sz="800" dirty="0" smtClean="0"/>
              <a:t>The material presented is designed to provide general information about ideas and strategies. It is for discussion purposes since the availability and effectiveness </a:t>
            </a:r>
            <a:br>
              <a:rPr lang="en-US" sz="800" dirty="0" smtClean="0"/>
            </a:br>
            <a:r>
              <a:rPr lang="en-US" sz="800" dirty="0" smtClean="0"/>
              <a:t>of any strategy is dependent upon your individual facts and circumstances. Performance figures should be utilized only in a one-on-one presentation with clients or prospective </a:t>
            </a:r>
            <a:br>
              <a:rPr lang="en-US" sz="800" dirty="0" smtClean="0"/>
            </a:br>
            <a:r>
              <a:rPr lang="en-US" sz="800" dirty="0" smtClean="0"/>
              <a:t>clients accompanied by the appropriate disclosure statement. Taxable accounts may have varying performance due to each individual account’s tax status. Always consult with </a:t>
            </a:r>
            <a:br>
              <a:rPr lang="en-US" sz="800" dirty="0" smtClean="0"/>
            </a:br>
            <a:r>
              <a:rPr lang="en-US" sz="800" dirty="0" smtClean="0"/>
              <a:t>your independent attorney, tax advisor, investment manager, and insurance agent for final recommendations and before changing or implementing any financial, tax, or estate</a:t>
            </a:r>
            <a:br>
              <a:rPr lang="en-US" sz="800" dirty="0" smtClean="0"/>
            </a:br>
            <a:r>
              <a:rPr lang="en-US" sz="800" dirty="0" smtClean="0"/>
              <a:t>planning strategy.</a:t>
            </a:r>
          </a:p>
          <a:p>
            <a:pPr lvl="1">
              <a:spcBef>
                <a:spcPts val="400"/>
              </a:spcBef>
            </a:pPr>
            <a:r>
              <a:rPr lang="en-US" sz="800" dirty="0" smtClean="0"/>
              <a:t>Investment products:</a:t>
            </a:r>
          </a:p>
          <a:p>
            <a:pPr lvl="1">
              <a:spcBef>
                <a:spcPts val="400"/>
              </a:spcBef>
            </a:pPr>
            <a:endParaRPr lang="en-US" sz="800" dirty="0" smtClean="0"/>
          </a:p>
          <a:p>
            <a:pPr lvl="1"/>
            <a:endParaRPr lang="en-US" sz="800" dirty="0" smtClean="0"/>
          </a:p>
          <a:p>
            <a:pPr lvl="1">
              <a:spcBef>
                <a:spcPts val="400"/>
              </a:spcBef>
            </a:pPr>
            <a:r>
              <a:rPr lang="en-US" sz="800" dirty="0" smtClean="0"/>
              <a:t>U.S. Trust, Bank of America Private Wealth Management operates through Bank of America, N.A. and other subsidiaries of Bank of America Corporation.</a:t>
            </a:r>
          </a:p>
          <a:p>
            <a:pPr lvl="1"/>
            <a:r>
              <a:rPr lang="en-US" sz="800" dirty="0" smtClean="0"/>
              <a:t>Bank of America, N.A., Member FDIC.</a:t>
            </a:r>
          </a:p>
          <a:p>
            <a:pPr lvl="1"/>
            <a:r>
              <a:rPr lang="en-US" sz="800" dirty="0" smtClean="0"/>
              <a:t>Investing in securities involves risks, and there is always the potential of losing money when you invest in securities.</a:t>
            </a:r>
          </a:p>
          <a:p>
            <a:pPr lvl="1"/>
            <a:r>
              <a:rPr lang="en-US" sz="800" dirty="0" smtClean="0"/>
              <a:t>This presentation may not be reproduced or distributed by any person for any purpose without prior written consent.</a:t>
            </a:r>
          </a:p>
          <a:p>
            <a:pPr lvl="1"/>
            <a:r>
              <a:rPr lang="en-US" sz="800" dirty="0" smtClean="0">
                <a:solidFill>
                  <a:srgbClr val="CC006A"/>
                </a:solidFill>
              </a:rPr>
              <a:t>© 2013 Bank of America Corporation. All rights reserved.   |  ARU2L6V2   |  PPT-02-12-0491</a:t>
            </a:r>
          </a:p>
          <a:p>
            <a:pPr lvl="1"/>
            <a:r>
              <a:rPr lang="en-US" sz="800" b="1" dirty="0" smtClean="0"/>
              <a:t>FOR FIDUCIARY USE ONLY.</a:t>
            </a:r>
          </a:p>
        </p:txBody>
      </p:sp>
      <p:sp>
        <p:nvSpPr>
          <p:cNvPr id="99335" name="Rectangle 7"/>
          <p:cNvSpPr>
            <a:spLocks noGrp="1" noChangeArrowheads="1"/>
          </p:cNvSpPr>
          <p:nvPr>
            <p:ph type="title"/>
          </p:nvPr>
        </p:nvSpPr>
        <p:spPr/>
        <p:txBody>
          <a:bodyPr/>
          <a:lstStyle/>
          <a:p>
            <a:r>
              <a:rPr lang="en-US" dirty="0" smtClean="0"/>
              <a:t>Disclosure</a:t>
            </a:r>
            <a:endParaRPr lang="en-US" dirty="0"/>
          </a:p>
        </p:txBody>
      </p:sp>
      <p:graphicFrame>
        <p:nvGraphicFramePr>
          <p:cNvPr id="19" name="Group 22"/>
          <p:cNvGraphicFramePr>
            <a:graphicFrameLocks/>
          </p:cNvGraphicFramePr>
          <p:nvPr>
            <p:extLst>
              <p:ext uri="{D42A27DB-BD31-4B8C-83A1-F6EECF244321}">
                <p14:modId xmlns:mc="http://schemas.openxmlformats.org/markup-compatibility/2006" xmlns:mv="urn:schemas-microsoft-com:mac:vml" xmlns:p14="http://schemas.microsoft.com/office/powerpoint/2010/main" xmlns="" val="2510991708"/>
              </p:ext>
            </p:extLst>
          </p:nvPr>
        </p:nvGraphicFramePr>
        <p:xfrm>
          <a:off x="457090" y="3238500"/>
          <a:ext cx="7286624" cy="218974"/>
        </p:xfrm>
        <a:graphic>
          <a:graphicData uri="http://schemas.openxmlformats.org/drawingml/2006/table">
            <a:tbl>
              <a:tblPr/>
              <a:tblGrid>
                <a:gridCol w="2424429"/>
                <a:gridCol w="2437765"/>
                <a:gridCol w="2424430"/>
              </a:tblGrid>
              <a:tr h="203200">
                <a:tc>
                  <a:txBody>
                    <a:bodyPr/>
                    <a:lstStyle/>
                    <a:p>
                      <a:pPr marL="0" marR="0" lvl="0" indent="0" algn="ctr" defTabSz="1019175" rtl="0" eaLnBrk="1" fontAlgn="base" latinLnBrk="0" hangingPunct="1">
                        <a:lnSpc>
                          <a:spcPct val="100000"/>
                        </a:lnSpc>
                        <a:spcBef>
                          <a:spcPct val="50000"/>
                        </a:spcBef>
                        <a:spcAft>
                          <a:spcPct val="0"/>
                        </a:spcAft>
                        <a:buClr>
                          <a:schemeClr val="bg2"/>
                        </a:buClr>
                        <a:buSzPct val="120000"/>
                        <a:buFont typeface="Times New Roman" pitchFamily="18" charset="0"/>
                        <a:buNone/>
                        <a:tabLst/>
                      </a:pPr>
                      <a:r>
                        <a:rPr kumimoji="0" lang="en-US" sz="900" b="1" i="0" u="none" strike="noStrike" cap="none" normalizeH="0" baseline="0" dirty="0" smtClean="0">
                          <a:ln>
                            <a:noFill/>
                          </a:ln>
                          <a:solidFill>
                            <a:schemeClr val="tx1"/>
                          </a:solidFill>
                          <a:effectLst/>
                          <a:latin typeface="Calibri" pitchFamily="34" charset="0"/>
                        </a:rPr>
                        <a:t>Are Not FDIC Insured</a:t>
                      </a:r>
                    </a:p>
                  </a:txBody>
                  <a:tcPr marL="137461" marR="137461" marT="40907" marB="40907"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9175" rtl="0" eaLnBrk="1" fontAlgn="base" latinLnBrk="0" hangingPunct="1">
                        <a:lnSpc>
                          <a:spcPct val="100000"/>
                        </a:lnSpc>
                        <a:spcBef>
                          <a:spcPct val="50000"/>
                        </a:spcBef>
                        <a:spcAft>
                          <a:spcPct val="0"/>
                        </a:spcAft>
                        <a:buClr>
                          <a:schemeClr val="bg2"/>
                        </a:buClr>
                        <a:buSzPct val="120000"/>
                        <a:buFont typeface="Times New Roman" pitchFamily="18" charset="0"/>
                        <a:buNone/>
                        <a:tabLst/>
                      </a:pPr>
                      <a:r>
                        <a:rPr kumimoji="0" lang="en-US" sz="900" b="1" i="0" u="none" strike="noStrike" cap="none" normalizeH="0" baseline="0" dirty="0" smtClean="0">
                          <a:ln>
                            <a:noFill/>
                          </a:ln>
                          <a:solidFill>
                            <a:schemeClr val="tx1"/>
                          </a:solidFill>
                          <a:effectLst/>
                          <a:latin typeface="Calibri" pitchFamily="34" charset="0"/>
                        </a:rPr>
                        <a:t>Are Not Bank Guaranteed</a:t>
                      </a:r>
                    </a:p>
                  </a:txBody>
                  <a:tcPr marL="137461" marR="137461" marT="40907" marB="40907"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19175" rtl="0" eaLnBrk="1" fontAlgn="base" latinLnBrk="0" hangingPunct="1">
                        <a:lnSpc>
                          <a:spcPct val="100000"/>
                        </a:lnSpc>
                        <a:spcBef>
                          <a:spcPct val="50000"/>
                        </a:spcBef>
                        <a:spcAft>
                          <a:spcPct val="0"/>
                        </a:spcAft>
                        <a:buClr>
                          <a:schemeClr val="bg2"/>
                        </a:buClr>
                        <a:buSzPct val="120000"/>
                        <a:buFont typeface="Times New Roman" pitchFamily="18" charset="0"/>
                        <a:buNone/>
                        <a:tabLst/>
                      </a:pPr>
                      <a:r>
                        <a:rPr kumimoji="0" lang="en-US" sz="900" b="1" i="0" u="none" strike="noStrike" cap="none" normalizeH="0" baseline="0" dirty="0" smtClean="0">
                          <a:ln>
                            <a:noFill/>
                          </a:ln>
                          <a:solidFill>
                            <a:schemeClr val="tx1"/>
                          </a:solidFill>
                          <a:effectLst/>
                          <a:latin typeface="Calibri" pitchFamily="34" charset="0"/>
                        </a:rPr>
                        <a:t>May Lose Value</a:t>
                      </a:r>
                    </a:p>
                  </a:txBody>
                  <a:tcPr marL="137461" marR="137461" marT="40907" marB="40907"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US" dirty="0" smtClean="0"/>
              <a:t>Changing trust </a:t>
            </a:r>
            <a:r>
              <a:rPr lang="en-US" dirty="0" err="1" smtClean="0"/>
              <a:t>situs</a:t>
            </a:r>
            <a:endParaRPr lang="en-US" dirty="0"/>
          </a:p>
        </p:txBody>
      </p:sp>
      <p:sp>
        <p:nvSpPr>
          <p:cNvPr id="7" name="Content Placeholder 6"/>
          <p:cNvSpPr>
            <a:spLocks noGrp="1"/>
          </p:cNvSpPr>
          <p:nvPr>
            <p:ph idx="1"/>
          </p:nvPr>
        </p:nvSpPr>
        <p:spPr/>
        <p:txBody>
          <a:bodyPr/>
          <a:lstStyle/>
          <a:p>
            <a:r>
              <a:rPr lang="en-US" sz="1800" b="1" dirty="0" smtClean="0">
                <a:latin typeface="Cambria"/>
                <a:cs typeface="Cambria"/>
              </a:rPr>
              <a:t>Choice of law</a:t>
            </a:r>
          </a:p>
          <a:p>
            <a:pPr marL="0" lvl="1" indent="0">
              <a:spcBef>
                <a:spcPts val="588"/>
              </a:spcBef>
              <a:buNone/>
            </a:pPr>
            <a:r>
              <a:rPr lang="en-US" sz="1800" dirty="0" smtClean="0"/>
              <a:t>When creating a new trust, a grantor can and should designate the law of the trust </a:t>
            </a:r>
            <a:br>
              <a:rPr lang="en-US" sz="1800" dirty="0" smtClean="0"/>
            </a:br>
            <a:r>
              <a:rPr lang="en-US" sz="1800" dirty="0" smtClean="0"/>
              <a:t>state that will govern matters of validity, construction and administration.</a:t>
            </a:r>
          </a:p>
          <a:p>
            <a:pPr marL="0" lvl="1" indent="0">
              <a:spcBef>
                <a:spcPts val="588"/>
              </a:spcBef>
              <a:buNone/>
            </a:pPr>
            <a:r>
              <a:rPr lang="en-US" sz="1800" dirty="0" smtClean="0"/>
              <a:t>What happens down the road when the grantor may be deceased and the </a:t>
            </a:r>
            <a:br>
              <a:rPr lang="en-US" sz="1800" dirty="0" smtClean="0"/>
            </a:br>
            <a:r>
              <a:rPr lang="en-US" sz="1800" dirty="0" smtClean="0"/>
              <a:t>children/grandchildren read about other benefits a trust may receive in </a:t>
            </a:r>
            <a:br>
              <a:rPr lang="en-US" sz="1800" dirty="0" smtClean="0"/>
            </a:br>
            <a:r>
              <a:rPr lang="en-US" sz="1800" dirty="0" smtClean="0"/>
              <a:t>another jurisdiction?</a:t>
            </a:r>
          </a:p>
          <a:p>
            <a:pPr marL="0" lvl="1" indent="0">
              <a:spcBef>
                <a:spcPts val="588"/>
              </a:spcBef>
              <a:buNone/>
            </a:pPr>
            <a:r>
              <a:rPr lang="en-US" sz="1800" dirty="0" smtClean="0"/>
              <a:t>The following presentation will provide the reasons for changing trust </a:t>
            </a:r>
            <a:r>
              <a:rPr lang="en-US" sz="1800" dirty="0" err="1" smtClean="0"/>
              <a:t>situs</a:t>
            </a:r>
            <a:r>
              <a:rPr lang="en-US" sz="1800" dirty="0" smtClean="0"/>
              <a:t>, </a:t>
            </a:r>
            <a:br>
              <a:rPr lang="en-US" sz="1800" dirty="0" smtClean="0"/>
            </a:br>
            <a:r>
              <a:rPr lang="en-US" sz="1800" dirty="0" smtClean="0"/>
              <a:t>the benefits that may be achieved and the challenges and roadblocks that may </a:t>
            </a:r>
            <a:br>
              <a:rPr lang="en-US" sz="1800" dirty="0" smtClean="0"/>
            </a:br>
            <a:r>
              <a:rPr lang="en-US" sz="1800" dirty="0" smtClean="0"/>
              <a:t>occur during the process. </a:t>
            </a:r>
            <a:br>
              <a:rPr lang="en-US" sz="1800" dirty="0" smtClean="0"/>
            </a:br>
            <a:r>
              <a:rPr lang="en-US" sz="1400" i="1" dirty="0" smtClean="0"/>
              <a:t>(Presentation will focus on Delaware but many of the issues also apply to other states as well)</a:t>
            </a:r>
          </a:p>
        </p:txBody>
      </p:sp>
      <p:sp>
        <p:nvSpPr>
          <p:cNvPr id="8" name="Slide Number Placeholder 7"/>
          <p:cNvSpPr>
            <a:spLocks noGrp="1"/>
          </p:cNvSpPr>
          <p:nvPr>
            <p:ph type="sldNum" sz="quarter" idx="12"/>
          </p:nvPr>
        </p:nvSpPr>
        <p:spPr/>
        <p:txBody>
          <a:bodyPr/>
          <a:lstStyle/>
          <a:p>
            <a:fld id="{F3FF2A6B-5031-7E4F-A0DA-872CEBD7BB98}" type="slidenum">
              <a:rPr lang="en-US" smtClean="0"/>
              <a:pPr/>
              <a:t>2</a:t>
            </a:fld>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US" dirty="0" smtClean="0"/>
              <a:t>Reasons for moving trusts</a:t>
            </a:r>
            <a:endParaRPr lang="en-US" dirty="0"/>
          </a:p>
        </p:txBody>
      </p:sp>
      <p:sp>
        <p:nvSpPr>
          <p:cNvPr id="8" name="Slide Number Placeholder 7"/>
          <p:cNvSpPr>
            <a:spLocks noGrp="1"/>
          </p:cNvSpPr>
          <p:nvPr>
            <p:ph type="sldNum" sz="quarter" idx="12"/>
          </p:nvPr>
        </p:nvSpPr>
        <p:spPr/>
        <p:txBody>
          <a:bodyPr/>
          <a:lstStyle/>
          <a:p>
            <a:fld id="{F3FF2A6B-5031-7E4F-A0DA-872CEBD7BB98}" type="slidenum">
              <a:rPr lang="en-US" smtClean="0"/>
              <a:pPr/>
              <a:t>3</a:t>
            </a:fld>
            <a:endParaRPr lang="en-US" dirty="0"/>
          </a:p>
        </p:txBody>
      </p:sp>
      <p:graphicFrame>
        <p:nvGraphicFramePr>
          <p:cNvPr id="5" name="Group 49"/>
          <p:cNvGraphicFramePr>
            <a:graphicFrameLocks noGrp="1"/>
          </p:cNvGraphicFramePr>
          <p:nvPr/>
        </p:nvGraphicFramePr>
        <p:xfrm>
          <a:off x="457572" y="1471614"/>
          <a:ext cx="3996953" cy="1846927"/>
        </p:xfrm>
        <a:graphic>
          <a:graphicData uri="http://schemas.openxmlformats.org/drawingml/2006/table">
            <a:tbl>
              <a:tblPr/>
              <a:tblGrid>
                <a:gridCol w="3996953"/>
              </a:tblGrid>
              <a:tr h="214283">
                <a:tc>
                  <a:txBody>
                    <a:bodyPr/>
                    <a:lstStyle/>
                    <a:p>
                      <a:pPr marL="0" marR="0" lvl="0" indent="0" algn="l" defTabSz="914400" rtl="0" eaLnBrk="1" fontAlgn="base" latinLnBrk="0" hangingPunct="1">
                        <a:lnSpc>
                          <a:spcPct val="100000"/>
                        </a:lnSpc>
                        <a:spcBef>
                          <a:spcPct val="35000"/>
                        </a:spcBef>
                        <a:spcAft>
                          <a:spcPct val="0"/>
                        </a:spcAft>
                        <a:buClr>
                          <a:schemeClr val="bg2"/>
                        </a:buClr>
                        <a:buSzPct val="120000"/>
                        <a:buFont typeface="Times" pitchFamily="1" charset="0"/>
                        <a:buNone/>
                        <a:tabLst/>
                      </a:pPr>
                      <a:r>
                        <a:rPr lang="en-US" sz="1200" b="1" spc="-10" dirty="0" smtClean="0">
                          <a:solidFill>
                            <a:schemeClr val="bg1"/>
                          </a:solidFill>
                        </a:rPr>
                        <a:t>Administration</a:t>
                      </a:r>
                      <a:endParaRPr kumimoji="0" lang="en-US" sz="1200" b="1" i="0" u="none" strike="noStrike" cap="none" normalizeH="0" baseline="0" dirty="0" smtClean="0">
                        <a:ln>
                          <a:noFill/>
                        </a:ln>
                        <a:solidFill>
                          <a:schemeClr val="bg1"/>
                        </a:solidFill>
                        <a:effectLst/>
                        <a:latin typeface="+mj-lt"/>
                      </a:endParaRPr>
                    </a:p>
                  </a:txBody>
                  <a:tcPr marL="73152" marR="73152" marT="91440" marB="91440" horzOverflow="overflow">
                    <a:lnL w="12700" cap="flat" cmpd="sng" algn="ctr">
                      <a:noFill/>
                      <a:prstDash val="solid"/>
                      <a:round/>
                      <a:headEnd type="none" w="med" len="med"/>
                      <a:tailEnd type="none" w="med" len="med"/>
                    </a:lnL>
                    <a:lnR>
                      <a:noFill/>
                    </a:lnR>
                    <a:lnT>
                      <a:noFill/>
                    </a:lnT>
                    <a:lnB>
                      <a:noFill/>
                    </a:lnB>
                    <a:lnTlToBr>
                      <a:noFill/>
                    </a:lnTlToBr>
                    <a:lnBlToTr>
                      <a:noFill/>
                    </a:lnBlToTr>
                    <a:solidFill>
                      <a:schemeClr val="accent1"/>
                    </a:solidFill>
                  </a:tcPr>
                </a:tc>
              </a:tr>
              <a:tr h="1481167">
                <a:tc>
                  <a:txBody>
                    <a:bodyPr/>
                    <a:lstStyle/>
                    <a:p>
                      <a:pPr marL="118872" lvl="1" indent="-137160">
                        <a:spcBef>
                          <a:spcPts val="0"/>
                        </a:spcBef>
                        <a:spcAft>
                          <a:spcPts val="600"/>
                        </a:spcAft>
                        <a:buClrTx/>
                        <a:buFont typeface="Arial" pitchFamily="34" charset="0"/>
                        <a:buChar char="•"/>
                      </a:pPr>
                      <a:r>
                        <a:rPr lang="en-US" sz="1200" spc="-10" dirty="0" smtClean="0"/>
                        <a:t>Administrative flexibility </a:t>
                      </a:r>
                    </a:p>
                    <a:p>
                      <a:pPr marL="118872" lvl="1" indent="-137160">
                        <a:spcBef>
                          <a:spcPts val="0"/>
                        </a:spcBef>
                        <a:spcAft>
                          <a:spcPts val="600"/>
                        </a:spcAft>
                        <a:buClrTx/>
                        <a:buFont typeface="Arial" pitchFamily="34" charset="0"/>
                        <a:buChar char="•"/>
                      </a:pPr>
                      <a:r>
                        <a:rPr lang="en-US" sz="1200" spc="-10" dirty="0" smtClean="0"/>
                        <a:t>Avoidance or minimization of accounting requirements and other administrative costs </a:t>
                      </a:r>
                    </a:p>
                    <a:p>
                      <a:pPr marL="118872" lvl="1" indent="-137160">
                        <a:spcBef>
                          <a:spcPts val="0"/>
                        </a:spcBef>
                        <a:spcAft>
                          <a:spcPts val="600"/>
                        </a:spcAft>
                        <a:buClrTx/>
                        <a:buFont typeface="Arial" pitchFamily="34" charset="0"/>
                        <a:buChar char="•"/>
                      </a:pPr>
                      <a:r>
                        <a:rPr lang="en-US" sz="1200" spc="-10" dirty="0" smtClean="0"/>
                        <a:t>Modify trust administrative provisions </a:t>
                      </a:r>
                      <a:endParaRPr lang="en-US" sz="1200" dirty="0"/>
                    </a:p>
                  </a:txBody>
                  <a:tcPr marL="73152" marR="73152" marT="91440" marB="91440" horzOverflow="overflow">
                    <a:lnL w="12700" cap="flat" cmpd="sng" algn="ctr">
                      <a:noFill/>
                      <a:prstDash val="solid"/>
                      <a:round/>
                      <a:headEnd type="none" w="med" len="med"/>
                      <a:tailEnd type="none" w="med" len="med"/>
                    </a:lnL>
                    <a:lnR>
                      <a:noFill/>
                    </a:lnR>
                    <a:lnT>
                      <a:noFill/>
                    </a:lnT>
                    <a:lnB>
                      <a:noFill/>
                    </a:lnB>
                    <a:lnTlToBr>
                      <a:noFill/>
                    </a:lnTlToBr>
                    <a:lnBlToTr>
                      <a:noFill/>
                    </a:lnBlToTr>
                    <a:solidFill>
                      <a:srgbClr val="F1ECDF"/>
                    </a:solidFill>
                  </a:tcPr>
                </a:tc>
              </a:tr>
            </a:tbl>
          </a:graphicData>
        </a:graphic>
      </p:graphicFrame>
      <p:graphicFrame>
        <p:nvGraphicFramePr>
          <p:cNvPr id="9" name="Group 49"/>
          <p:cNvGraphicFramePr>
            <a:graphicFrameLocks noGrp="1"/>
          </p:cNvGraphicFramePr>
          <p:nvPr/>
        </p:nvGraphicFramePr>
        <p:xfrm>
          <a:off x="4683497" y="1471613"/>
          <a:ext cx="3996953" cy="1280999"/>
        </p:xfrm>
        <a:graphic>
          <a:graphicData uri="http://schemas.openxmlformats.org/drawingml/2006/table">
            <a:tbl>
              <a:tblPr/>
              <a:tblGrid>
                <a:gridCol w="3996953"/>
              </a:tblGrid>
              <a:tr h="318248">
                <a:tc>
                  <a:txBody>
                    <a:bodyPr/>
                    <a:lstStyle/>
                    <a:p>
                      <a:pPr marL="0" marR="0" lvl="0" indent="0" algn="l" defTabSz="914400" rtl="0" eaLnBrk="1" fontAlgn="base" latinLnBrk="0" hangingPunct="1">
                        <a:lnSpc>
                          <a:spcPct val="100000"/>
                        </a:lnSpc>
                        <a:spcBef>
                          <a:spcPct val="35000"/>
                        </a:spcBef>
                        <a:spcAft>
                          <a:spcPct val="0"/>
                        </a:spcAft>
                        <a:buClr>
                          <a:schemeClr val="bg2"/>
                        </a:buClr>
                        <a:buSzPct val="120000"/>
                        <a:buFont typeface="Times" pitchFamily="1" charset="0"/>
                        <a:buNone/>
                        <a:tabLst/>
                      </a:pPr>
                      <a:r>
                        <a:rPr lang="en-US" sz="1200" b="1" dirty="0" smtClean="0">
                          <a:solidFill>
                            <a:srgbClr val="FFFFFF"/>
                          </a:solidFill>
                        </a:rPr>
                        <a:t>Favorable trust laws</a:t>
                      </a:r>
                      <a:endParaRPr kumimoji="0" lang="en-US" sz="1200" b="1" i="0" u="none" strike="noStrike" cap="none" normalizeH="0" baseline="0" dirty="0" smtClean="0">
                        <a:ln>
                          <a:noFill/>
                        </a:ln>
                        <a:solidFill>
                          <a:srgbClr val="FFFFFF"/>
                        </a:solidFill>
                        <a:effectLst/>
                        <a:latin typeface="+mj-lt"/>
                      </a:endParaRPr>
                    </a:p>
                  </a:txBody>
                  <a:tcPr marL="73152" marR="73152" marT="91440" marB="91440" horzOverflow="overflow">
                    <a:lnL w="12700" cap="flat" cmpd="sng" algn="ctr">
                      <a:noFill/>
                      <a:prstDash val="solid"/>
                      <a:round/>
                      <a:headEnd type="none" w="med" len="med"/>
                      <a:tailEnd type="none" w="med" len="med"/>
                    </a:lnL>
                    <a:lnR>
                      <a:noFill/>
                    </a:lnR>
                    <a:lnT>
                      <a:noFill/>
                    </a:lnT>
                    <a:lnB>
                      <a:noFill/>
                    </a:lnB>
                    <a:lnTlToBr>
                      <a:noFill/>
                    </a:lnTlToBr>
                    <a:lnBlToTr>
                      <a:noFill/>
                    </a:lnBlToTr>
                    <a:solidFill>
                      <a:schemeClr val="accent2"/>
                    </a:solidFill>
                  </a:tcPr>
                </a:tc>
              </a:tr>
              <a:tr h="915239">
                <a:tc>
                  <a:txBody>
                    <a:bodyPr/>
                    <a:lstStyle/>
                    <a:p>
                      <a:pPr marL="118872" lvl="1" indent="-137160">
                        <a:spcBef>
                          <a:spcPts val="0"/>
                        </a:spcBef>
                        <a:spcAft>
                          <a:spcPts val="600"/>
                        </a:spcAft>
                        <a:buClrTx/>
                        <a:buFont typeface="Arial" pitchFamily="34" charset="0"/>
                        <a:buChar char="•"/>
                      </a:pPr>
                      <a:r>
                        <a:rPr lang="en-US" sz="1200" dirty="0" smtClean="0"/>
                        <a:t>Dynasty trust provisions</a:t>
                      </a:r>
                    </a:p>
                    <a:p>
                      <a:pPr marL="118872" lvl="1" indent="-137160">
                        <a:spcBef>
                          <a:spcPts val="0"/>
                        </a:spcBef>
                        <a:spcAft>
                          <a:spcPts val="600"/>
                        </a:spcAft>
                        <a:buClrTx/>
                        <a:buFont typeface="Arial" pitchFamily="34" charset="0"/>
                        <a:buChar char="•"/>
                      </a:pPr>
                      <a:r>
                        <a:rPr lang="en-US" sz="1200" spc="-10" dirty="0" smtClean="0"/>
                        <a:t>The availability of a total-return </a:t>
                      </a:r>
                      <a:r>
                        <a:rPr lang="en-US" sz="1200" spc="-10" dirty="0" err="1" smtClean="0"/>
                        <a:t>unitrust</a:t>
                      </a:r>
                      <a:r>
                        <a:rPr lang="en-US" sz="1200" spc="-10" dirty="0" smtClean="0"/>
                        <a:t> statute </a:t>
                      </a:r>
                      <a:endParaRPr lang="en-US" sz="1200" dirty="0"/>
                    </a:p>
                  </a:txBody>
                  <a:tcPr marL="73152" marR="73152" marT="91440" marB="91440" horzOverflow="overflow">
                    <a:lnL w="12700" cap="flat" cmpd="sng" algn="ctr">
                      <a:noFill/>
                      <a:prstDash val="solid"/>
                      <a:round/>
                      <a:headEnd type="none" w="med" len="med"/>
                      <a:tailEnd type="none" w="med" len="med"/>
                    </a:lnL>
                    <a:lnR>
                      <a:noFill/>
                    </a:lnR>
                    <a:lnT>
                      <a:noFill/>
                    </a:lnT>
                    <a:lnB>
                      <a:noFill/>
                    </a:lnB>
                    <a:lnTlToBr>
                      <a:noFill/>
                    </a:lnTlToBr>
                    <a:lnBlToTr>
                      <a:noFill/>
                    </a:lnBlToTr>
                    <a:solidFill>
                      <a:srgbClr val="F1ECDF"/>
                    </a:solidFill>
                  </a:tcPr>
                </a:tc>
              </a:tr>
            </a:tbl>
          </a:graphicData>
        </a:graphic>
      </p:graphicFrame>
      <p:graphicFrame>
        <p:nvGraphicFramePr>
          <p:cNvPr id="10" name="Group 49"/>
          <p:cNvGraphicFramePr>
            <a:graphicFrameLocks noGrp="1"/>
          </p:cNvGraphicFramePr>
          <p:nvPr/>
        </p:nvGraphicFramePr>
        <p:xfrm>
          <a:off x="455613" y="3460750"/>
          <a:ext cx="3996953" cy="1874520"/>
        </p:xfrm>
        <a:graphic>
          <a:graphicData uri="http://schemas.openxmlformats.org/drawingml/2006/table">
            <a:tbl>
              <a:tblPr/>
              <a:tblGrid>
                <a:gridCol w="3996953"/>
              </a:tblGrid>
              <a:tr h="214283">
                <a:tc>
                  <a:txBody>
                    <a:bodyPr/>
                    <a:lstStyle/>
                    <a:p>
                      <a:pPr marL="0" marR="0" lvl="0" indent="0" algn="l" defTabSz="914400" rtl="0" eaLnBrk="1" fontAlgn="base" latinLnBrk="0" hangingPunct="1">
                        <a:lnSpc>
                          <a:spcPct val="100000"/>
                        </a:lnSpc>
                        <a:spcBef>
                          <a:spcPct val="35000"/>
                        </a:spcBef>
                        <a:spcAft>
                          <a:spcPct val="0"/>
                        </a:spcAft>
                        <a:buClr>
                          <a:schemeClr val="bg2"/>
                        </a:buClr>
                        <a:buSzPct val="120000"/>
                        <a:buFont typeface="Times" pitchFamily="1" charset="0"/>
                        <a:buNone/>
                        <a:tabLst/>
                      </a:pPr>
                      <a:r>
                        <a:rPr lang="en-US" sz="1200" b="1" dirty="0" smtClean="0">
                          <a:solidFill>
                            <a:srgbClr val="FFFFFF"/>
                          </a:solidFill>
                        </a:rPr>
                        <a:t>Investment/tax opportunities</a:t>
                      </a:r>
                      <a:endParaRPr kumimoji="0" lang="en-US" sz="1200" b="1" i="0" u="none" strike="noStrike" cap="none" normalizeH="0" baseline="0" dirty="0" smtClean="0">
                        <a:ln>
                          <a:noFill/>
                        </a:ln>
                        <a:solidFill>
                          <a:srgbClr val="FFFFFF"/>
                        </a:solidFill>
                        <a:effectLst/>
                        <a:latin typeface="+mj-lt"/>
                      </a:endParaRPr>
                    </a:p>
                  </a:txBody>
                  <a:tcPr marL="73152" marR="73152" marT="91440" marB="91440" horzOverflow="overflow">
                    <a:lnL w="12700" cap="flat" cmpd="sng" algn="ctr">
                      <a:noFill/>
                      <a:prstDash val="solid"/>
                      <a:round/>
                      <a:headEnd type="none" w="med" len="med"/>
                      <a:tailEnd type="none" w="med" len="med"/>
                    </a:lnL>
                    <a:lnR>
                      <a:noFill/>
                    </a:lnR>
                    <a:lnT>
                      <a:noFill/>
                    </a:lnT>
                    <a:lnB>
                      <a:noFill/>
                    </a:lnB>
                    <a:lnTlToBr>
                      <a:noFill/>
                    </a:lnTlToBr>
                    <a:lnBlToTr>
                      <a:noFill/>
                    </a:lnBlToTr>
                    <a:solidFill>
                      <a:schemeClr val="accent3"/>
                    </a:solidFill>
                  </a:tcPr>
                </a:tc>
              </a:tr>
              <a:tr h="1481167">
                <a:tc>
                  <a:txBody>
                    <a:bodyPr/>
                    <a:lstStyle/>
                    <a:p>
                      <a:pPr marL="118872" lvl="1" indent="-137160">
                        <a:spcBef>
                          <a:spcPts val="0"/>
                        </a:spcBef>
                        <a:spcAft>
                          <a:spcPts val="600"/>
                        </a:spcAft>
                        <a:buClrTx/>
                        <a:buFont typeface="Arial" pitchFamily="34" charset="0"/>
                        <a:buChar char="•"/>
                      </a:pPr>
                      <a:r>
                        <a:rPr lang="en-US" sz="1200" dirty="0" smtClean="0"/>
                        <a:t>Ability to designate an independent investment </a:t>
                      </a:r>
                      <a:br>
                        <a:rPr lang="en-US" sz="1200" dirty="0" smtClean="0"/>
                      </a:br>
                      <a:r>
                        <a:rPr lang="en-US" sz="1200" dirty="0" smtClean="0"/>
                        <a:t>advisor to manage the trust assets</a:t>
                      </a:r>
                    </a:p>
                    <a:p>
                      <a:pPr marL="118872" lvl="1" indent="-137160">
                        <a:spcBef>
                          <a:spcPts val="0"/>
                        </a:spcBef>
                        <a:spcAft>
                          <a:spcPts val="600"/>
                        </a:spcAft>
                        <a:buClrTx/>
                        <a:buFont typeface="Arial" pitchFamily="34" charset="0"/>
                        <a:buChar char="•"/>
                      </a:pPr>
                      <a:r>
                        <a:rPr lang="en-US" sz="1200" spc="-10" dirty="0" smtClean="0"/>
                        <a:t>Allocation of fees and expenses between Income </a:t>
                      </a:r>
                      <a:br>
                        <a:rPr lang="en-US" sz="1200" spc="-10" dirty="0" smtClean="0"/>
                      </a:br>
                      <a:r>
                        <a:rPr lang="en-US" sz="1200" spc="-10" dirty="0" smtClean="0"/>
                        <a:t>and Principal</a:t>
                      </a:r>
                      <a:r>
                        <a:rPr lang="en-US" sz="1200" dirty="0" smtClean="0"/>
                        <a:t> </a:t>
                      </a:r>
                    </a:p>
                    <a:p>
                      <a:pPr marL="118872" lvl="1" indent="-137160">
                        <a:spcBef>
                          <a:spcPts val="0"/>
                        </a:spcBef>
                        <a:spcAft>
                          <a:spcPts val="600"/>
                        </a:spcAft>
                        <a:buClrTx/>
                        <a:buFont typeface="Arial" pitchFamily="34" charset="0"/>
                        <a:buChar char="•"/>
                      </a:pPr>
                      <a:r>
                        <a:rPr lang="en-US" sz="1200" spc="-10" dirty="0" smtClean="0"/>
                        <a:t>Better investment flexibility</a:t>
                      </a:r>
                      <a:endParaRPr lang="en-US" sz="1200" dirty="0" smtClean="0"/>
                    </a:p>
                    <a:p>
                      <a:pPr marL="118872" lvl="1" indent="-137160">
                        <a:spcBef>
                          <a:spcPts val="0"/>
                        </a:spcBef>
                        <a:spcAft>
                          <a:spcPts val="600"/>
                        </a:spcAft>
                        <a:buClrTx/>
                        <a:buFont typeface="Arial" pitchFamily="34" charset="0"/>
                        <a:buChar char="•"/>
                      </a:pPr>
                      <a:r>
                        <a:rPr lang="en-US" sz="1200" dirty="0" smtClean="0"/>
                        <a:t>Reduce or eliminate state fiduciary income tax </a:t>
                      </a:r>
                      <a:endParaRPr lang="en-US" sz="1200" dirty="0"/>
                    </a:p>
                  </a:txBody>
                  <a:tcPr marL="73152" marR="73152" marT="91440" marB="91440" horzOverflow="overflow">
                    <a:lnL w="12700" cap="flat" cmpd="sng" algn="ctr">
                      <a:noFill/>
                      <a:prstDash val="solid"/>
                      <a:round/>
                      <a:headEnd type="none" w="med" len="med"/>
                      <a:tailEnd type="none" w="med" len="med"/>
                    </a:lnL>
                    <a:lnR>
                      <a:noFill/>
                    </a:lnR>
                    <a:lnT>
                      <a:noFill/>
                    </a:lnT>
                    <a:lnB>
                      <a:noFill/>
                    </a:lnB>
                    <a:lnTlToBr>
                      <a:noFill/>
                    </a:lnTlToBr>
                    <a:lnBlToTr>
                      <a:noFill/>
                    </a:lnBlToTr>
                    <a:solidFill>
                      <a:srgbClr val="F1ECDF"/>
                    </a:solidFill>
                  </a:tcPr>
                </a:tc>
              </a:tr>
            </a:tbl>
          </a:graphicData>
        </a:graphic>
      </p:graphicFrame>
      <p:graphicFrame>
        <p:nvGraphicFramePr>
          <p:cNvPr id="11" name="Group 49"/>
          <p:cNvGraphicFramePr>
            <a:graphicFrameLocks noGrp="1"/>
          </p:cNvGraphicFramePr>
          <p:nvPr/>
        </p:nvGraphicFramePr>
        <p:xfrm>
          <a:off x="4670425" y="2921001"/>
          <a:ext cx="3996953" cy="1384299"/>
        </p:xfrm>
        <a:graphic>
          <a:graphicData uri="http://schemas.openxmlformats.org/drawingml/2006/table">
            <a:tbl>
              <a:tblPr/>
              <a:tblGrid>
                <a:gridCol w="3996953"/>
              </a:tblGrid>
              <a:tr h="0">
                <a:tc>
                  <a:txBody>
                    <a:bodyPr/>
                    <a:lstStyle/>
                    <a:p>
                      <a:pPr marL="0" marR="0" lvl="0" indent="0" algn="l" defTabSz="914400" rtl="0" eaLnBrk="1" fontAlgn="base" latinLnBrk="0" hangingPunct="1">
                        <a:lnSpc>
                          <a:spcPct val="100000"/>
                        </a:lnSpc>
                        <a:spcBef>
                          <a:spcPct val="35000"/>
                        </a:spcBef>
                        <a:spcAft>
                          <a:spcPct val="0"/>
                        </a:spcAft>
                        <a:buClr>
                          <a:schemeClr val="bg2"/>
                        </a:buClr>
                        <a:buSzPct val="120000"/>
                        <a:buFont typeface="Times" pitchFamily="1" charset="0"/>
                        <a:buNone/>
                        <a:tabLst/>
                      </a:pPr>
                      <a:r>
                        <a:rPr lang="en-US" sz="1200" b="1" dirty="0" smtClean="0">
                          <a:solidFill>
                            <a:srgbClr val="FFFFFF"/>
                          </a:solidFill>
                        </a:rPr>
                        <a:t>Privacy</a:t>
                      </a:r>
                      <a:endParaRPr kumimoji="0" lang="en-US" sz="1200" b="1" i="0" u="none" strike="noStrike" cap="none" normalizeH="0" baseline="0" dirty="0" smtClean="0">
                        <a:ln>
                          <a:noFill/>
                        </a:ln>
                        <a:solidFill>
                          <a:srgbClr val="FFFFFF"/>
                        </a:solidFill>
                        <a:effectLst/>
                        <a:latin typeface="+mj-lt"/>
                      </a:endParaRPr>
                    </a:p>
                  </a:txBody>
                  <a:tcPr marL="73152" marR="73152" marT="91440" marB="91440" horzOverflow="overflow">
                    <a:lnL w="12700" cap="flat" cmpd="sng" algn="ctr">
                      <a:noFill/>
                      <a:prstDash val="solid"/>
                      <a:round/>
                      <a:headEnd type="none" w="med" len="med"/>
                      <a:tailEnd type="none" w="med" len="med"/>
                    </a:lnL>
                    <a:lnR>
                      <a:noFill/>
                    </a:lnR>
                    <a:lnT>
                      <a:noFill/>
                    </a:lnT>
                    <a:lnB>
                      <a:noFill/>
                    </a:lnB>
                    <a:lnTlToBr>
                      <a:noFill/>
                    </a:lnTlToBr>
                    <a:lnBlToTr>
                      <a:noFill/>
                    </a:lnBlToTr>
                    <a:solidFill>
                      <a:schemeClr val="accent4"/>
                    </a:solidFill>
                  </a:tcPr>
                </a:tc>
              </a:tr>
              <a:tr h="1018539">
                <a:tc>
                  <a:txBody>
                    <a:bodyPr/>
                    <a:lstStyle/>
                    <a:p>
                      <a:pPr marL="118872" lvl="1" indent="-137160">
                        <a:spcBef>
                          <a:spcPts val="0"/>
                        </a:spcBef>
                        <a:spcAft>
                          <a:spcPts val="600"/>
                        </a:spcAft>
                        <a:buClrTx/>
                        <a:buFont typeface="Arial" pitchFamily="34" charset="0"/>
                        <a:buChar char="•"/>
                      </a:pPr>
                      <a:r>
                        <a:rPr lang="en-US" sz="1200" spc="-10" dirty="0" smtClean="0"/>
                        <a:t>Privacy/confidentiality reasons</a:t>
                      </a:r>
                    </a:p>
                    <a:p>
                      <a:pPr marL="118872" lvl="1" indent="-118872">
                        <a:spcBef>
                          <a:spcPts val="0"/>
                        </a:spcBef>
                        <a:spcAft>
                          <a:spcPts val="600"/>
                        </a:spcAft>
                        <a:buClrTx/>
                        <a:buFont typeface="Arial" pitchFamily="34" charset="0"/>
                        <a:buChar char="•"/>
                      </a:pPr>
                      <a:r>
                        <a:rPr lang="en-US" sz="1200" dirty="0" smtClean="0"/>
                        <a:t>Greater assurance that trust assets will be secure </a:t>
                      </a:r>
                      <a:br>
                        <a:rPr lang="en-US" sz="1200" dirty="0" smtClean="0"/>
                      </a:br>
                      <a:r>
                        <a:rPr lang="en-US" sz="1200" dirty="0" smtClean="0"/>
                        <a:t>from creditor claims</a:t>
                      </a:r>
                      <a:endParaRPr lang="en-US" sz="1200" dirty="0"/>
                    </a:p>
                  </a:txBody>
                  <a:tcPr marL="73152" marR="73152" marT="91440" marB="91440" horzOverflow="overflow">
                    <a:lnL w="12700" cap="flat" cmpd="sng" algn="ctr">
                      <a:noFill/>
                      <a:prstDash val="solid"/>
                      <a:round/>
                      <a:headEnd type="none" w="med" len="med"/>
                      <a:tailEnd type="none" w="med" len="med"/>
                    </a:lnL>
                    <a:lnR>
                      <a:noFill/>
                    </a:lnR>
                    <a:lnT>
                      <a:noFill/>
                    </a:lnT>
                    <a:lnB>
                      <a:noFill/>
                    </a:lnB>
                    <a:lnTlToBr>
                      <a:noFill/>
                    </a:lnTlToBr>
                    <a:lnBlToTr>
                      <a:noFill/>
                    </a:lnBlToTr>
                    <a:solidFill>
                      <a:srgbClr val="F1ECDF"/>
                    </a:solidFill>
                  </a:tcPr>
                </a:tc>
              </a:tr>
            </a:tbl>
          </a:graphicData>
        </a:graphic>
      </p:graphicFrame>
      <p:graphicFrame>
        <p:nvGraphicFramePr>
          <p:cNvPr id="12" name="Group 49"/>
          <p:cNvGraphicFramePr>
            <a:graphicFrameLocks noGrp="1"/>
          </p:cNvGraphicFramePr>
          <p:nvPr/>
        </p:nvGraphicFramePr>
        <p:xfrm>
          <a:off x="4689847" y="4470400"/>
          <a:ext cx="3996953" cy="863600"/>
        </p:xfrm>
        <a:graphic>
          <a:graphicData uri="http://schemas.openxmlformats.org/drawingml/2006/table">
            <a:tbl>
              <a:tblPr/>
              <a:tblGrid>
                <a:gridCol w="3996953"/>
              </a:tblGrid>
              <a:tr h="0">
                <a:tc>
                  <a:txBody>
                    <a:bodyPr/>
                    <a:lstStyle/>
                    <a:p>
                      <a:pPr marL="0" marR="0" lvl="0" indent="0" algn="l" defTabSz="914400" rtl="0" eaLnBrk="1" fontAlgn="base" latinLnBrk="0" hangingPunct="1">
                        <a:lnSpc>
                          <a:spcPct val="100000"/>
                        </a:lnSpc>
                        <a:spcBef>
                          <a:spcPct val="35000"/>
                        </a:spcBef>
                        <a:spcAft>
                          <a:spcPct val="0"/>
                        </a:spcAft>
                        <a:buClr>
                          <a:schemeClr val="bg2"/>
                        </a:buClr>
                        <a:buSzPct val="120000"/>
                        <a:buFont typeface="Times" pitchFamily="1" charset="0"/>
                        <a:buNone/>
                        <a:tabLst/>
                      </a:pPr>
                      <a:r>
                        <a:rPr lang="en-US" sz="1200" b="1" dirty="0" smtClean="0">
                          <a:solidFill>
                            <a:srgbClr val="FFFFFF"/>
                          </a:solidFill>
                        </a:rPr>
                        <a:t>Trust</a:t>
                      </a:r>
                      <a:r>
                        <a:rPr lang="en-US" sz="1200" b="1" baseline="0" dirty="0" smtClean="0">
                          <a:solidFill>
                            <a:srgbClr val="FFFFFF"/>
                          </a:solidFill>
                        </a:rPr>
                        <a:t> alternatives</a:t>
                      </a:r>
                      <a:endParaRPr kumimoji="0" lang="en-US" sz="1200" b="1" i="0" u="none" strike="noStrike" cap="none" normalizeH="0" baseline="0" dirty="0" smtClean="0">
                        <a:ln>
                          <a:noFill/>
                        </a:ln>
                        <a:solidFill>
                          <a:srgbClr val="FFFFFF"/>
                        </a:solidFill>
                        <a:effectLst/>
                        <a:latin typeface="+mj-lt"/>
                      </a:endParaRPr>
                    </a:p>
                  </a:txBody>
                  <a:tcPr marL="73152" marR="73152" marT="91440" marB="91440" horzOverflow="overflow">
                    <a:lnL w="12700" cap="flat" cmpd="sng" algn="ctr">
                      <a:noFill/>
                      <a:prstDash val="solid"/>
                      <a:round/>
                      <a:headEnd type="none" w="med" len="med"/>
                      <a:tailEnd type="none" w="med" len="med"/>
                    </a:lnL>
                    <a:lnR>
                      <a:noFill/>
                    </a:lnR>
                    <a:lnT>
                      <a:noFill/>
                    </a:lnT>
                    <a:lnB>
                      <a:noFill/>
                    </a:lnB>
                    <a:lnTlToBr>
                      <a:noFill/>
                    </a:lnTlToBr>
                    <a:lnBlToTr>
                      <a:noFill/>
                    </a:lnBlToTr>
                    <a:solidFill>
                      <a:schemeClr val="accent5"/>
                    </a:solidFill>
                  </a:tcPr>
                </a:tc>
              </a:tr>
              <a:tr h="497840">
                <a:tc>
                  <a:txBody>
                    <a:bodyPr/>
                    <a:lstStyle/>
                    <a:p>
                      <a:pPr marL="118872" lvl="1" indent="-137160">
                        <a:spcBef>
                          <a:spcPts val="0"/>
                        </a:spcBef>
                        <a:spcAft>
                          <a:spcPts val="600"/>
                        </a:spcAft>
                        <a:buClrTx/>
                        <a:buFont typeface="Arial" pitchFamily="34" charset="0"/>
                        <a:buChar char="•"/>
                      </a:pPr>
                      <a:r>
                        <a:rPr lang="en-US" sz="1200" spc="-10" dirty="0" smtClean="0"/>
                        <a:t>Concentrated positions in trust </a:t>
                      </a:r>
                      <a:endParaRPr lang="en-US" sz="1200" dirty="0"/>
                    </a:p>
                  </a:txBody>
                  <a:tcPr marL="73152" marR="73152" marT="91440" marB="91440" horzOverflow="overflow">
                    <a:lnL w="12700" cap="flat" cmpd="sng" algn="ctr">
                      <a:noFill/>
                      <a:prstDash val="solid"/>
                      <a:round/>
                      <a:headEnd type="none" w="med" len="med"/>
                      <a:tailEnd type="none" w="med" len="med"/>
                    </a:lnL>
                    <a:lnR>
                      <a:noFill/>
                    </a:lnR>
                    <a:lnT>
                      <a:noFill/>
                    </a:lnT>
                    <a:lnB>
                      <a:noFill/>
                    </a:lnB>
                    <a:lnTlToBr>
                      <a:noFill/>
                    </a:lnTlToBr>
                    <a:lnBlToTr>
                      <a:noFill/>
                    </a:lnBlToTr>
                    <a:solidFill>
                      <a:srgbClr val="F1ECDF"/>
                    </a:solidFill>
                  </a:tcPr>
                </a:tc>
              </a:tr>
            </a:tbl>
          </a:graphicData>
        </a:graphic>
      </p:graphicFrame>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Why do clients choose Delaware?</a:t>
            </a:r>
            <a:endParaRPr lang="en-US" dirty="0"/>
          </a:p>
        </p:txBody>
      </p:sp>
      <p:sp>
        <p:nvSpPr>
          <p:cNvPr id="5" name="Rectangle 60"/>
          <p:cNvSpPr>
            <a:spLocks noChangeArrowheads="1"/>
          </p:cNvSpPr>
          <p:nvPr/>
        </p:nvSpPr>
        <p:spPr bwMode="auto">
          <a:xfrm>
            <a:off x="390536" y="5815310"/>
            <a:ext cx="4259262" cy="457200"/>
          </a:xfrm>
          <a:prstGeom prst="rect">
            <a:avLst/>
          </a:prstGeom>
          <a:noFill/>
          <a:ln w="9525">
            <a:noFill/>
            <a:miter lim="800000"/>
            <a:headEnd/>
            <a:tailEnd/>
          </a:ln>
        </p:spPr>
        <p:txBody>
          <a:bodyPr lIns="0" tIns="0" rIns="0" bIns="0" anchor="b"/>
          <a:lstStyle/>
          <a:p>
            <a:pPr marL="57150" algn="l">
              <a:lnSpc>
                <a:spcPct val="90000"/>
              </a:lnSpc>
              <a:spcAft>
                <a:spcPct val="25000"/>
              </a:spcAft>
            </a:pPr>
            <a:r>
              <a:rPr lang="en-US" sz="800" b="0" dirty="0">
                <a:latin typeface="Times New Roman" pitchFamily="18" charset="0"/>
              </a:rPr>
              <a:t>	</a:t>
            </a:r>
          </a:p>
          <a:p>
            <a:pPr marL="57150" algn="l">
              <a:lnSpc>
                <a:spcPct val="90000"/>
              </a:lnSpc>
              <a:spcAft>
                <a:spcPct val="25000"/>
              </a:spcAft>
            </a:pPr>
            <a:r>
              <a:rPr lang="en-US" sz="700" b="0" dirty="0" smtClean="0">
                <a:latin typeface="+mj-lt"/>
                <a:cs typeface="Arial" charset="0"/>
              </a:rPr>
              <a:t>* Provided beneficiaries are not residents of Delaware</a:t>
            </a:r>
          </a:p>
        </p:txBody>
      </p:sp>
      <p:sp>
        <p:nvSpPr>
          <p:cNvPr id="6" name="Rectangle 5"/>
          <p:cNvSpPr/>
          <p:nvPr/>
        </p:nvSpPr>
        <p:spPr bwMode="auto">
          <a:xfrm>
            <a:off x="455613" y="1465263"/>
            <a:ext cx="4052887" cy="1871662"/>
          </a:xfrm>
          <a:prstGeom prst="rect">
            <a:avLst/>
          </a:prstGeom>
          <a:solidFill>
            <a:schemeClr val="tx2">
              <a:lumMod val="20000"/>
              <a:lumOff val="80000"/>
            </a:schemeClr>
          </a:solidFill>
          <a:ln w="9525" cap="flat" cmpd="sng" algn="ctr">
            <a:noFill/>
            <a:prstDash val="solid"/>
            <a:round/>
            <a:headEnd type="none" w="med" len="med"/>
            <a:tailEnd type="none" w="med" len="med"/>
          </a:ln>
          <a:effectLst/>
          <a:extLst/>
        </p:spPr>
        <p:txBody>
          <a:bodyPr lIns="274320" tIns="0" rIns="274320" bIns="0"/>
          <a:lstStyle/>
          <a:p>
            <a:pPr eaLnBrk="0" hangingPunct="0">
              <a:defRPr/>
            </a:pPr>
            <a:r>
              <a:rPr lang="en-US" sz="2400" dirty="0" smtClean="0">
                <a:solidFill>
                  <a:schemeClr val="accent1"/>
                </a:solidFill>
                <a:latin typeface="+mn-lt"/>
                <a:ea typeface="+mn-ea"/>
                <a:cs typeface="+mn-cs"/>
              </a:rPr>
              <a:t>Flexible trust structures</a:t>
            </a:r>
            <a:endParaRPr lang="en-US" sz="1400" dirty="0" smtClean="0">
              <a:solidFill>
                <a:schemeClr val="accent1"/>
              </a:solidFill>
              <a:latin typeface="Calibri" pitchFamily="34" charset="0"/>
              <a:ea typeface="+mn-ea"/>
              <a:cs typeface="+mn-cs"/>
            </a:endParaRPr>
          </a:p>
          <a:p>
            <a:pPr marL="118872" lvl="1" indent="-118872">
              <a:spcBef>
                <a:spcPts val="378"/>
              </a:spcBef>
              <a:buSzPct val="120000"/>
              <a:buFont typeface="Arial" pitchFamily="34" charset="0"/>
              <a:buChar char="•"/>
            </a:pPr>
            <a:r>
              <a:rPr lang="en-US" sz="1200" dirty="0" smtClean="0">
                <a:latin typeface="+mn-lt"/>
              </a:rPr>
              <a:t>Directed Trusts</a:t>
            </a:r>
          </a:p>
          <a:p>
            <a:pPr marL="118872" lvl="1" indent="-118872">
              <a:spcBef>
                <a:spcPts val="378"/>
              </a:spcBef>
              <a:buSzPct val="120000"/>
              <a:buFont typeface="Arial" pitchFamily="34" charset="0"/>
              <a:buChar char="•"/>
            </a:pPr>
            <a:r>
              <a:rPr lang="en-US" sz="1200" dirty="0" smtClean="0">
                <a:latin typeface="+mn-lt"/>
              </a:rPr>
              <a:t>Use of Investment Advisors</a:t>
            </a:r>
          </a:p>
          <a:p>
            <a:pPr marL="118872" lvl="1" indent="-118872">
              <a:spcBef>
                <a:spcPts val="378"/>
              </a:spcBef>
              <a:buSzPct val="120000"/>
              <a:buFont typeface="Arial" pitchFamily="34" charset="0"/>
              <a:buChar char="•"/>
            </a:pPr>
            <a:r>
              <a:rPr lang="en-US" sz="1200" dirty="0" smtClean="0">
                <a:latin typeface="+mn-lt"/>
              </a:rPr>
              <a:t>Use of Distribution Advisors</a:t>
            </a:r>
          </a:p>
          <a:p>
            <a:pPr marL="118872" lvl="1" indent="-118872">
              <a:spcBef>
                <a:spcPts val="378"/>
              </a:spcBef>
              <a:buSzPct val="120000"/>
              <a:buFont typeface="Arial" pitchFamily="34" charset="0"/>
              <a:buChar char="•"/>
            </a:pPr>
            <a:r>
              <a:rPr lang="en-US" sz="1200" dirty="0" smtClean="0">
                <a:latin typeface="+mn-lt"/>
              </a:rPr>
              <a:t>Use of Protectors</a:t>
            </a:r>
          </a:p>
          <a:p>
            <a:pPr marL="118872" lvl="1" indent="-118872">
              <a:spcBef>
                <a:spcPts val="378"/>
              </a:spcBef>
              <a:buSzPct val="120000"/>
              <a:buFont typeface="Arial" pitchFamily="34" charset="0"/>
              <a:buChar char="•"/>
            </a:pPr>
            <a:r>
              <a:rPr lang="en-US" sz="1200" dirty="0" smtClean="0">
                <a:latin typeface="+mn-lt"/>
              </a:rPr>
              <a:t>Trust Decanting</a:t>
            </a:r>
          </a:p>
          <a:p>
            <a:pPr marL="118872" lvl="1" indent="-118872">
              <a:spcBef>
                <a:spcPts val="378"/>
              </a:spcBef>
              <a:buSzPct val="120000"/>
              <a:buFont typeface="Arial" pitchFamily="34" charset="0"/>
              <a:buChar char="•"/>
            </a:pPr>
            <a:r>
              <a:rPr lang="en-US" sz="1200" dirty="0" smtClean="0">
                <a:latin typeface="+mn-lt"/>
              </a:rPr>
              <a:t>Equitable Adjustments</a:t>
            </a:r>
          </a:p>
        </p:txBody>
      </p:sp>
      <p:sp>
        <p:nvSpPr>
          <p:cNvPr id="13" name="Rectangle 12"/>
          <p:cNvSpPr/>
          <p:nvPr/>
        </p:nvSpPr>
        <p:spPr bwMode="auto">
          <a:xfrm>
            <a:off x="4739747" y="1465263"/>
            <a:ext cx="4052887" cy="1871662"/>
          </a:xfrm>
          <a:prstGeom prst="rect">
            <a:avLst/>
          </a:prstGeom>
          <a:solidFill>
            <a:schemeClr val="tx2">
              <a:lumMod val="20000"/>
              <a:lumOff val="80000"/>
            </a:schemeClr>
          </a:solidFill>
          <a:ln w="9525" cap="flat" cmpd="sng" algn="ctr">
            <a:noFill/>
            <a:prstDash val="solid"/>
            <a:round/>
            <a:headEnd type="none" w="med" len="med"/>
            <a:tailEnd type="none" w="med" len="med"/>
          </a:ln>
          <a:effectLst/>
          <a:extLst/>
        </p:spPr>
        <p:txBody>
          <a:bodyPr lIns="274320" tIns="0" rIns="274320" bIns="0"/>
          <a:lstStyle/>
          <a:p>
            <a:pPr eaLnBrk="0" hangingPunct="0">
              <a:defRPr/>
            </a:pPr>
            <a:r>
              <a:rPr lang="en-US" sz="2400" dirty="0" smtClean="0">
                <a:solidFill>
                  <a:schemeClr val="accent2"/>
                </a:solidFill>
                <a:latin typeface="+mn-lt"/>
                <a:ea typeface="+mn-ea"/>
                <a:cs typeface="+mn-cs"/>
              </a:rPr>
              <a:t>Favorable trust laws</a:t>
            </a:r>
            <a:endParaRPr lang="en-US" sz="1400" dirty="0" smtClean="0">
              <a:solidFill>
                <a:schemeClr val="accent2"/>
              </a:solidFill>
              <a:latin typeface="Calibri" pitchFamily="34" charset="0"/>
              <a:ea typeface="+mn-ea"/>
              <a:cs typeface="+mn-cs"/>
            </a:endParaRPr>
          </a:p>
          <a:p>
            <a:pPr marL="118872" lvl="1" indent="-118872">
              <a:spcBef>
                <a:spcPts val="378"/>
              </a:spcBef>
              <a:buSzPct val="120000"/>
              <a:buFont typeface="Arial" pitchFamily="34" charset="0"/>
              <a:buChar char="•"/>
            </a:pPr>
            <a:r>
              <a:rPr lang="en-US" sz="1200" dirty="0" smtClean="0">
                <a:latin typeface="+mn-lt"/>
              </a:rPr>
              <a:t>Asset Protection Trusts</a:t>
            </a:r>
          </a:p>
          <a:p>
            <a:pPr marL="118872" lvl="1" indent="-118872">
              <a:spcBef>
                <a:spcPts val="378"/>
              </a:spcBef>
              <a:buSzPct val="120000"/>
              <a:buFont typeface="Arial" pitchFamily="34" charset="0"/>
              <a:buChar char="•"/>
            </a:pPr>
            <a:r>
              <a:rPr lang="en-US" sz="1200" dirty="0" smtClean="0">
                <a:latin typeface="+mn-lt"/>
              </a:rPr>
              <a:t>Dynasty Trusts</a:t>
            </a:r>
          </a:p>
          <a:p>
            <a:pPr marL="118872" lvl="1" indent="-118872">
              <a:spcBef>
                <a:spcPts val="378"/>
              </a:spcBef>
              <a:buSzPct val="120000"/>
              <a:buFont typeface="Arial" pitchFamily="34" charset="0"/>
              <a:buChar char="•"/>
            </a:pPr>
            <a:r>
              <a:rPr lang="en-US" sz="1200" dirty="0" smtClean="0">
                <a:latin typeface="+mn-lt"/>
              </a:rPr>
              <a:t>Total Return Trusts</a:t>
            </a:r>
          </a:p>
          <a:p>
            <a:pPr marL="118872" lvl="1" indent="-118872">
              <a:spcBef>
                <a:spcPts val="378"/>
              </a:spcBef>
              <a:buSzPct val="120000"/>
              <a:buFont typeface="Arial" pitchFamily="34" charset="0"/>
              <a:buChar char="•"/>
            </a:pPr>
            <a:r>
              <a:rPr lang="en-US" sz="1200" dirty="0" smtClean="0">
                <a:latin typeface="+mn-lt"/>
              </a:rPr>
              <a:t>Purpose Trusts</a:t>
            </a:r>
          </a:p>
        </p:txBody>
      </p:sp>
      <p:sp>
        <p:nvSpPr>
          <p:cNvPr id="16" name="Rectangle 15"/>
          <p:cNvSpPr/>
          <p:nvPr/>
        </p:nvSpPr>
        <p:spPr bwMode="auto">
          <a:xfrm>
            <a:off x="455613" y="3621441"/>
            <a:ext cx="4052887" cy="1871662"/>
          </a:xfrm>
          <a:prstGeom prst="rect">
            <a:avLst/>
          </a:prstGeom>
          <a:solidFill>
            <a:schemeClr val="tx2">
              <a:lumMod val="20000"/>
              <a:lumOff val="80000"/>
            </a:schemeClr>
          </a:solidFill>
          <a:ln w="9525" cap="flat" cmpd="sng" algn="ctr">
            <a:noFill/>
            <a:prstDash val="solid"/>
            <a:round/>
            <a:headEnd type="none" w="med" len="med"/>
            <a:tailEnd type="none" w="med" len="med"/>
          </a:ln>
          <a:effectLst/>
          <a:extLst/>
        </p:spPr>
        <p:txBody>
          <a:bodyPr lIns="274320" tIns="0" rIns="274320" bIns="0"/>
          <a:lstStyle/>
          <a:p>
            <a:pPr eaLnBrk="0" hangingPunct="0">
              <a:defRPr/>
            </a:pPr>
            <a:r>
              <a:rPr lang="en-US" sz="2400" dirty="0" smtClean="0">
                <a:solidFill>
                  <a:schemeClr val="accent3"/>
                </a:solidFill>
                <a:latin typeface="+mn-lt"/>
                <a:ea typeface="+mn-ea"/>
                <a:cs typeface="+mn-cs"/>
              </a:rPr>
              <a:t>Advantageous tax laws</a:t>
            </a:r>
            <a:endParaRPr lang="en-US" sz="1400" dirty="0" smtClean="0">
              <a:solidFill>
                <a:schemeClr val="accent3"/>
              </a:solidFill>
              <a:latin typeface="Calibri" pitchFamily="34" charset="0"/>
              <a:ea typeface="+mn-ea"/>
              <a:cs typeface="+mn-cs"/>
            </a:endParaRPr>
          </a:p>
          <a:p>
            <a:pPr marL="118872" lvl="1" indent="-118872">
              <a:spcBef>
                <a:spcPts val="378"/>
              </a:spcBef>
              <a:buSzPct val="120000"/>
              <a:buFont typeface="Arial" pitchFamily="34" charset="0"/>
              <a:buChar char="•"/>
            </a:pPr>
            <a:r>
              <a:rPr lang="en-US" sz="1200" dirty="0" smtClean="0">
                <a:latin typeface="+mn-lt"/>
              </a:rPr>
              <a:t>No Delaware state income tax on trusts*</a:t>
            </a:r>
          </a:p>
          <a:p>
            <a:pPr marL="118872" lvl="1" indent="-118872">
              <a:spcBef>
                <a:spcPts val="378"/>
              </a:spcBef>
              <a:buSzPct val="120000"/>
              <a:buFont typeface="Arial" pitchFamily="34" charset="0"/>
              <a:buChar char="•"/>
            </a:pPr>
            <a:r>
              <a:rPr lang="en-US" sz="1200" dirty="0" smtClean="0">
                <a:latin typeface="+mn-lt"/>
              </a:rPr>
              <a:t>No intangibles or excise taxes</a:t>
            </a:r>
          </a:p>
        </p:txBody>
      </p:sp>
      <p:sp>
        <p:nvSpPr>
          <p:cNvPr id="17" name="Rectangle 16"/>
          <p:cNvSpPr/>
          <p:nvPr/>
        </p:nvSpPr>
        <p:spPr bwMode="auto">
          <a:xfrm>
            <a:off x="4739747" y="3621441"/>
            <a:ext cx="4052887" cy="1871662"/>
          </a:xfrm>
          <a:prstGeom prst="rect">
            <a:avLst/>
          </a:prstGeom>
          <a:solidFill>
            <a:schemeClr val="tx2">
              <a:lumMod val="20000"/>
              <a:lumOff val="80000"/>
            </a:schemeClr>
          </a:solidFill>
          <a:ln w="9525" cap="flat" cmpd="sng" algn="ctr">
            <a:noFill/>
            <a:prstDash val="solid"/>
            <a:round/>
            <a:headEnd type="none" w="med" len="med"/>
            <a:tailEnd type="none" w="med" len="med"/>
          </a:ln>
          <a:effectLst/>
          <a:extLst/>
        </p:spPr>
        <p:txBody>
          <a:bodyPr lIns="274320" tIns="0" rIns="274320" bIns="0"/>
          <a:lstStyle/>
          <a:p>
            <a:pPr eaLnBrk="0" hangingPunct="0">
              <a:defRPr/>
            </a:pPr>
            <a:r>
              <a:rPr lang="en-US" sz="2400" dirty="0" smtClean="0">
                <a:solidFill>
                  <a:schemeClr val="accent5"/>
                </a:solidFill>
                <a:latin typeface="+mn-lt"/>
                <a:ea typeface="+mn-ea"/>
                <a:cs typeface="+mn-cs"/>
              </a:rPr>
              <a:t>Trust-friendly environment</a:t>
            </a:r>
          </a:p>
          <a:p>
            <a:pPr marL="118872" lvl="1" indent="-118872">
              <a:spcBef>
                <a:spcPts val="378"/>
              </a:spcBef>
              <a:buSzPct val="120000"/>
              <a:buFont typeface="Arial" pitchFamily="34" charset="0"/>
              <a:buChar char="•"/>
            </a:pPr>
            <a:r>
              <a:rPr lang="en-US" sz="1200" dirty="0" smtClean="0">
                <a:latin typeface="+mj-lt"/>
              </a:rPr>
              <a:t>High regard for privacy and confidentiality</a:t>
            </a:r>
          </a:p>
          <a:p>
            <a:pPr marL="118872" lvl="1" indent="-118872">
              <a:spcBef>
                <a:spcPts val="378"/>
              </a:spcBef>
              <a:buSzPct val="120000"/>
              <a:buFont typeface="Arial" pitchFamily="34" charset="0"/>
              <a:buChar char="•"/>
            </a:pPr>
            <a:r>
              <a:rPr lang="en-US" sz="1200" dirty="0" smtClean="0">
                <a:latin typeface="+mj-lt"/>
              </a:rPr>
              <a:t>Well-respected Court of Chancery</a:t>
            </a:r>
          </a:p>
          <a:p>
            <a:pPr marL="118872" lvl="1" indent="-118872">
              <a:spcBef>
                <a:spcPts val="378"/>
              </a:spcBef>
              <a:buSzPct val="120000"/>
              <a:buFont typeface="Arial" pitchFamily="34" charset="0"/>
              <a:buChar char="•"/>
            </a:pPr>
            <a:r>
              <a:rPr lang="en-US" sz="1200" dirty="0" smtClean="0">
                <a:latin typeface="+mj-lt"/>
              </a:rPr>
              <a:t>Industry-leading and innovative body of trust law</a:t>
            </a:r>
          </a:p>
        </p:txBody>
      </p:sp>
      <p:sp>
        <p:nvSpPr>
          <p:cNvPr id="18" name="Rectangle 17"/>
          <p:cNvSpPr/>
          <p:nvPr/>
        </p:nvSpPr>
        <p:spPr>
          <a:xfrm>
            <a:off x="462844" y="1466850"/>
            <a:ext cx="95956" cy="186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4735689" y="1466850"/>
            <a:ext cx="95956" cy="1862666"/>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accent3"/>
              </a:solidFill>
            </a:endParaRPr>
          </a:p>
        </p:txBody>
      </p:sp>
      <p:sp>
        <p:nvSpPr>
          <p:cNvPr id="20" name="Rectangle 19"/>
          <p:cNvSpPr/>
          <p:nvPr/>
        </p:nvSpPr>
        <p:spPr>
          <a:xfrm>
            <a:off x="462844" y="3623028"/>
            <a:ext cx="95956" cy="1862666"/>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4735689" y="3623028"/>
            <a:ext cx="95956" cy="1862666"/>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Slide Number Placeholder 7"/>
          <p:cNvSpPr>
            <a:spLocks noGrp="1"/>
          </p:cNvSpPr>
          <p:nvPr>
            <p:ph type="sldNum" sz="quarter" idx="12"/>
          </p:nvPr>
        </p:nvSpPr>
        <p:spPr>
          <a:xfrm>
            <a:off x="8527034" y="6491040"/>
            <a:ext cx="356616" cy="228600"/>
          </a:xfrm>
        </p:spPr>
        <p:txBody>
          <a:bodyPr/>
          <a:lstStyle/>
          <a:p>
            <a:fld id="{F3FF2A6B-5031-7E4F-A0DA-872CEBD7BB98}"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Rectangle 63"/>
          <p:cNvSpPr/>
          <p:nvPr/>
        </p:nvSpPr>
        <p:spPr>
          <a:xfrm>
            <a:off x="6286500" y="1465263"/>
            <a:ext cx="2019300" cy="354233"/>
          </a:xfrm>
          <a:prstGeom prst="rect">
            <a:avLst/>
          </a:prstGeom>
          <a:solidFill>
            <a:srgbClr val="16578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5" name="Rectangle 64"/>
          <p:cNvSpPr/>
          <p:nvPr/>
        </p:nvSpPr>
        <p:spPr>
          <a:xfrm>
            <a:off x="6286500" y="1827407"/>
            <a:ext cx="2019300" cy="1803299"/>
          </a:xfrm>
          <a:prstGeom prst="rect">
            <a:avLst/>
          </a:prstGeom>
          <a:solidFill>
            <a:srgbClr val="F2ECE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Rectangle 66"/>
          <p:cNvSpPr/>
          <p:nvPr/>
        </p:nvSpPr>
        <p:spPr>
          <a:xfrm>
            <a:off x="1454150" y="4009274"/>
            <a:ext cx="2165350" cy="340224"/>
          </a:xfrm>
          <a:prstGeom prst="rect">
            <a:avLst/>
          </a:prstGeom>
          <a:solidFill>
            <a:srgbClr val="16578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 name="Rectangle 67"/>
          <p:cNvSpPr/>
          <p:nvPr/>
        </p:nvSpPr>
        <p:spPr>
          <a:xfrm>
            <a:off x="1454150" y="4357409"/>
            <a:ext cx="2165350" cy="730057"/>
          </a:xfrm>
          <a:prstGeom prst="rect">
            <a:avLst/>
          </a:prstGeom>
          <a:solidFill>
            <a:srgbClr val="F2ECE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 name="Rectangle 69"/>
          <p:cNvSpPr/>
          <p:nvPr/>
        </p:nvSpPr>
        <p:spPr>
          <a:xfrm>
            <a:off x="2629647" y="5201593"/>
            <a:ext cx="2659903" cy="340224"/>
          </a:xfrm>
          <a:prstGeom prst="rect">
            <a:avLst/>
          </a:prstGeom>
          <a:solidFill>
            <a:srgbClr val="16578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 name="Rectangle 70"/>
          <p:cNvSpPr/>
          <p:nvPr/>
        </p:nvSpPr>
        <p:spPr>
          <a:xfrm>
            <a:off x="2629647" y="5549728"/>
            <a:ext cx="2659903" cy="889919"/>
          </a:xfrm>
          <a:prstGeom prst="rect">
            <a:avLst/>
          </a:prstGeom>
          <a:solidFill>
            <a:srgbClr val="F2ECE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 name="Rectangle 72"/>
          <p:cNvSpPr/>
          <p:nvPr/>
        </p:nvSpPr>
        <p:spPr>
          <a:xfrm>
            <a:off x="5880100" y="4004225"/>
            <a:ext cx="2419350" cy="340224"/>
          </a:xfrm>
          <a:prstGeom prst="rect">
            <a:avLst/>
          </a:prstGeom>
          <a:solidFill>
            <a:srgbClr val="16578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Rectangle 73"/>
          <p:cNvSpPr/>
          <p:nvPr/>
        </p:nvSpPr>
        <p:spPr>
          <a:xfrm>
            <a:off x="5880100" y="4352359"/>
            <a:ext cx="2419350" cy="1034697"/>
          </a:xfrm>
          <a:prstGeom prst="rect">
            <a:avLst/>
          </a:prstGeom>
          <a:solidFill>
            <a:srgbClr val="F2ECE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Rectangle 60"/>
          <p:cNvSpPr/>
          <p:nvPr/>
        </p:nvSpPr>
        <p:spPr>
          <a:xfrm>
            <a:off x="4286250" y="1468438"/>
            <a:ext cx="1917700" cy="340224"/>
          </a:xfrm>
          <a:prstGeom prst="rect">
            <a:avLst/>
          </a:prstGeom>
          <a:solidFill>
            <a:srgbClr val="16578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Rectangle 61"/>
          <p:cNvSpPr/>
          <p:nvPr/>
        </p:nvSpPr>
        <p:spPr>
          <a:xfrm>
            <a:off x="4286250" y="1816573"/>
            <a:ext cx="1917700" cy="1823564"/>
          </a:xfrm>
          <a:prstGeom prst="rect">
            <a:avLst/>
          </a:prstGeom>
          <a:solidFill>
            <a:srgbClr val="F2ECE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Rectangle 53"/>
          <p:cNvSpPr/>
          <p:nvPr/>
        </p:nvSpPr>
        <p:spPr>
          <a:xfrm>
            <a:off x="596900" y="1765300"/>
            <a:ext cx="2432050" cy="340224"/>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Rectangle 54"/>
          <p:cNvSpPr/>
          <p:nvPr/>
        </p:nvSpPr>
        <p:spPr>
          <a:xfrm>
            <a:off x="596900" y="2113435"/>
            <a:ext cx="2432050" cy="1388589"/>
          </a:xfrm>
          <a:prstGeom prst="rect">
            <a:avLst/>
          </a:prstGeom>
          <a:solidFill>
            <a:srgbClr val="F2ECE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Line 15"/>
          <p:cNvSpPr>
            <a:spLocks noChangeShapeType="1"/>
          </p:cNvSpPr>
          <p:nvPr/>
        </p:nvSpPr>
        <p:spPr bwMode="auto">
          <a:xfrm>
            <a:off x="593238" y="1771651"/>
            <a:ext cx="0" cy="1987778"/>
          </a:xfrm>
          <a:prstGeom prst="line">
            <a:avLst/>
          </a:prstGeom>
          <a:noFill/>
          <a:ln w="12700">
            <a:solidFill>
              <a:schemeClr val="tx2">
                <a:lumMod val="60000"/>
                <a:lumOff val="40000"/>
              </a:schemeClr>
            </a:solidFill>
            <a:round/>
            <a:headEnd/>
            <a:tailEnd/>
          </a:ln>
        </p:spPr>
        <p:txBody>
          <a:bodyPr/>
          <a:lstStyle/>
          <a:p>
            <a:endParaRPr lang="en-US" dirty="0">
              <a:latin typeface="Calibri" pitchFamily="34" charset="0"/>
            </a:endParaRPr>
          </a:p>
        </p:txBody>
      </p:sp>
      <p:sp>
        <p:nvSpPr>
          <p:cNvPr id="2" name="Title 1"/>
          <p:cNvSpPr>
            <a:spLocks noGrp="1"/>
          </p:cNvSpPr>
          <p:nvPr>
            <p:ph type="title"/>
          </p:nvPr>
        </p:nvSpPr>
        <p:spPr/>
        <p:txBody>
          <a:bodyPr/>
          <a:lstStyle/>
          <a:p>
            <a:r>
              <a:rPr lang="en-US" dirty="0" smtClean="0"/>
              <a:t>Delaware: a history of pro-trust legislation</a:t>
            </a:r>
            <a:endParaRPr lang="en-US" dirty="0"/>
          </a:p>
        </p:txBody>
      </p:sp>
      <p:sp>
        <p:nvSpPr>
          <p:cNvPr id="47" name="TextBox 46"/>
          <p:cNvSpPr txBox="1"/>
          <p:nvPr/>
        </p:nvSpPr>
        <p:spPr>
          <a:xfrm>
            <a:off x="621024" y="1736157"/>
            <a:ext cx="2330868" cy="1338828"/>
          </a:xfrm>
          <a:prstGeom prst="rect">
            <a:avLst/>
          </a:prstGeom>
          <a:noFill/>
        </p:spPr>
        <p:txBody>
          <a:bodyPr wrap="square" rtlCol="0">
            <a:spAutoFit/>
          </a:bodyPr>
          <a:lstStyle/>
          <a:p>
            <a:r>
              <a:rPr lang="en-US" sz="900" b="1" dirty="0" smtClean="0">
                <a:solidFill>
                  <a:schemeClr val="bg1"/>
                </a:solidFill>
                <a:latin typeface="+mn-lt"/>
              </a:rPr>
              <a:t>1986</a:t>
            </a:r>
          </a:p>
          <a:p>
            <a:r>
              <a:rPr lang="en-US" sz="900" b="1" dirty="0" smtClean="0">
                <a:solidFill>
                  <a:schemeClr val="bg1"/>
                </a:solidFill>
                <a:latin typeface="+mn-lt"/>
              </a:rPr>
              <a:t>Administrative trusts</a:t>
            </a:r>
          </a:p>
          <a:p>
            <a:endParaRPr lang="en-US" sz="900" b="1" dirty="0" smtClean="0">
              <a:solidFill>
                <a:schemeClr val="bg1"/>
              </a:solidFill>
              <a:latin typeface="+mn-lt"/>
            </a:endParaRPr>
          </a:p>
          <a:p>
            <a:r>
              <a:rPr lang="en-US" sz="850" dirty="0" smtClean="0">
                <a:latin typeface="+mn-lt"/>
              </a:rPr>
              <a:t>Delaware adopted Modern Portfolio Theory for trust investing and authorized trustees </a:t>
            </a:r>
            <a:br>
              <a:rPr lang="en-US" sz="850" dirty="0" smtClean="0">
                <a:latin typeface="+mn-lt"/>
              </a:rPr>
            </a:br>
            <a:r>
              <a:rPr lang="en-US" sz="850" dirty="0" smtClean="0">
                <a:latin typeface="+mn-lt"/>
              </a:rPr>
              <a:t>to follow the investment directions of an “investment advisor” named in the trust instrument, without liability for the </a:t>
            </a:r>
            <a:br>
              <a:rPr lang="en-US" sz="850" dirty="0" smtClean="0">
                <a:latin typeface="+mn-lt"/>
              </a:rPr>
            </a:br>
            <a:r>
              <a:rPr lang="en-US" sz="850" dirty="0" smtClean="0">
                <a:latin typeface="+mn-lt"/>
              </a:rPr>
              <a:t>investment results.</a:t>
            </a:r>
            <a:endParaRPr lang="en-US" sz="850" dirty="0">
              <a:latin typeface="+mn-lt"/>
            </a:endParaRPr>
          </a:p>
        </p:txBody>
      </p:sp>
      <p:sp>
        <p:nvSpPr>
          <p:cNvPr id="48" name="Line 15"/>
          <p:cNvSpPr>
            <a:spLocks noChangeShapeType="1"/>
          </p:cNvSpPr>
          <p:nvPr/>
        </p:nvSpPr>
        <p:spPr bwMode="auto">
          <a:xfrm>
            <a:off x="3619621" y="3884984"/>
            <a:ext cx="0" cy="1207716"/>
          </a:xfrm>
          <a:prstGeom prst="line">
            <a:avLst/>
          </a:prstGeom>
          <a:noFill/>
          <a:ln w="12700">
            <a:solidFill>
              <a:schemeClr val="tx2">
                <a:lumMod val="60000"/>
                <a:lumOff val="40000"/>
              </a:schemeClr>
            </a:solidFill>
            <a:round/>
            <a:headEnd/>
            <a:tailEnd/>
          </a:ln>
        </p:spPr>
        <p:txBody>
          <a:bodyPr/>
          <a:lstStyle/>
          <a:p>
            <a:endParaRPr lang="en-US" dirty="0">
              <a:latin typeface="Calibri" pitchFamily="34" charset="0"/>
            </a:endParaRPr>
          </a:p>
        </p:txBody>
      </p:sp>
      <p:sp>
        <p:nvSpPr>
          <p:cNvPr id="49" name="Line 15"/>
          <p:cNvSpPr>
            <a:spLocks noChangeShapeType="1"/>
          </p:cNvSpPr>
          <p:nvPr/>
        </p:nvSpPr>
        <p:spPr bwMode="auto">
          <a:xfrm>
            <a:off x="4283075" y="1465263"/>
            <a:ext cx="1270" cy="2294165"/>
          </a:xfrm>
          <a:prstGeom prst="line">
            <a:avLst/>
          </a:prstGeom>
          <a:noFill/>
          <a:ln w="12700">
            <a:solidFill>
              <a:schemeClr val="tx2">
                <a:lumMod val="60000"/>
                <a:lumOff val="40000"/>
              </a:schemeClr>
            </a:solidFill>
            <a:round/>
            <a:headEnd/>
            <a:tailEnd/>
          </a:ln>
        </p:spPr>
        <p:txBody>
          <a:bodyPr/>
          <a:lstStyle/>
          <a:p>
            <a:endParaRPr lang="en-US" dirty="0">
              <a:latin typeface="Calibri" pitchFamily="34" charset="0"/>
            </a:endParaRPr>
          </a:p>
        </p:txBody>
      </p:sp>
      <p:sp>
        <p:nvSpPr>
          <p:cNvPr id="50" name="Line 15"/>
          <p:cNvSpPr>
            <a:spLocks noChangeShapeType="1"/>
          </p:cNvSpPr>
          <p:nvPr/>
        </p:nvSpPr>
        <p:spPr bwMode="auto">
          <a:xfrm>
            <a:off x="5294940" y="3890387"/>
            <a:ext cx="0" cy="2541789"/>
          </a:xfrm>
          <a:prstGeom prst="line">
            <a:avLst/>
          </a:prstGeom>
          <a:noFill/>
          <a:ln w="12700">
            <a:solidFill>
              <a:schemeClr val="tx2">
                <a:lumMod val="60000"/>
                <a:lumOff val="40000"/>
              </a:schemeClr>
            </a:solidFill>
            <a:round/>
            <a:headEnd/>
            <a:tailEnd/>
          </a:ln>
        </p:spPr>
        <p:txBody>
          <a:bodyPr/>
          <a:lstStyle/>
          <a:p>
            <a:endParaRPr lang="en-US" dirty="0">
              <a:latin typeface="Calibri" pitchFamily="34" charset="0"/>
            </a:endParaRPr>
          </a:p>
        </p:txBody>
      </p:sp>
      <p:sp>
        <p:nvSpPr>
          <p:cNvPr id="51" name="Line 15"/>
          <p:cNvSpPr>
            <a:spLocks noChangeShapeType="1"/>
          </p:cNvSpPr>
          <p:nvPr/>
        </p:nvSpPr>
        <p:spPr bwMode="auto">
          <a:xfrm flipH="1">
            <a:off x="6283919" y="1465263"/>
            <a:ext cx="2581" cy="2299569"/>
          </a:xfrm>
          <a:prstGeom prst="line">
            <a:avLst/>
          </a:prstGeom>
          <a:noFill/>
          <a:ln w="12700">
            <a:solidFill>
              <a:schemeClr val="tx2">
                <a:lumMod val="60000"/>
                <a:lumOff val="40000"/>
              </a:schemeClr>
            </a:solidFill>
            <a:round/>
            <a:headEnd/>
            <a:tailEnd/>
          </a:ln>
        </p:spPr>
        <p:txBody>
          <a:bodyPr/>
          <a:lstStyle/>
          <a:p>
            <a:endParaRPr lang="en-US" dirty="0">
              <a:latin typeface="Calibri" pitchFamily="34" charset="0"/>
            </a:endParaRPr>
          </a:p>
        </p:txBody>
      </p:sp>
      <p:sp>
        <p:nvSpPr>
          <p:cNvPr id="52" name="Line 15"/>
          <p:cNvSpPr>
            <a:spLocks noChangeShapeType="1"/>
          </p:cNvSpPr>
          <p:nvPr/>
        </p:nvSpPr>
        <p:spPr bwMode="auto">
          <a:xfrm>
            <a:off x="8305110" y="3890388"/>
            <a:ext cx="0" cy="1331553"/>
          </a:xfrm>
          <a:prstGeom prst="line">
            <a:avLst/>
          </a:prstGeom>
          <a:noFill/>
          <a:ln w="12700">
            <a:solidFill>
              <a:schemeClr val="tx2">
                <a:lumMod val="60000"/>
                <a:lumOff val="40000"/>
              </a:schemeClr>
            </a:solidFill>
            <a:round/>
            <a:headEnd/>
            <a:tailEnd/>
          </a:ln>
        </p:spPr>
        <p:txBody>
          <a:bodyPr/>
          <a:lstStyle/>
          <a:p>
            <a:endParaRPr lang="en-US" dirty="0">
              <a:latin typeface="Calibri" pitchFamily="34" charset="0"/>
            </a:endParaRPr>
          </a:p>
        </p:txBody>
      </p:sp>
      <p:sp>
        <p:nvSpPr>
          <p:cNvPr id="81" name="TextBox 80"/>
          <p:cNvSpPr txBox="1"/>
          <p:nvPr/>
        </p:nvSpPr>
        <p:spPr>
          <a:xfrm>
            <a:off x="4285109" y="1441621"/>
            <a:ext cx="2003105" cy="2208297"/>
          </a:xfrm>
          <a:prstGeom prst="rect">
            <a:avLst/>
          </a:prstGeom>
          <a:noFill/>
        </p:spPr>
        <p:txBody>
          <a:bodyPr wrap="square" rtlCol="0">
            <a:spAutoFit/>
          </a:bodyPr>
          <a:lstStyle/>
          <a:p>
            <a:r>
              <a:rPr lang="en-US" sz="900" b="1" dirty="0" smtClean="0">
                <a:solidFill>
                  <a:schemeClr val="bg1"/>
                </a:solidFill>
                <a:latin typeface="+mn-lt"/>
              </a:rPr>
              <a:t>1997</a:t>
            </a:r>
          </a:p>
          <a:p>
            <a:r>
              <a:rPr lang="en-US" sz="900" b="1" dirty="0" smtClean="0">
                <a:solidFill>
                  <a:schemeClr val="bg1"/>
                </a:solidFill>
                <a:latin typeface="+mn-lt"/>
              </a:rPr>
              <a:t>Domestic asset protection trusts</a:t>
            </a:r>
          </a:p>
          <a:p>
            <a:endParaRPr lang="en-US" sz="900" b="1" dirty="0" smtClean="0">
              <a:latin typeface="+mn-lt"/>
            </a:endParaRPr>
          </a:p>
          <a:p>
            <a:r>
              <a:rPr lang="en-US" sz="850" dirty="0" smtClean="0">
                <a:latin typeface="+mn-lt"/>
              </a:rPr>
              <a:t>The Qualified Dispositions in Trust </a:t>
            </a:r>
            <a:br>
              <a:rPr lang="en-US" sz="850" dirty="0" smtClean="0">
                <a:latin typeface="+mn-lt"/>
              </a:rPr>
            </a:br>
            <a:r>
              <a:rPr lang="en-US" sz="850" dirty="0" smtClean="0">
                <a:latin typeface="+mn-lt"/>
              </a:rPr>
              <a:t>Act authorizes self-settled asset protection trusts designed to protect assets from a client’s future creditors’ claims — while allowing the grantor </a:t>
            </a:r>
            <a:br>
              <a:rPr lang="en-US" sz="850" dirty="0" smtClean="0">
                <a:latin typeface="+mn-lt"/>
              </a:rPr>
            </a:br>
            <a:r>
              <a:rPr lang="en-US" sz="850" dirty="0" smtClean="0">
                <a:latin typeface="+mn-lt"/>
              </a:rPr>
              <a:t>to retain certain interests in the trust, such as the ability to receive discretionary distributions. </a:t>
            </a:r>
            <a:br>
              <a:rPr lang="en-US" sz="850" dirty="0" smtClean="0">
                <a:latin typeface="+mn-lt"/>
              </a:rPr>
            </a:br>
            <a:r>
              <a:rPr lang="en-US" sz="850" dirty="0" smtClean="0">
                <a:latin typeface="+mn-lt"/>
              </a:rPr>
              <a:t>While no court has considered</a:t>
            </a:r>
            <a:br>
              <a:rPr lang="en-US" sz="850" dirty="0" smtClean="0">
                <a:latin typeface="+mn-lt"/>
              </a:rPr>
            </a:br>
            <a:r>
              <a:rPr lang="en-US" sz="850" dirty="0" smtClean="0">
                <a:latin typeface="+mn-lt"/>
              </a:rPr>
              <a:t> the effectiveness of such a trust, Delaware offers this progressive option for clients seeking domestic asset protection strategies.</a:t>
            </a:r>
          </a:p>
        </p:txBody>
      </p:sp>
      <p:sp>
        <p:nvSpPr>
          <p:cNvPr id="82" name="TextBox 81"/>
          <p:cNvSpPr txBox="1"/>
          <p:nvPr/>
        </p:nvSpPr>
        <p:spPr>
          <a:xfrm>
            <a:off x="1434757" y="3999437"/>
            <a:ext cx="2161118" cy="1061829"/>
          </a:xfrm>
          <a:prstGeom prst="rect">
            <a:avLst/>
          </a:prstGeom>
          <a:noFill/>
        </p:spPr>
        <p:txBody>
          <a:bodyPr wrap="square" rtlCol="0">
            <a:spAutoFit/>
          </a:bodyPr>
          <a:lstStyle/>
          <a:p>
            <a:pPr algn="r"/>
            <a:r>
              <a:rPr lang="en-US" sz="900" b="1" dirty="0" smtClean="0">
                <a:solidFill>
                  <a:schemeClr val="bg1"/>
                </a:solidFill>
                <a:latin typeface="+mn-lt"/>
              </a:rPr>
              <a:t>1995</a:t>
            </a:r>
          </a:p>
          <a:p>
            <a:pPr algn="r"/>
            <a:r>
              <a:rPr lang="en-US" sz="900" b="1" dirty="0" smtClean="0">
                <a:solidFill>
                  <a:schemeClr val="bg1"/>
                </a:solidFill>
                <a:latin typeface="+mn-lt"/>
              </a:rPr>
              <a:t>Dynasty trusts</a:t>
            </a:r>
          </a:p>
          <a:p>
            <a:pPr algn="r"/>
            <a:endParaRPr lang="en-US" sz="900" b="1" dirty="0" smtClean="0">
              <a:latin typeface="+mn-lt"/>
            </a:endParaRPr>
          </a:p>
          <a:p>
            <a:pPr algn="r"/>
            <a:r>
              <a:rPr lang="en-US" sz="900" dirty="0" smtClean="0">
                <a:latin typeface="+mn-lt"/>
              </a:rPr>
              <a:t>Delaware repealed the “Rule Against Perpetuities,” enabling grantors to establish trusts that span generations and limit transfer tax exposure.</a:t>
            </a:r>
          </a:p>
        </p:txBody>
      </p:sp>
      <p:sp>
        <p:nvSpPr>
          <p:cNvPr id="83" name="TextBox 82"/>
          <p:cNvSpPr txBox="1"/>
          <p:nvPr/>
        </p:nvSpPr>
        <p:spPr>
          <a:xfrm>
            <a:off x="2615514" y="5182361"/>
            <a:ext cx="2691026" cy="1200329"/>
          </a:xfrm>
          <a:prstGeom prst="rect">
            <a:avLst/>
          </a:prstGeom>
          <a:noFill/>
        </p:spPr>
        <p:txBody>
          <a:bodyPr wrap="square" rtlCol="0">
            <a:spAutoFit/>
          </a:bodyPr>
          <a:lstStyle/>
          <a:p>
            <a:pPr algn="r"/>
            <a:r>
              <a:rPr lang="en-US" sz="900" b="1" dirty="0" smtClean="0">
                <a:solidFill>
                  <a:schemeClr val="bg1"/>
                </a:solidFill>
                <a:latin typeface="+mn-lt"/>
              </a:rPr>
              <a:t>2000</a:t>
            </a:r>
          </a:p>
          <a:p>
            <a:pPr algn="r"/>
            <a:r>
              <a:rPr lang="en-US" sz="900" b="1" dirty="0" smtClean="0">
                <a:solidFill>
                  <a:schemeClr val="bg1"/>
                </a:solidFill>
                <a:latin typeface="+mn-lt"/>
              </a:rPr>
              <a:t>Total return </a:t>
            </a:r>
            <a:r>
              <a:rPr lang="en-US" sz="900" b="1" dirty="0" err="1" smtClean="0">
                <a:solidFill>
                  <a:schemeClr val="bg1"/>
                </a:solidFill>
                <a:latin typeface="+mn-lt"/>
              </a:rPr>
              <a:t>unitrusts</a:t>
            </a:r>
            <a:endParaRPr lang="en-US" sz="900" b="1" dirty="0" smtClean="0">
              <a:solidFill>
                <a:schemeClr val="bg1"/>
              </a:solidFill>
              <a:latin typeface="+mn-lt"/>
            </a:endParaRPr>
          </a:p>
          <a:p>
            <a:pPr algn="r"/>
            <a:endParaRPr lang="en-US" sz="900" b="1" dirty="0" smtClean="0">
              <a:latin typeface="+mn-lt"/>
            </a:endParaRPr>
          </a:p>
          <a:p>
            <a:pPr algn="r"/>
            <a:r>
              <a:rPr lang="en-US" sz="900" dirty="0" smtClean="0">
                <a:latin typeface="+mn-lt"/>
              </a:rPr>
              <a:t>Delaware enacted the first total return </a:t>
            </a:r>
            <a:r>
              <a:rPr lang="en-US" sz="900" dirty="0" err="1" smtClean="0">
                <a:latin typeface="+mn-lt"/>
              </a:rPr>
              <a:t>unitrust</a:t>
            </a:r>
            <a:r>
              <a:rPr lang="en-US" sz="900" dirty="0" smtClean="0">
                <a:latin typeface="+mn-lt"/>
              </a:rPr>
              <a:t> statute allowing grantors to establish a </a:t>
            </a:r>
            <a:r>
              <a:rPr lang="en-US" sz="900" dirty="0" err="1" smtClean="0">
                <a:latin typeface="+mn-lt"/>
              </a:rPr>
              <a:t>unitrust</a:t>
            </a:r>
            <a:r>
              <a:rPr lang="en-US" sz="900" dirty="0" smtClean="0">
                <a:latin typeface="+mn-lt"/>
              </a:rPr>
              <a:t> and trustees to convert existing trusts to a </a:t>
            </a:r>
            <a:r>
              <a:rPr lang="en-US" sz="900" dirty="0" err="1" smtClean="0">
                <a:latin typeface="+mn-lt"/>
              </a:rPr>
              <a:t>unitrust</a:t>
            </a:r>
            <a:r>
              <a:rPr lang="en-US" sz="900" dirty="0" smtClean="0">
                <a:latin typeface="+mn-lt"/>
              </a:rPr>
              <a:t> — thus aligning the investment interests of both current beneficiaries and </a:t>
            </a:r>
            <a:r>
              <a:rPr lang="en-US" sz="900" dirty="0" err="1" smtClean="0">
                <a:latin typeface="+mn-lt"/>
              </a:rPr>
              <a:t>remaindermen</a:t>
            </a:r>
            <a:r>
              <a:rPr lang="en-US" sz="900" dirty="0" smtClean="0">
                <a:latin typeface="+mn-lt"/>
              </a:rPr>
              <a:t>.</a:t>
            </a:r>
          </a:p>
        </p:txBody>
      </p:sp>
      <p:sp>
        <p:nvSpPr>
          <p:cNvPr id="111" name="TextBox 110"/>
          <p:cNvSpPr txBox="1"/>
          <p:nvPr/>
        </p:nvSpPr>
        <p:spPr>
          <a:xfrm>
            <a:off x="6366771" y="1449388"/>
            <a:ext cx="1891661" cy="1946687"/>
          </a:xfrm>
          <a:prstGeom prst="rect">
            <a:avLst/>
          </a:prstGeom>
          <a:noFill/>
        </p:spPr>
        <p:txBody>
          <a:bodyPr wrap="square" rtlCol="0">
            <a:spAutoFit/>
          </a:bodyPr>
          <a:lstStyle/>
          <a:p>
            <a:r>
              <a:rPr lang="en-US" sz="900" b="1" dirty="0" smtClean="0">
                <a:solidFill>
                  <a:schemeClr val="bg1"/>
                </a:solidFill>
                <a:latin typeface="+mn-lt"/>
              </a:rPr>
              <a:t>2003</a:t>
            </a:r>
          </a:p>
          <a:p>
            <a:r>
              <a:rPr lang="en-US" sz="900" b="1" dirty="0" smtClean="0">
                <a:solidFill>
                  <a:schemeClr val="bg1"/>
                </a:solidFill>
                <a:latin typeface="+mn-lt"/>
              </a:rPr>
              <a:t>Trust decanting</a:t>
            </a:r>
          </a:p>
          <a:p>
            <a:endParaRPr lang="en-US" sz="900" b="1" dirty="0" smtClean="0">
              <a:latin typeface="+mn-lt"/>
            </a:endParaRPr>
          </a:p>
          <a:p>
            <a:r>
              <a:rPr lang="en-US" sz="850" dirty="0" smtClean="0">
                <a:latin typeface="+mn-lt"/>
              </a:rPr>
              <a:t>Delaware created a mechanism for a trustee of an irrevocable trust to modify the terms of the trust by creating an entirely new trust and transferring the existing trust’s assets to the new trust. This is a powerful tool for a trustee to have when administering long-term trusts to deal with constant legal, tax, investment or beneficiary changes that occur over time.</a:t>
            </a:r>
          </a:p>
        </p:txBody>
      </p:sp>
      <p:sp>
        <p:nvSpPr>
          <p:cNvPr id="112" name="TextBox 111"/>
          <p:cNvSpPr txBox="1"/>
          <p:nvPr/>
        </p:nvSpPr>
        <p:spPr>
          <a:xfrm>
            <a:off x="5910649" y="3965814"/>
            <a:ext cx="2387658" cy="1200329"/>
          </a:xfrm>
          <a:prstGeom prst="rect">
            <a:avLst/>
          </a:prstGeom>
          <a:noFill/>
        </p:spPr>
        <p:txBody>
          <a:bodyPr wrap="square" rtlCol="0">
            <a:spAutoFit/>
          </a:bodyPr>
          <a:lstStyle/>
          <a:p>
            <a:pPr algn="r"/>
            <a:r>
              <a:rPr lang="en-US" sz="900" b="1" dirty="0" smtClean="0">
                <a:solidFill>
                  <a:schemeClr val="bg1"/>
                </a:solidFill>
                <a:latin typeface="+mn-lt"/>
              </a:rPr>
              <a:t>2009</a:t>
            </a:r>
          </a:p>
          <a:p>
            <a:pPr algn="r"/>
            <a:r>
              <a:rPr lang="en-US" sz="900" b="1" dirty="0" smtClean="0">
                <a:solidFill>
                  <a:schemeClr val="bg1"/>
                </a:solidFill>
                <a:latin typeface="+mn-lt"/>
              </a:rPr>
              <a:t>Power to adjust</a:t>
            </a:r>
          </a:p>
          <a:p>
            <a:pPr algn="r"/>
            <a:endParaRPr lang="en-US" sz="900" b="1" dirty="0" smtClean="0">
              <a:latin typeface="+mn-lt"/>
            </a:endParaRPr>
          </a:p>
          <a:p>
            <a:pPr algn="r"/>
            <a:r>
              <a:rPr lang="en-US" sz="900" dirty="0" smtClean="0">
                <a:latin typeface="+mn-lt"/>
              </a:rPr>
              <a:t>Delaware law permits a trustee to adjust between principal and income to the extent the trustee considers necessary to administer a trust fair, reasonable and impartially among the beneficiaries – both current and remainder.</a:t>
            </a:r>
          </a:p>
        </p:txBody>
      </p:sp>
      <p:cxnSp>
        <p:nvCxnSpPr>
          <p:cNvPr id="113" name="Straight Connector 112"/>
          <p:cNvCxnSpPr/>
          <p:nvPr/>
        </p:nvCxnSpPr>
        <p:spPr>
          <a:xfrm flipV="1">
            <a:off x="408220" y="3822916"/>
            <a:ext cx="8060186" cy="1588"/>
          </a:xfrm>
          <a:prstGeom prst="line">
            <a:avLst/>
          </a:prstGeom>
          <a:ln w="92075" cap="flat" cmpd="sng" algn="ctr">
            <a:solidFill>
              <a:srgbClr val="D0C7C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4" name="Straight Connector 113"/>
          <p:cNvCxnSpPr>
            <a:stCxn id="140" idx="2"/>
          </p:cNvCxnSpPr>
          <p:nvPr/>
        </p:nvCxnSpPr>
        <p:spPr>
          <a:xfrm rot="10800000" flipH="1">
            <a:off x="514373" y="3824730"/>
            <a:ext cx="7797955" cy="1146"/>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16" name="Straight Connector 115"/>
          <p:cNvCxnSpPr/>
          <p:nvPr/>
        </p:nvCxnSpPr>
        <p:spPr>
          <a:xfrm rot="5400000">
            <a:off x="531298" y="3824341"/>
            <a:ext cx="110613" cy="1588"/>
          </a:xfrm>
          <a:prstGeom prst="line">
            <a:avLst/>
          </a:prstGeom>
          <a:ln w="15875" cap="flat" cmpd="sng" algn="ctr">
            <a:solidFill>
              <a:schemeClr val="tx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7" name="Straight Connector 116"/>
          <p:cNvCxnSpPr/>
          <p:nvPr/>
        </p:nvCxnSpPr>
        <p:spPr>
          <a:xfrm rot="5400000">
            <a:off x="866892" y="3824342"/>
            <a:ext cx="110613" cy="1588"/>
          </a:xfrm>
          <a:prstGeom prst="line">
            <a:avLst/>
          </a:prstGeom>
          <a:ln w="15875" cap="flat" cmpd="sng" algn="ctr">
            <a:solidFill>
              <a:schemeClr val="tx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8" name="Straight Connector 117"/>
          <p:cNvCxnSpPr/>
          <p:nvPr/>
        </p:nvCxnSpPr>
        <p:spPr>
          <a:xfrm rot="5400000">
            <a:off x="1202486" y="3824342"/>
            <a:ext cx="110613" cy="1588"/>
          </a:xfrm>
          <a:prstGeom prst="line">
            <a:avLst/>
          </a:prstGeom>
          <a:ln w="15875" cap="flat" cmpd="sng" algn="ctr">
            <a:solidFill>
              <a:schemeClr val="tx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9" name="Straight Connector 118"/>
          <p:cNvCxnSpPr/>
          <p:nvPr/>
        </p:nvCxnSpPr>
        <p:spPr>
          <a:xfrm rot="5400000">
            <a:off x="1538080" y="3824343"/>
            <a:ext cx="110613" cy="1588"/>
          </a:xfrm>
          <a:prstGeom prst="line">
            <a:avLst/>
          </a:prstGeom>
          <a:ln w="15875" cap="flat" cmpd="sng" algn="ctr">
            <a:solidFill>
              <a:schemeClr val="tx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20" name="Straight Connector 119"/>
          <p:cNvCxnSpPr/>
          <p:nvPr/>
        </p:nvCxnSpPr>
        <p:spPr>
          <a:xfrm rot="5400000">
            <a:off x="1873674" y="3824342"/>
            <a:ext cx="110613" cy="1588"/>
          </a:xfrm>
          <a:prstGeom prst="line">
            <a:avLst/>
          </a:prstGeom>
          <a:ln w="15875" cap="flat" cmpd="sng" algn="ctr">
            <a:solidFill>
              <a:schemeClr val="tx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21" name="Straight Connector 120"/>
          <p:cNvCxnSpPr/>
          <p:nvPr/>
        </p:nvCxnSpPr>
        <p:spPr>
          <a:xfrm rot="5400000">
            <a:off x="2209268" y="3824343"/>
            <a:ext cx="110613" cy="1588"/>
          </a:xfrm>
          <a:prstGeom prst="line">
            <a:avLst/>
          </a:prstGeom>
          <a:ln w="15875" cap="flat" cmpd="sng" algn="ctr">
            <a:solidFill>
              <a:schemeClr val="tx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22" name="Straight Connector 121"/>
          <p:cNvCxnSpPr/>
          <p:nvPr/>
        </p:nvCxnSpPr>
        <p:spPr>
          <a:xfrm rot="5400000">
            <a:off x="2544862" y="3824343"/>
            <a:ext cx="110613" cy="1588"/>
          </a:xfrm>
          <a:prstGeom prst="line">
            <a:avLst/>
          </a:prstGeom>
          <a:ln w="15875" cap="flat" cmpd="sng" algn="ctr">
            <a:solidFill>
              <a:schemeClr val="tx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23" name="Straight Connector 122"/>
          <p:cNvCxnSpPr/>
          <p:nvPr/>
        </p:nvCxnSpPr>
        <p:spPr>
          <a:xfrm rot="5400000">
            <a:off x="2880456" y="3824344"/>
            <a:ext cx="110613" cy="1588"/>
          </a:xfrm>
          <a:prstGeom prst="line">
            <a:avLst/>
          </a:prstGeom>
          <a:ln w="15875" cap="flat" cmpd="sng" algn="ctr">
            <a:solidFill>
              <a:schemeClr val="tx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24" name="Straight Connector 123"/>
          <p:cNvCxnSpPr/>
          <p:nvPr/>
        </p:nvCxnSpPr>
        <p:spPr>
          <a:xfrm rot="5400000">
            <a:off x="3216050" y="3824343"/>
            <a:ext cx="110613" cy="1588"/>
          </a:xfrm>
          <a:prstGeom prst="line">
            <a:avLst/>
          </a:prstGeom>
          <a:ln w="15875" cap="flat" cmpd="sng" algn="ctr">
            <a:solidFill>
              <a:schemeClr val="tx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25" name="Straight Connector 124"/>
          <p:cNvCxnSpPr/>
          <p:nvPr/>
        </p:nvCxnSpPr>
        <p:spPr>
          <a:xfrm rot="5400000">
            <a:off x="3551644" y="3824344"/>
            <a:ext cx="110613" cy="1588"/>
          </a:xfrm>
          <a:prstGeom prst="line">
            <a:avLst/>
          </a:prstGeom>
          <a:ln w="15875" cap="flat" cmpd="sng" algn="ctr">
            <a:solidFill>
              <a:schemeClr val="tx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26" name="Straight Connector 125"/>
          <p:cNvCxnSpPr/>
          <p:nvPr/>
        </p:nvCxnSpPr>
        <p:spPr>
          <a:xfrm rot="5400000">
            <a:off x="3887238" y="3824344"/>
            <a:ext cx="110613" cy="1588"/>
          </a:xfrm>
          <a:prstGeom prst="line">
            <a:avLst/>
          </a:prstGeom>
          <a:ln w="15875" cap="flat" cmpd="sng" algn="ctr">
            <a:solidFill>
              <a:schemeClr val="tx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27" name="Straight Connector 126"/>
          <p:cNvCxnSpPr/>
          <p:nvPr/>
        </p:nvCxnSpPr>
        <p:spPr>
          <a:xfrm rot="5400000">
            <a:off x="4222832" y="3824345"/>
            <a:ext cx="110613" cy="1588"/>
          </a:xfrm>
          <a:prstGeom prst="line">
            <a:avLst/>
          </a:prstGeom>
          <a:ln w="15875" cap="flat" cmpd="sng" algn="ctr">
            <a:solidFill>
              <a:schemeClr val="tx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28" name="Straight Connector 127"/>
          <p:cNvCxnSpPr/>
          <p:nvPr/>
        </p:nvCxnSpPr>
        <p:spPr>
          <a:xfrm rot="5400000">
            <a:off x="4558426" y="3824342"/>
            <a:ext cx="110613" cy="1588"/>
          </a:xfrm>
          <a:prstGeom prst="line">
            <a:avLst/>
          </a:prstGeom>
          <a:ln w="15875" cap="flat" cmpd="sng" algn="ctr">
            <a:solidFill>
              <a:schemeClr val="tx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29" name="Straight Connector 128"/>
          <p:cNvCxnSpPr/>
          <p:nvPr/>
        </p:nvCxnSpPr>
        <p:spPr>
          <a:xfrm rot="5400000">
            <a:off x="4894020" y="3824343"/>
            <a:ext cx="110613" cy="1588"/>
          </a:xfrm>
          <a:prstGeom prst="line">
            <a:avLst/>
          </a:prstGeom>
          <a:ln w="15875" cap="flat" cmpd="sng" algn="ctr">
            <a:solidFill>
              <a:schemeClr val="tx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30" name="Straight Connector 129"/>
          <p:cNvCxnSpPr/>
          <p:nvPr/>
        </p:nvCxnSpPr>
        <p:spPr>
          <a:xfrm rot="5400000">
            <a:off x="5229614" y="3824343"/>
            <a:ext cx="110613" cy="1588"/>
          </a:xfrm>
          <a:prstGeom prst="line">
            <a:avLst/>
          </a:prstGeom>
          <a:ln w="15875" cap="flat" cmpd="sng" algn="ctr">
            <a:solidFill>
              <a:schemeClr val="tx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31" name="Straight Connector 130"/>
          <p:cNvCxnSpPr/>
          <p:nvPr/>
        </p:nvCxnSpPr>
        <p:spPr>
          <a:xfrm rot="5400000">
            <a:off x="5565208" y="3824344"/>
            <a:ext cx="110613" cy="1588"/>
          </a:xfrm>
          <a:prstGeom prst="line">
            <a:avLst/>
          </a:prstGeom>
          <a:ln w="15875" cap="flat" cmpd="sng" algn="ctr">
            <a:solidFill>
              <a:schemeClr val="tx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32" name="Straight Connector 131"/>
          <p:cNvCxnSpPr/>
          <p:nvPr/>
        </p:nvCxnSpPr>
        <p:spPr>
          <a:xfrm rot="5400000">
            <a:off x="5900802" y="3824343"/>
            <a:ext cx="110613" cy="1588"/>
          </a:xfrm>
          <a:prstGeom prst="line">
            <a:avLst/>
          </a:prstGeom>
          <a:ln w="15875" cap="flat" cmpd="sng" algn="ctr">
            <a:solidFill>
              <a:schemeClr val="tx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33" name="Straight Connector 132"/>
          <p:cNvCxnSpPr/>
          <p:nvPr/>
        </p:nvCxnSpPr>
        <p:spPr>
          <a:xfrm rot="5400000">
            <a:off x="6236396" y="3824344"/>
            <a:ext cx="110613" cy="1588"/>
          </a:xfrm>
          <a:prstGeom prst="line">
            <a:avLst/>
          </a:prstGeom>
          <a:ln w="15875" cap="flat" cmpd="sng" algn="ctr">
            <a:solidFill>
              <a:schemeClr val="tx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34" name="Straight Connector 133"/>
          <p:cNvCxnSpPr/>
          <p:nvPr/>
        </p:nvCxnSpPr>
        <p:spPr>
          <a:xfrm rot="5400000">
            <a:off x="6571990" y="3824344"/>
            <a:ext cx="110613" cy="1588"/>
          </a:xfrm>
          <a:prstGeom prst="line">
            <a:avLst/>
          </a:prstGeom>
          <a:ln w="15875" cap="flat" cmpd="sng" algn="ctr">
            <a:solidFill>
              <a:schemeClr val="tx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35" name="Straight Connector 134"/>
          <p:cNvCxnSpPr/>
          <p:nvPr/>
        </p:nvCxnSpPr>
        <p:spPr>
          <a:xfrm rot="5400000">
            <a:off x="6907584" y="3824345"/>
            <a:ext cx="110613" cy="1588"/>
          </a:xfrm>
          <a:prstGeom prst="line">
            <a:avLst/>
          </a:prstGeom>
          <a:ln w="15875" cap="flat" cmpd="sng" algn="ctr">
            <a:solidFill>
              <a:schemeClr val="tx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36" name="Straight Connector 135"/>
          <p:cNvCxnSpPr/>
          <p:nvPr/>
        </p:nvCxnSpPr>
        <p:spPr>
          <a:xfrm rot="5400000">
            <a:off x="7243178" y="3824344"/>
            <a:ext cx="110613" cy="1588"/>
          </a:xfrm>
          <a:prstGeom prst="line">
            <a:avLst/>
          </a:prstGeom>
          <a:ln w="15875" cap="flat" cmpd="sng" algn="ctr">
            <a:solidFill>
              <a:schemeClr val="tx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37" name="Straight Connector 136"/>
          <p:cNvCxnSpPr/>
          <p:nvPr/>
        </p:nvCxnSpPr>
        <p:spPr>
          <a:xfrm rot="5400000">
            <a:off x="7578772" y="3824345"/>
            <a:ext cx="110613" cy="1588"/>
          </a:xfrm>
          <a:prstGeom prst="line">
            <a:avLst/>
          </a:prstGeom>
          <a:ln w="15875" cap="flat" cmpd="sng" algn="ctr">
            <a:solidFill>
              <a:schemeClr val="tx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38" name="Straight Connector 137"/>
          <p:cNvCxnSpPr/>
          <p:nvPr/>
        </p:nvCxnSpPr>
        <p:spPr>
          <a:xfrm rot="5400000">
            <a:off x="7914366" y="3824345"/>
            <a:ext cx="110613" cy="1588"/>
          </a:xfrm>
          <a:prstGeom prst="line">
            <a:avLst/>
          </a:prstGeom>
          <a:ln w="15875" cap="flat" cmpd="sng" algn="ctr">
            <a:solidFill>
              <a:schemeClr val="tx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39" name="Straight Connector 138"/>
          <p:cNvCxnSpPr/>
          <p:nvPr/>
        </p:nvCxnSpPr>
        <p:spPr>
          <a:xfrm rot="5400000">
            <a:off x="8249965" y="3824347"/>
            <a:ext cx="110613" cy="1588"/>
          </a:xfrm>
          <a:prstGeom prst="line">
            <a:avLst/>
          </a:prstGeom>
          <a:ln w="15875" cap="flat" cmpd="sng" algn="ctr">
            <a:solidFill>
              <a:schemeClr val="tx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40" name="Oval 139"/>
          <p:cNvSpPr/>
          <p:nvPr/>
        </p:nvSpPr>
        <p:spPr>
          <a:xfrm>
            <a:off x="514374" y="3755572"/>
            <a:ext cx="140608" cy="140608"/>
          </a:xfrm>
          <a:prstGeom prst="ellipse">
            <a:avLst/>
          </a:prstGeom>
          <a:solidFill>
            <a:srgbClr val="165788"/>
          </a:solidFill>
          <a:ln w="22225" cap="flat" cmpd="sng" algn="ctr">
            <a:solidFill>
              <a:schemeClr val="bg2"/>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1" name="Oval 140"/>
          <p:cNvSpPr/>
          <p:nvPr/>
        </p:nvSpPr>
        <p:spPr>
          <a:xfrm>
            <a:off x="3544231" y="3755572"/>
            <a:ext cx="140608" cy="140608"/>
          </a:xfrm>
          <a:prstGeom prst="ellipse">
            <a:avLst/>
          </a:prstGeom>
          <a:solidFill>
            <a:srgbClr val="165788"/>
          </a:solidFill>
          <a:ln w="22225" cap="flat" cmpd="sng" algn="ctr">
            <a:solidFill>
              <a:schemeClr val="bg2"/>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2" name="Oval 141"/>
          <p:cNvSpPr/>
          <p:nvPr/>
        </p:nvSpPr>
        <p:spPr>
          <a:xfrm>
            <a:off x="4201909" y="3755572"/>
            <a:ext cx="140608" cy="140608"/>
          </a:xfrm>
          <a:prstGeom prst="ellipse">
            <a:avLst/>
          </a:prstGeom>
          <a:solidFill>
            <a:srgbClr val="165788"/>
          </a:solidFill>
          <a:ln w="22225" cap="flat" cmpd="sng" algn="ctr">
            <a:solidFill>
              <a:schemeClr val="bg2"/>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3" name="Oval 142"/>
          <p:cNvSpPr/>
          <p:nvPr/>
        </p:nvSpPr>
        <p:spPr>
          <a:xfrm>
            <a:off x="5222444" y="3755572"/>
            <a:ext cx="140608" cy="140608"/>
          </a:xfrm>
          <a:prstGeom prst="ellipse">
            <a:avLst/>
          </a:prstGeom>
          <a:solidFill>
            <a:srgbClr val="165788"/>
          </a:solidFill>
          <a:ln w="22225" cap="flat" cmpd="sng" algn="ctr">
            <a:solidFill>
              <a:schemeClr val="bg2"/>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4" name="Oval 143"/>
          <p:cNvSpPr/>
          <p:nvPr/>
        </p:nvSpPr>
        <p:spPr>
          <a:xfrm>
            <a:off x="6220302" y="3755572"/>
            <a:ext cx="140608" cy="140608"/>
          </a:xfrm>
          <a:prstGeom prst="ellipse">
            <a:avLst/>
          </a:prstGeom>
          <a:solidFill>
            <a:srgbClr val="165788"/>
          </a:solidFill>
          <a:ln w="22225" cap="flat" cmpd="sng" algn="ctr">
            <a:solidFill>
              <a:schemeClr val="bg2"/>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5" name="Oval 144"/>
          <p:cNvSpPr/>
          <p:nvPr/>
        </p:nvSpPr>
        <p:spPr>
          <a:xfrm>
            <a:off x="8229623" y="3755572"/>
            <a:ext cx="140608" cy="140608"/>
          </a:xfrm>
          <a:prstGeom prst="ellipse">
            <a:avLst/>
          </a:prstGeom>
          <a:solidFill>
            <a:srgbClr val="165788"/>
          </a:solidFill>
          <a:ln w="22225" cap="flat" cmpd="sng" algn="ctr">
            <a:solidFill>
              <a:schemeClr val="bg2"/>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Slide Number Placeholder 7"/>
          <p:cNvSpPr>
            <a:spLocks noGrp="1"/>
          </p:cNvSpPr>
          <p:nvPr>
            <p:ph type="sldNum" sz="quarter" idx="12"/>
          </p:nvPr>
        </p:nvSpPr>
        <p:spPr>
          <a:xfrm>
            <a:off x="8527034" y="6491040"/>
            <a:ext cx="356616" cy="228600"/>
          </a:xfrm>
        </p:spPr>
        <p:txBody>
          <a:bodyPr/>
          <a:lstStyle/>
          <a:p>
            <a:fld id="{F3FF2A6B-5031-7E4F-A0DA-872CEBD7BB98}"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F3FF2A6B-5031-7E4F-A0DA-872CEBD7BB98}" type="slidenum">
              <a:rPr lang="en-US" smtClean="0"/>
              <a:pPr/>
              <a:t>6</a:t>
            </a:fld>
            <a:endParaRPr lang="en-US" dirty="0"/>
          </a:p>
        </p:txBody>
      </p:sp>
      <p:sp>
        <p:nvSpPr>
          <p:cNvPr id="75777" name="Title 1"/>
          <p:cNvSpPr>
            <a:spLocks noGrp="1"/>
          </p:cNvSpPr>
          <p:nvPr>
            <p:ph type="title"/>
          </p:nvPr>
        </p:nvSpPr>
        <p:spPr/>
        <p:txBody>
          <a:bodyPr/>
          <a:lstStyle/>
          <a:p>
            <a:r>
              <a:rPr lang="en-US" dirty="0" smtClean="0"/>
              <a:t>MOVING TRUSTS TO DELAWARE</a:t>
            </a:r>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Changing the </a:t>
            </a:r>
            <a:r>
              <a:rPr lang="en-US" dirty="0" err="1" smtClean="0"/>
              <a:t>situs</a:t>
            </a:r>
            <a:r>
              <a:rPr lang="en-US" dirty="0" smtClean="0"/>
              <a:t> of a trust</a:t>
            </a:r>
            <a:endParaRPr lang="en-US" dirty="0"/>
          </a:p>
        </p:txBody>
      </p:sp>
      <p:graphicFrame>
        <p:nvGraphicFramePr>
          <p:cNvPr id="10" name="Table 9"/>
          <p:cNvGraphicFramePr>
            <a:graphicFrameLocks noGrp="1"/>
          </p:cNvGraphicFramePr>
          <p:nvPr/>
        </p:nvGraphicFramePr>
        <p:xfrm>
          <a:off x="749299" y="2393315"/>
          <a:ext cx="7937501" cy="2971800"/>
        </p:xfrm>
        <a:graphic>
          <a:graphicData uri="http://schemas.openxmlformats.org/drawingml/2006/table">
            <a:tbl>
              <a:tblPr firstRow="1" bandRow="1">
                <a:tableStyleId>{2D5ABB26-0587-4C30-8999-92F81FD0307C}</a:tableStyleId>
              </a:tblPr>
              <a:tblGrid>
                <a:gridCol w="4487129"/>
                <a:gridCol w="3450372"/>
              </a:tblGrid>
              <a:tr h="0">
                <a:tc>
                  <a:txBody>
                    <a:bodyPr/>
                    <a:lstStyle/>
                    <a:p>
                      <a:pPr marL="484632" lvl="2" indent="0">
                        <a:spcBef>
                          <a:spcPts val="0"/>
                        </a:spcBef>
                        <a:spcAft>
                          <a:spcPts val="1200"/>
                        </a:spcAft>
                        <a:buClrTx/>
                        <a:buFont typeface="+mj-lt"/>
                        <a:buNone/>
                      </a:pPr>
                      <a:r>
                        <a:rPr lang="en-US" sz="1200" dirty="0" smtClean="0">
                          <a:solidFill>
                            <a:srgbClr val="000000"/>
                          </a:solidFill>
                        </a:rPr>
                        <a:t>The trust instrument includes broad language for the removal and appointment of trustees and does not restrict residence of trustees, and includes all other language necessary under the Delaware directed trust statute, and allows the trustees to change </a:t>
                      </a:r>
                      <a:r>
                        <a:rPr lang="en-US" sz="1200" dirty="0" err="1" smtClean="0">
                          <a:solidFill>
                            <a:srgbClr val="000000"/>
                          </a:solidFill>
                        </a:rPr>
                        <a:t>situs</a:t>
                      </a:r>
                      <a:r>
                        <a:rPr lang="en-US" sz="1200" dirty="0" smtClean="0">
                          <a:solidFill>
                            <a:srgbClr val="000000"/>
                          </a:solidFill>
                        </a:rPr>
                        <a:t> to select the trust’s governing law.</a:t>
                      </a:r>
                    </a:p>
                  </a:txBody>
                  <a:tcPr marT="64008" marB="7315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BE7DD"/>
                    </a:solidFill>
                  </a:tcPr>
                </a:tc>
                <a:tc>
                  <a:txBody>
                    <a:bodyPr/>
                    <a:lstStyle/>
                    <a:p>
                      <a:pPr marL="182880" marR="0" lvl="0" indent="0" algn="l" defTabSz="914400" rtl="0" eaLnBrk="1" fontAlgn="auto" latinLnBrk="0" hangingPunct="1">
                        <a:lnSpc>
                          <a:spcPct val="100000"/>
                        </a:lnSpc>
                        <a:spcBef>
                          <a:spcPts val="0"/>
                        </a:spcBef>
                        <a:spcAft>
                          <a:spcPts val="0"/>
                        </a:spcAft>
                        <a:buClrTx/>
                        <a:buSzPct val="120000"/>
                        <a:buFontTx/>
                        <a:buNone/>
                        <a:tabLst/>
                        <a:defRPr/>
                      </a:pPr>
                      <a:r>
                        <a:rPr lang="en-US" sz="1200" b="0" i="1" dirty="0" smtClean="0">
                          <a:solidFill>
                            <a:srgbClr val="000000"/>
                          </a:solidFill>
                        </a:rPr>
                        <a:t>Trust can me moved with the exercise </a:t>
                      </a:r>
                      <a:br>
                        <a:rPr lang="en-US" sz="1200" b="0" i="1" dirty="0" smtClean="0">
                          <a:solidFill>
                            <a:srgbClr val="000000"/>
                          </a:solidFill>
                        </a:rPr>
                      </a:br>
                      <a:r>
                        <a:rPr lang="en-US" sz="1200" b="0" i="1" dirty="0" smtClean="0">
                          <a:solidFill>
                            <a:srgbClr val="000000"/>
                          </a:solidFill>
                        </a:rPr>
                        <a:t>of the removal and appointment provisions.</a:t>
                      </a:r>
                      <a:endParaRPr kumimoji="0" lang="en-US" sz="1200" b="0" i="1" u="none" strike="noStrike" kern="1200" cap="none" spc="0" normalizeH="0" baseline="0" noProof="0" dirty="0" smtClean="0">
                        <a:ln>
                          <a:noFill/>
                        </a:ln>
                        <a:solidFill>
                          <a:srgbClr val="000000"/>
                        </a:solidFill>
                        <a:effectLst/>
                        <a:uLnTx/>
                        <a:uFillTx/>
                        <a:latin typeface="+mn-lt"/>
                        <a:ea typeface="+mn-ea"/>
                        <a:cs typeface="Arial" charset="0"/>
                      </a:endParaRPr>
                    </a:p>
                  </a:txBody>
                  <a:tcPr marT="64008" marB="7315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BE7DD"/>
                    </a:solidFill>
                  </a:tcPr>
                </a:tc>
              </a:tr>
              <a:tr h="370840">
                <a:tc>
                  <a:txBody>
                    <a:bodyPr/>
                    <a:lstStyle/>
                    <a:p>
                      <a:pPr marL="484632" lvl="2" indent="0">
                        <a:spcBef>
                          <a:spcPts val="0"/>
                        </a:spcBef>
                        <a:spcAft>
                          <a:spcPts val="1200"/>
                        </a:spcAft>
                        <a:buClrTx/>
                        <a:buNone/>
                      </a:pPr>
                      <a:r>
                        <a:rPr lang="en-US" sz="1200" dirty="0" smtClean="0">
                          <a:solidFill>
                            <a:srgbClr val="000000"/>
                          </a:solidFill>
                        </a:rPr>
                        <a:t>Same scenario as above, except the trust instrument does</a:t>
                      </a:r>
                      <a:br>
                        <a:rPr lang="en-US" sz="1200" dirty="0" smtClean="0">
                          <a:solidFill>
                            <a:srgbClr val="000000"/>
                          </a:solidFill>
                        </a:rPr>
                      </a:br>
                      <a:r>
                        <a:rPr lang="en-US" sz="1200" dirty="0" smtClean="0">
                          <a:solidFill>
                            <a:srgbClr val="000000"/>
                          </a:solidFill>
                        </a:rPr>
                        <a:t> not include the Delaware administrative provisions, such </a:t>
                      </a:r>
                      <a:br>
                        <a:rPr lang="en-US" sz="1200" dirty="0" smtClean="0">
                          <a:solidFill>
                            <a:srgbClr val="000000"/>
                          </a:solidFill>
                        </a:rPr>
                      </a:br>
                      <a:r>
                        <a:rPr lang="en-US" sz="1200" dirty="0" smtClean="0">
                          <a:solidFill>
                            <a:srgbClr val="000000"/>
                          </a:solidFill>
                        </a:rPr>
                        <a:t>as directed trusts with respect to investments. The trust resides in a state which does not have a non-judicial reformation statute, decanting statute, nor provisions </a:t>
                      </a:r>
                      <a:br>
                        <a:rPr lang="en-US" sz="1200" dirty="0" smtClean="0">
                          <a:solidFill>
                            <a:srgbClr val="000000"/>
                          </a:solidFill>
                        </a:rPr>
                      </a:br>
                      <a:r>
                        <a:rPr lang="en-US" sz="1200" dirty="0" smtClean="0">
                          <a:solidFill>
                            <a:srgbClr val="000000"/>
                          </a:solidFill>
                        </a:rPr>
                        <a:t>for discretionary distributions.</a:t>
                      </a:r>
                    </a:p>
                  </a:txBody>
                  <a:tcPr marT="64008" marB="7315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182880" marR="0" lvl="0" indent="0" algn="l" defTabSz="914400" rtl="0" eaLnBrk="1" fontAlgn="auto" latinLnBrk="0" hangingPunct="1">
                        <a:lnSpc>
                          <a:spcPct val="100000"/>
                        </a:lnSpc>
                        <a:spcBef>
                          <a:spcPts val="0"/>
                        </a:spcBef>
                        <a:spcAft>
                          <a:spcPts val="0"/>
                        </a:spcAft>
                        <a:buClrTx/>
                        <a:buSzPct val="120000"/>
                        <a:buFontTx/>
                        <a:buNone/>
                        <a:tabLst/>
                        <a:defRPr/>
                      </a:pPr>
                      <a:r>
                        <a:rPr lang="en-US" sz="1200" i="1" dirty="0" smtClean="0">
                          <a:solidFill>
                            <a:srgbClr val="000000"/>
                          </a:solidFill>
                        </a:rPr>
                        <a:t>Removal and appointment clause can be exercised naming a Delaware trustee. A petition to modify the trust will have to be filed with The Delaware Court of Chancery. </a:t>
                      </a:r>
                      <a:endParaRPr lang="en-US" sz="1200" b="0" i="1" dirty="0" smtClean="0">
                        <a:solidFill>
                          <a:srgbClr val="000000"/>
                        </a:solidFill>
                        <a:latin typeface="+mn-lt"/>
                      </a:endParaRPr>
                    </a:p>
                  </a:txBody>
                  <a:tcPr marT="64008" marB="7315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r>
              <a:tr h="418292">
                <a:tc>
                  <a:txBody>
                    <a:bodyPr/>
                    <a:lstStyle/>
                    <a:p>
                      <a:pPr marL="484632" lvl="2" indent="0">
                        <a:spcBef>
                          <a:spcPts val="23"/>
                        </a:spcBef>
                        <a:spcAft>
                          <a:spcPts val="1200"/>
                        </a:spcAft>
                        <a:buClrTx/>
                        <a:buNone/>
                      </a:pPr>
                      <a:r>
                        <a:rPr lang="en-US" sz="1200" b="0" dirty="0" smtClean="0">
                          <a:solidFill>
                            <a:srgbClr val="000000"/>
                          </a:solidFill>
                        </a:rPr>
                        <a:t>Same scenario as above, except the trust instrument includes language for trustees discretion to distribute principal.</a:t>
                      </a:r>
                    </a:p>
                  </a:txBody>
                  <a:tcPr marT="64008" marB="7315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tc>
                  <a:txBody>
                    <a:bodyPr/>
                    <a:lstStyle/>
                    <a:p>
                      <a:pPr marL="182880" marR="0" lvl="2" indent="0" algn="l" defTabSz="914400" rtl="0" eaLnBrk="1" fontAlgn="auto" latinLnBrk="0" hangingPunct="1">
                        <a:lnSpc>
                          <a:spcPct val="100000"/>
                        </a:lnSpc>
                        <a:spcBef>
                          <a:spcPts val="0"/>
                        </a:spcBef>
                        <a:spcAft>
                          <a:spcPts val="0"/>
                        </a:spcAft>
                        <a:buClrTx/>
                        <a:buSzPct val="120000"/>
                        <a:buFontTx/>
                        <a:buNone/>
                        <a:tabLst/>
                        <a:defRPr/>
                      </a:pPr>
                      <a:r>
                        <a:rPr lang="en-US" sz="1200" i="1" dirty="0" smtClean="0">
                          <a:solidFill>
                            <a:srgbClr val="000000"/>
                          </a:solidFill>
                        </a:rPr>
                        <a:t>Trust can be moved to Delaware and then the trustee can decant the trust into a new trust with all the required directed trust language. </a:t>
                      </a:r>
                      <a:endParaRPr lang="en-US" sz="1200" b="0" i="1" dirty="0" smtClean="0">
                        <a:solidFill>
                          <a:srgbClr val="000000"/>
                        </a:solidFill>
                        <a:latin typeface="+mn-lt"/>
                      </a:endParaRPr>
                    </a:p>
                  </a:txBody>
                  <a:tcPr marT="64008" marB="7315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tr>
            </a:tbl>
          </a:graphicData>
        </a:graphic>
      </p:graphicFrame>
      <p:sp>
        <p:nvSpPr>
          <p:cNvPr id="11" name="Content Placeholder 5"/>
          <p:cNvSpPr txBox="1">
            <a:spLocks/>
          </p:cNvSpPr>
          <p:nvPr/>
        </p:nvSpPr>
        <p:spPr>
          <a:xfrm>
            <a:off x="455613" y="1377951"/>
            <a:ext cx="8231187" cy="802068"/>
          </a:xfrm>
          <a:prstGeom prst="rect">
            <a:avLst/>
          </a:prstGeom>
        </p:spPr>
        <p:txBody>
          <a:bodyPr vert="horz" lIns="0" tIns="0" rIns="0" bIns="0" rtlCol="0">
            <a:normAutofit/>
          </a:bodyPr>
          <a:lstStyle/>
          <a:p>
            <a:pPr marL="0" marR="0" lvl="0" indent="0" algn="l" defTabSz="914400" rtl="0" eaLnBrk="1" fontAlgn="auto" latinLnBrk="0" hangingPunct="1">
              <a:lnSpc>
                <a:spcPct val="105000"/>
              </a:lnSpc>
              <a:spcBef>
                <a:spcPts val="600"/>
              </a:spcBef>
              <a:spcAft>
                <a:spcPts val="0"/>
              </a:spcAft>
              <a:buClrTx/>
              <a:buSzTx/>
              <a:buFont typeface="Arial" pitchFamily="34" charset="0"/>
              <a:buNone/>
              <a:tabLst/>
              <a:defRPr/>
            </a:pPr>
            <a:r>
              <a:rPr kumimoji="0" lang="en-US" sz="1600" b="0" i="0" u="none" strike="noStrike" kern="1200" cap="none" spc="0" normalizeH="0" baseline="0" noProof="0" dirty="0" smtClean="0">
                <a:ln>
                  <a:noFill/>
                </a:ln>
                <a:solidFill>
                  <a:srgbClr val="000000"/>
                </a:solidFill>
                <a:effectLst/>
                <a:uLnTx/>
                <a:uFillTx/>
                <a:latin typeface="+mj-lt"/>
                <a:ea typeface="+mn-ea"/>
                <a:cs typeface="+mn-cs"/>
              </a:rPr>
              <a:t>There are several </a:t>
            </a:r>
            <a:r>
              <a:rPr kumimoji="0" lang="en-US" sz="1600" b="0" i="0" u="none" strike="noStrike" kern="1200" cap="none" spc="0" normalizeH="0" baseline="0" noProof="0" dirty="0" smtClean="0">
                <a:ln>
                  <a:noFill/>
                </a:ln>
                <a:solidFill>
                  <a:srgbClr val="000000"/>
                </a:solidFill>
                <a:effectLst/>
                <a:uLnTx/>
                <a:uFillTx/>
                <a:latin typeface="+mn-lt"/>
                <a:ea typeface="+mn-ea"/>
                <a:cs typeface="+mn-cs"/>
              </a:rPr>
              <a:t>methods to change the </a:t>
            </a:r>
            <a:r>
              <a:rPr kumimoji="0" lang="en-US" sz="1600" b="0" i="0" u="none" strike="noStrike" kern="1200" cap="none" spc="0" normalizeH="0" baseline="0" noProof="0" dirty="0" err="1" smtClean="0">
                <a:ln>
                  <a:noFill/>
                </a:ln>
                <a:solidFill>
                  <a:srgbClr val="000000"/>
                </a:solidFill>
                <a:effectLst/>
                <a:uLnTx/>
                <a:uFillTx/>
                <a:latin typeface="+mn-lt"/>
                <a:ea typeface="+mn-ea"/>
                <a:cs typeface="+mn-cs"/>
              </a:rPr>
              <a:t>situs</a:t>
            </a:r>
            <a:r>
              <a:rPr kumimoji="0" lang="en-US" sz="1600" b="0" i="0" u="none" strike="noStrike" kern="1200" cap="none" spc="0" normalizeH="0" baseline="0" noProof="0" dirty="0" smtClean="0">
                <a:ln>
                  <a:noFill/>
                </a:ln>
                <a:solidFill>
                  <a:srgbClr val="000000"/>
                </a:solidFill>
                <a:effectLst/>
                <a:uLnTx/>
                <a:uFillTx/>
                <a:latin typeface="+mn-lt"/>
                <a:ea typeface="+mn-ea"/>
                <a:cs typeface="+mn-cs"/>
              </a:rPr>
              <a:t> of a trust: For example, let’s assume a trust in one jurisdiction wants to change the </a:t>
            </a:r>
            <a:r>
              <a:rPr kumimoji="0" lang="en-US" sz="1600" b="0" i="0" u="none" strike="noStrike" kern="1200" cap="none" spc="0" normalizeH="0" baseline="0" noProof="0" dirty="0" err="1" smtClean="0">
                <a:ln>
                  <a:noFill/>
                </a:ln>
                <a:solidFill>
                  <a:srgbClr val="000000"/>
                </a:solidFill>
                <a:effectLst/>
                <a:uLnTx/>
                <a:uFillTx/>
                <a:latin typeface="+mn-lt"/>
                <a:ea typeface="+mn-ea"/>
                <a:cs typeface="+mn-cs"/>
              </a:rPr>
              <a:t>situs</a:t>
            </a:r>
            <a:r>
              <a:rPr kumimoji="0" lang="en-US" sz="1600" b="0" i="0" u="none" strike="noStrike" kern="1200" cap="none" spc="0" normalizeH="0" baseline="0" noProof="0" dirty="0" smtClean="0">
                <a:ln>
                  <a:noFill/>
                </a:ln>
                <a:solidFill>
                  <a:srgbClr val="000000"/>
                </a:solidFill>
                <a:effectLst/>
                <a:uLnTx/>
                <a:uFillTx/>
                <a:latin typeface="+mn-lt"/>
                <a:ea typeface="+mn-ea"/>
                <a:cs typeface="+mn-cs"/>
              </a:rPr>
              <a:t> to Delaware for its directed investment advisor provisions:</a:t>
            </a:r>
            <a:endParaRPr kumimoji="0" lang="en-US" sz="1600" b="0" i="0" u="none" strike="noStrike" kern="1200" cap="none" spc="0" normalizeH="0" baseline="0" noProof="0" dirty="0" smtClean="0">
              <a:ln>
                <a:noFill/>
              </a:ln>
              <a:solidFill>
                <a:srgbClr val="000000"/>
              </a:solidFill>
              <a:effectLst/>
              <a:uLnTx/>
              <a:uFillTx/>
              <a:latin typeface="+mj-lt"/>
              <a:ea typeface="+mn-ea"/>
              <a:cs typeface="+mn-cs"/>
            </a:endParaRPr>
          </a:p>
          <a:p>
            <a:pPr marL="0" marR="0" lvl="0" indent="0" algn="l" defTabSz="914400" rtl="0" eaLnBrk="1" fontAlgn="auto" latinLnBrk="0" hangingPunct="1">
              <a:lnSpc>
                <a:spcPct val="105000"/>
              </a:lnSpc>
              <a:spcBef>
                <a:spcPts val="600"/>
              </a:spcBef>
              <a:spcAft>
                <a:spcPts val="0"/>
              </a:spcAft>
              <a:buClrTx/>
              <a:buSzTx/>
              <a:buFont typeface="Arial" pitchFamily="34" charset="0"/>
              <a:buNone/>
              <a:tabLst/>
              <a:defRPr/>
            </a:pPr>
            <a:endParaRPr kumimoji="0" lang="en-US" sz="1600" b="0" i="0" u="none" strike="noStrike" kern="1200" cap="none" spc="0" normalizeH="0" baseline="0" noProof="0" dirty="0">
              <a:ln>
                <a:noFill/>
              </a:ln>
              <a:solidFill>
                <a:schemeClr val="tx1"/>
              </a:solidFill>
              <a:effectLst/>
              <a:uLnTx/>
              <a:uFillTx/>
              <a:latin typeface="+mj-lt"/>
              <a:ea typeface="+mn-ea"/>
              <a:cs typeface="+mn-cs"/>
            </a:endParaRPr>
          </a:p>
        </p:txBody>
      </p:sp>
      <p:grpSp>
        <p:nvGrpSpPr>
          <p:cNvPr id="20" name="Group 19"/>
          <p:cNvGrpSpPr/>
          <p:nvPr/>
        </p:nvGrpSpPr>
        <p:grpSpPr>
          <a:xfrm>
            <a:off x="465509" y="2533650"/>
            <a:ext cx="569913" cy="652463"/>
            <a:chOff x="628649" y="2444750"/>
            <a:chExt cx="569913" cy="652463"/>
          </a:xfrm>
        </p:grpSpPr>
        <p:sp>
          <p:nvSpPr>
            <p:cNvPr id="12" name="Oval 11"/>
            <p:cNvSpPr/>
            <p:nvPr/>
          </p:nvSpPr>
          <p:spPr>
            <a:xfrm>
              <a:off x="628649" y="2527300"/>
              <a:ext cx="569913" cy="569913"/>
            </a:xfrm>
            <a:prstGeom prst="ellipse">
              <a:avLst/>
            </a:prstGeom>
            <a:solidFill>
              <a:schemeClr val="accent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b="1" dirty="0"/>
            </a:p>
          </p:txBody>
        </p:sp>
        <p:sp>
          <p:nvSpPr>
            <p:cNvPr id="17" name="TextBox 16"/>
            <p:cNvSpPr txBox="1"/>
            <p:nvPr/>
          </p:nvSpPr>
          <p:spPr>
            <a:xfrm>
              <a:off x="702421" y="2444750"/>
              <a:ext cx="464019" cy="646331"/>
            </a:xfrm>
            <a:prstGeom prst="rect">
              <a:avLst/>
            </a:prstGeom>
            <a:noFill/>
          </p:spPr>
          <p:txBody>
            <a:bodyPr wrap="square" rtlCol="0">
              <a:spAutoFit/>
            </a:bodyPr>
            <a:lstStyle/>
            <a:p>
              <a:r>
                <a:rPr lang="en-US" sz="3600" b="1" dirty="0" smtClean="0">
                  <a:solidFill>
                    <a:schemeClr val="bg1"/>
                  </a:solidFill>
                  <a:latin typeface="+mn-lt"/>
                </a:rPr>
                <a:t>1</a:t>
              </a:r>
              <a:endParaRPr lang="en-US" sz="3600" b="1" dirty="0">
                <a:solidFill>
                  <a:schemeClr val="bg1"/>
                </a:solidFill>
                <a:latin typeface="+mn-lt"/>
              </a:endParaRPr>
            </a:p>
          </p:txBody>
        </p:sp>
      </p:grpSp>
      <p:grpSp>
        <p:nvGrpSpPr>
          <p:cNvPr id="21" name="Group 20"/>
          <p:cNvGrpSpPr/>
          <p:nvPr/>
        </p:nvGrpSpPr>
        <p:grpSpPr>
          <a:xfrm>
            <a:off x="465509" y="3689351"/>
            <a:ext cx="650130" cy="646331"/>
            <a:chOff x="628649" y="2457451"/>
            <a:chExt cx="650130" cy="646331"/>
          </a:xfrm>
        </p:grpSpPr>
        <p:sp>
          <p:nvSpPr>
            <p:cNvPr id="22" name="Oval 21"/>
            <p:cNvSpPr/>
            <p:nvPr/>
          </p:nvSpPr>
          <p:spPr>
            <a:xfrm>
              <a:off x="628649" y="2533650"/>
              <a:ext cx="569913" cy="569913"/>
            </a:xfrm>
            <a:prstGeom prst="ellipse">
              <a:avLst/>
            </a:prstGeom>
            <a:solidFill>
              <a:schemeClr val="accent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b="1" dirty="0"/>
            </a:p>
          </p:txBody>
        </p:sp>
        <p:sp>
          <p:nvSpPr>
            <p:cNvPr id="23" name="TextBox 22"/>
            <p:cNvSpPr txBox="1"/>
            <p:nvPr/>
          </p:nvSpPr>
          <p:spPr>
            <a:xfrm>
              <a:off x="708771" y="2457451"/>
              <a:ext cx="570008" cy="646331"/>
            </a:xfrm>
            <a:prstGeom prst="rect">
              <a:avLst/>
            </a:prstGeom>
            <a:noFill/>
          </p:spPr>
          <p:txBody>
            <a:bodyPr wrap="square" rtlCol="0">
              <a:spAutoFit/>
            </a:bodyPr>
            <a:lstStyle/>
            <a:p>
              <a:r>
                <a:rPr lang="en-US" sz="3600" b="1" dirty="0" smtClean="0">
                  <a:solidFill>
                    <a:schemeClr val="bg1"/>
                  </a:solidFill>
                  <a:latin typeface="+mn-lt"/>
                </a:rPr>
                <a:t>2</a:t>
              </a:r>
              <a:endParaRPr lang="en-US" sz="3600" b="1" dirty="0">
                <a:solidFill>
                  <a:schemeClr val="bg1"/>
                </a:solidFill>
                <a:latin typeface="+mn-lt"/>
              </a:endParaRPr>
            </a:p>
          </p:txBody>
        </p:sp>
      </p:grpSp>
      <p:grpSp>
        <p:nvGrpSpPr>
          <p:cNvPr id="24" name="Group 23"/>
          <p:cNvGrpSpPr/>
          <p:nvPr/>
        </p:nvGrpSpPr>
        <p:grpSpPr>
          <a:xfrm>
            <a:off x="465509" y="4660901"/>
            <a:ext cx="637430" cy="646331"/>
            <a:chOff x="628649" y="2463801"/>
            <a:chExt cx="637430" cy="646331"/>
          </a:xfrm>
        </p:grpSpPr>
        <p:sp>
          <p:nvSpPr>
            <p:cNvPr id="25" name="Oval 24"/>
            <p:cNvSpPr/>
            <p:nvPr/>
          </p:nvSpPr>
          <p:spPr>
            <a:xfrm>
              <a:off x="628649" y="2527300"/>
              <a:ext cx="569913" cy="569913"/>
            </a:xfrm>
            <a:prstGeom prst="ellipse">
              <a:avLst/>
            </a:prstGeom>
            <a:solidFill>
              <a:schemeClr val="accent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b="1" dirty="0"/>
            </a:p>
          </p:txBody>
        </p:sp>
        <p:sp>
          <p:nvSpPr>
            <p:cNvPr id="26" name="TextBox 25"/>
            <p:cNvSpPr txBox="1"/>
            <p:nvPr/>
          </p:nvSpPr>
          <p:spPr>
            <a:xfrm>
              <a:off x="696071" y="2463801"/>
              <a:ext cx="570008" cy="646331"/>
            </a:xfrm>
            <a:prstGeom prst="rect">
              <a:avLst/>
            </a:prstGeom>
            <a:noFill/>
          </p:spPr>
          <p:txBody>
            <a:bodyPr wrap="square" rtlCol="0">
              <a:spAutoFit/>
            </a:bodyPr>
            <a:lstStyle/>
            <a:p>
              <a:r>
                <a:rPr lang="en-US" sz="3600" b="1" dirty="0" smtClean="0">
                  <a:solidFill>
                    <a:schemeClr val="bg1"/>
                  </a:solidFill>
                </a:rPr>
                <a:t>3</a:t>
              </a:r>
              <a:endParaRPr lang="en-US" sz="3600" b="1" dirty="0">
                <a:solidFill>
                  <a:schemeClr val="bg1"/>
                </a:solidFill>
              </a:endParaRPr>
            </a:p>
          </p:txBody>
        </p:sp>
      </p:grpSp>
      <p:sp>
        <p:nvSpPr>
          <p:cNvPr id="14" name="Slide Number Placeholder 7"/>
          <p:cNvSpPr>
            <a:spLocks noGrp="1"/>
          </p:cNvSpPr>
          <p:nvPr>
            <p:ph type="sldNum" sz="quarter" idx="12"/>
          </p:nvPr>
        </p:nvSpPr>
        <p:spPr>
          <a:xfrm>
            <a:off x="8527034" y="6491040"/>
            <a:ext cx="356616" cy="228600"/>
          </a:xfrm>
        </p:spPr>
        <p:txBody>
          <a:bodyPr/>
          <a:lstStyle/>
          <a:p>
            <a:fld id="{F3FF2A6B-5031-7E4F-A0DA-872CEBD7BB98}" type="slidenum">
              <a:rPr lang="en-US" smtClean="0"/>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Changing the </a:t>
            </a:r>
            <a:r>
              <a:rPr lang="en-US" dirty="0" err="1" smtClean="0"/>
              <a:t>situs</a:t>
            </a:r>
            <a:r>
              <a:rPr lang="en-US" dirty="0" smtClean="0"/>
              <a:t> of a trust </a:t>
            </a:r>
            <a:r>
              <a:rPr lang="en-US" sz="1400" i="1" dirty="0" smtClean="0">
                <a:solidFill>
                  <a:srgbClr val="000000"/>
                </a:solidFill>
              </a:rPr>
              <a:t>(continued) </a:t>
            </a:r>
            <a:endParaRPr lang="en-US" sz="1400" dirty="0"/>
          </a:p>
        </p:txBody>
      </p:sp>
      <p:graphicFrame>
        <p:nvGraphicFramePr>
          <p:cNvPr id="10" name="Table 9"/>
          <p:cNvGraphicFramePr>
            <a:graphicFrameLocks noGrp="1"/>
          </p:cNvGraphicFramePr>
          <p:nvPr/>
        </p:nvGraphicFramePr>
        <p:xfrm>
          <a:off x="727513" y="1465263"/>
          <a:ext cx="7965637" cy="4315460"/>
        </p:xfrm>
        <a:graphic>
          <a:graphicData uri="http://schemas.openxmlformats.org/drawingml/2006/table">
            <a:tbl>
              <a:tblPr firstRow="1" bandRow="1">
                <a:tableStyleId>{2D5ABB26-0587-4C30-8999-92F81FD0307C}</a:tableStyleId>
              </a:tblPr>
              <a:tblGrid>
                <a:gridCol w="4180971"/>
                <a:gridCol w="3784666"/>
              </a:tblGrid>
              <a:tr h="425450">
                <a:tc>
                  <a:txBody>
                    <a:bodyPr/>
                    <a:lstStyle/>
                    <a:p>
                      <a:pPr marL="484632" lvl="2" indent="0">
                        <a:spcAft>
                          <a:spcPts val="0"/>
                        </a:spcAft>
                        <a:buClrTx/>
                        <a:buFont typeface="+mj-lt"/>
                        <a:buNone/>
                      </a:pPr>
                      <a:r>
                        <a:rPr lang="en-US" sz="1200" dirty="0" smtClean="0">
                          <a:solidFill>
                            <a:srgbClr val="000000"/>
                          </a:solidFill>
                        </a:rPr>
                        <a:t>Same scenario as above, except the trust instrument includes principal distribution language that qualifies under the home state’s decanting statute. </a:t>
                      </a:r>
                    </a:p>
                  </a:txBody>
                  <a:tcPr marT="64008" marB="73152" anchor="ctr">
                    <a:solidFill>
                      <a:srgbClr val="F2ECE0"/>
                    </a:solidFill>
                  </a:tcPr>
                </a:tc>
                <a:tc>
                  <a:txBody>
                    <a:bodyPr/>
                    <a:lstStyle/>
                    <a:p>
                      <a:pPr marL="182880" marR="0" lvl="1" indent="0" algn="l" defTabSz="914400" rtl="0" eaLnBrk="1" fontAlgn="auto" latinLnBrk="0" hangingPunct="1">
                        <a:lnSpc>
                          <a:spcPct val="100000"/>
                        </a:lnSpc>
                        <a:spcBef>
                          <a:spcPts val="0"/>
                        </a:spcBef>
                        <a:spcAft>
                          <a:spcPts val="0"/>
                        </a:spcAft>
                        <a:buClrTx/>
                        <a:buSzPct val="120000"/>
                        <a:buFontTx/>
                        <a:buNone/>
                        <a:tabLst/>
                        <a:defRPr/>
                      </a:pPr>
                      <a:r>
                        <a:rPr lang="en-US" sz="1200" i="1" dirty="0" smtClean="0">
                          <a:solidFill>
                            <a:srgbClr val="000000"/>
                          </a:solidFill>
                        </a:rPr>
                        <a:t>Trustee can decant into new Delaware </a:t>
                      </a:r>
                      <a:br>
                        <a:rPr lang="en-US" sz="1200" i="1" dirty="0" smtClean="0">
                          <a:solidFill>
                            <a:srgbClr val="000000"/>
                          </a:solidFill>
                        </a:rPr>
                      </a:br>
                      <a:r>
                        <a:rPr lang="en-US" sz="1200" i="1" dirty="0" smtClean="0">
                          <a:solidFill>
                            <a:srgbClr val="000000"/>
                          </a:solidFill>
                        </a:rPr>
                        <a:t>directed trust.</a:t>
                      </a:r>
                      <a:endParaRPr lang="en-US" sz="1200" b="0" i="1" dirty="0" smtClean="0">
                        <a:solidFill>
                          <a:srgbClr val="000000"/>
                        </a:solidFill>
                        <a:latin typeface="+mn-lt"/>
                      </a:endParaRPr>
                    </a:p>
                  </a:txBody>
                  <a:tcPr marT="64008" marB="73152" anchor="ctr">
                    <a:solidFill>
                      <a:srgbClr val="F2ECE0"/>
                    </a:solidFill>
                  </a:tcPr>
                </a:tc>
              </a:tr>
              <a:tr h="1463249">
                <a:tc>
                  <a:txBody>
                    <a:bodyPr/>
                    <a:lstStyle/>
                    <a:p>
                      <a:pPr marL="484632" marR="0" lvl="2" indent="0" algn="l" defTabSz="914400" rtl="0" eaLnBrk="1" fontAlgn="auto" latinLnBrk="0" hangingPunct="1">
                        <a:lnSpc>
                          <a:spcPct val="100000"/>
                        </a:lnSpc>
                        <a:spcBef>
                          <a:spcPts val="0"/>
                        </a:spcBef>
                        <a:spcAft>
                          <a:spcPts val="0"/>
                        </a:spcAft>
                        <a:buClrTx/>
                        <a:buSzTx/>
                        <a:buFont typeface="+mj-lt"/>
                        <a:buNone/>
                        <a:tabLst/>
                        <a:defRPr/>
                      </a:pPr>
                      <a:r>
                        <a:rPr lang="en-US" sz="1200" dirty="0" smtClean="0"/>
                        <a:t>The trust instrument does not include language for the removal and appointment of trustees and the home state does not have non-judicial settlement or decanting statutes, which might be utilized.</a:t>
                      </a:r>
                    </a:p>
                  </a:txBody>
                  <a:tcPr marT="64008" marB="73152" anchor="ctr">
                    <a:solidFill>
                      <a:schemeClr val="bg1"/>
                    </a:solidFill>
                  </a:tcPr>
                </a:tc>
                <a:tc>
                  <a:txBody>
                    <a:bodyPr/>
                    <a:lstStyle/>
                    <a:p>
                      <a:pPr marL="182880" marR="0" lvl="1" indent="0" algn="l" defTabSz="914400" rtl="0" eaLnBrk="1" fontAlgn="auto" latinLnBrk="0" hangingPunct="1">
                        <a:lnSpc>
                          <a:spcPct val="100000"/>
                        </a:lnSpc>
                        <a:spcBef>
                          <a:spcPts val="378"/>
                        </a:spcBef>
                        <a:spcAft>
                          <a:spcPts val="0"/>
                        </a:spcAft>
                        <a:buClrTx/>
                        <a:buSzPct val="120000"/>
                        <a:buFontTx/>
                        <a:buNone/>
                        <a:tabLst/>
                        <a:defRPr/>
                      </a:pPr>
                      <a:r>
                        <a:rPr lang="en-US" sz="1200" i="1" dirty="0" smtClean="0"/>
                        <a:t>Beneficiaries will need to petition the home state court for removal of current trustee and appointment of new trustee. Some state courts may include in any reformation granted a change of </a:t>
                      </a:r>
                      <a:r>
                        <a:rPr lang="en-US" sz="1200" i="1" dirty="0" err="1" smtClean="0"/>
                        <a:t>situs</a:t>
                      </a:r>
                      <a:r>
                        <a:rPr lang="en-US" sz="1200" i="1" dirty="0" smtClean="0"/>
                        <a:t> to Delaware and may even include the directed trust language. If not, once the home state court order is received, then the beneficiaries will need to file a trust reformation petition in the Delaware Court of Chancery for inclusion of the Delaware administration provisions.</a:t>
                      </a:r>
                      <a:endParaRPr lang="en-US" sz="1200" b="0" i="1" dirty="0" smtClean="0">
                        <a:solidFill>
                          <a:srgbClr val="000000"/>
                        </a:solidFill>
                        <a:latin typeface="+mn-lt"/>
                      </a:endParaRPr>
                    </a:p>
                  </a:txBody>
                  <a:tcPr marT="64008" marB="73152" anchor="ctr">
                    <a:solidFill>
                      <a:schemeClr val="bg1"/>
                    </a:solidFill>
                  </a:tcPr>
                </a:tc>
              </a:tr>
              <a:tr h="695960">
                <a:tc>
                  <a:txBody>
                    <a:bodyPr/>
                    <a:lstStyle/>
                    <a:p>
                      <a:pPr marL="484632" lvl="2" indent="0">
                        <a:spcBef>
                          <a:spcPts val="0"/>
                        </a:spcBef>
                        <a:spcAft>
                          <a:spcPts val="1200"/>
                        </a:spcAft>
                        <a:buClrTx/>
                        <a:buFont typeface="+mj-lt"/>
                        <a:buNone/>
                      </a:pPr>
                      <a:r>
                        <a:rPr lang="en-US" sz="1200" dirty="0" smtClean="0"/>
                        <a:t>The trust instrument includes language for the removal and appointment of trustees but does not include the Delaware administrative provisions, such as directed trusts with respect to investments. Trust resides in a state which does permit non-judicial settlements.</a:t>
                      </a:r>
                    </a:p>
                  </a:txBody>
                  <a:tcPr marT="64008" marB="73152">
                    <a:solidFill>
                      <a:schemeClr val="bg2"/>
                    </a:solidFill>
                  </a:tcPr>
                </a:tc>
                <a:tc>
                  <a:txBody>
                    <a:bodyPr/>
                    <a:lstStyle/>
                    <a:p>
                      <a:pPr marL="182880" marR="0" lvl="0" indent="0" algn="l" defTabSz="914400" rtl="0" eaLnBrk="1" fontAlgn="auto" latinLnBrk="0" hangingPunct="1">
                        <a:lnSpc>
                          <a:spcPct val="100000"/>
                        </a:lnSpc>
                        <a:spcBef>
                          <a:spcPts val="378"/>
                        </a:spcBef>
                        <a:spcAft>
                          <a:spcPts val="0"/>
                        </a:spcAft>
                        <a:buClrTx/>
                        <a:buSzPct val="120000"/>
                        <a:buFontTx/>
                        <a:buNone/>
                        <a:tabLst/>
                        <a:defRPr/>
                      </a:pPr>
                      <a:r>
                        <a:rPr lang="en-US" sz="1200" i="1" dirty="0" smtClean="0"/>
                        <a:t>Trust can be moved to Delaware with a modified</a:t>
                      </a:r>
                      <a:br>
                        <a:rPr lang="en-US" sz="1200" i="1" dirty="0" smtClean="0"/>
                      </a:br>
                      <a:r>
                        <a:rPr lang="en-US" sz="1200" i="1" dirty="0" smtClean="0"/>
                        <a:t> trust agreement prepared by local counsel under </a:t>
                      </a:r>
                      <a:br>
                        <a:rPr lang="en-US" sz="1200" i="1" dirty="0" smtClean="0"/>
                      </a:br>
                      <a:r>
                        <a:rPr lang="en-US" sz="1200" i="1" dirty="0" smtClean="0"/>
                        <a:t>the non-judicial settlement statute for that state. </a:t>
                      </a:r>
                      <a:endParaRPr kumimoji="0" lang="en-US" sz="1200" b="0" i="1" u="none" strike="noStrike" kern="1200" cap="none" spc="0" normalizeH="0" baseline="0" noProof="0" dirty="0" smtClean="0">
                        <a:ln>
                          <a:noFill/>
                        </a:ln>
                        <a:solidFill>
                          <a:srgbClr val="000000"/>
                        </a:solidFill>
                        <a:effectLst/>
                        <a:uLnTx/>
                        <a:uFillTx/>
                        <a:latin typeface="+mn-lt"/>
                        <a:ea typeface="+mn-ea"/>
                        <a:cs typeface="Arial" charset="0"/>
                      </a:endParaRPr>
                    </a:p>
                  </a:txBody>
                  <a:tcPr marT="64008" marB="73152" anchor="ctr">
                    <a:solidFill>
                      <a:schemeClr val="bg2"/>
                    </a:solidFill>
                  </a:tcPr>
                </a:tc>
              </a:tr>
              <a:tr h="795020">
                <a:tc>
                  <a:txBody>
                    <a:bodyPr/>
                    <a:lstStyle/>
                    <a:p>
                      <a:pPr marL="484632" lvl="2" indent="0">
                        <a:spcAft>
                          <a:spcPts val="0"/>
                        </a:spcAft>
                        <a:buClrTx/>
                        <a:buFont typeface="+mj-lt"/>
                        <a:buNone/>
                      </a:pPr>
                      <a:r>
                        <a:rPr lang="en-US" sz="1200" dirty="0" smtClean="0"/>
                        <a:t>Other – Side agreements (not recommended), </a:t>
                      </a:r>
                      <a:br>
                        <a:rPr lang="en-US" sz="1200" dirty="0" smtClean="0"/>
                      </a:br>
                      <a:r>
                        <a:rPr lang="en-US" sz="1200" dirty="0" smtClean="0"/>
                        <a:t>merger statute (not recommended)…</a:t>
                      </a:r>
                      <a:endParaRPr lang="en-US" sz="1200" dirty="0"/>
                    </a:p>
                  </a:txBody>
                  <a:tcPr marT="64008" marB="73152" anchor="ctr">
                    <a:solidFill>
                      <a:schemeClr val="bg1"/>
                    </a:solidFill>
                  </a:tcPr>
                </a:tc>
                <a:tc>
                  <a:txBody>
                    <a:bodyPr/>
                    <a:lstStyle/>
                    <a:p>
                      <a:pPr marL="182880" marR="0" lvl="0" indent="0" algn="l" defTabSz="914400" rtl="0" eaLnBrk="1" fontAlgn="auto" latinLnBrk="0" hangingPunct="1">
                        <a:lnSpc>
                          <a:spcPct val="100000"/>
                        </a:lnSpc>
                        <a:spcBef>
                          <a:spcPts val="378"/>
                        </a:spcBef>
                        <a:spcAft>
                          <a:spcPts val="0"/>
                        </a:spcAft>
                        <a:buClrTx/>
                        <a:buSzPct val="120000"/>
                        <a:buFontTx/>
                        <a:buNone/>
                        <a:tabLst/>
                        <a:defRPr/>
                      </a:pPr>
                      <a:endParaRPr lang="en-US" sz="1200" b="0" i="1" dirty="0" smtClean="0">
                        <a:latin typeface="+mn-lt"/>
                      </a:endParaRPr>
                    </a:p>
                  </a:txBody>
                  <a:tcPr marT="64008" marB="73152" anchor="ctr">
                    <a:solidFill>
                      <a:schemeClr val="bg1"/>
                    </a:solidFill>
                  </a:tcPr>
                </a:tc>
              </a:tr>
            </a:tbl>
          </a:graphicData>
        </a:graphic>
      </p:graphicFrame>
      <p:grpSp>
        <p:nvGrpSpPr>
          <p:cNvPr id="16" name="Group 15"/>
          <p:cNvGrpSpPr/>
          <p:nvPr/>
        </p:nvGrpSpPr>
        <p:grpSpPr>
          <a:xfrm>
            <a:off x="469122" y="1445310"/>
            <a:ext cx="624730" cy="646331"/>
            <a:chOff x="628649" y="2463801"/>
            <a:chExt cx="624730" cy="646331"/>
          </a:xfrm>
        </p:grpSpPr>
        <p:sp>
          <p:nvSpPr>
            <p:cNvPr id="17" name="Oval 16"/>
            <p:cNvSpPr/>
            <p:nvPr/>
          </p:nvSpPr>
          <p:spPr>
            <a:xfrm>
              <a:off x="628649" y="2527300"/>
              <a:ext cx="569913" cy="569913"/>
            </a:xfrm>
            <a:prstGeom prst="ellipse">
              <a:avLst/>
            </a:prstGeom>
            <a:solidFill>
              <a:schemeClr val="accent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b="1" dirty="0"/>
            </a:p>
          </p:txBody>
        </p:sp>
        <p:sp>
          <p:nvSpPr>
            <p:cNvPr id="18" name="TextBox 17"/>
            <p:cNvSpPr txBox="1"/>
            <p:nvPr/>
          </p:nvSpPr>
          <p:spPr>
            <a:xfrm>
              <a:off x="683371" y="2463801"/>
              <a:ext cx="570008" cy="646331"/>
            </a:xfrm>
            <a:prstGeom prst="rect">
              <a:avLst/>
            </a:prstGeom>
            <a:noFill/>
          </p:spPr>
          <p:txBody>
            <a:bodyPr wrap="square" rtlCol="0">
              <a:spAutoFit/>
            </a:bodyPr>
            <a:lstStyle/>
            <a:p>
              <a:r>
                <a:rPr lang="en-US" sz="3600" b="1" dirty="0" smtClean="0">
                  <a:solidFill>
                    <a:schemeClr val="bg1"/>
                  </a:solidFill>
                  <a:latin typeface="+mn-lt"/>
                </a:rPr>
                <a:t>4</a:t>
              </a:r>
              <a:endParaRPr lang="en-US" sz="3600" b="1" dirty="0">
                <a:solidFill>
                  <a:schemeClr val="bg1"/>
                </a:solidFill>
                <a:latin typeface="+mn-lt"/>
              </a:endParaRPr>
            </a:p>
          </p:txBody>
        </p:sp>
      </p:grpSp>
      <p:grpSp>
        <p:nvGrpSpPr>
          <p:cNvPr id="19" name="Group 18"/>
          <p:cNvGrpSpPr/>
          <p:nvPr/>
        </p:nvGrpSpPr>
        <p:grpSpPr>
          <a:xfrm>
            <a:off x="469122" y="2703514"/>
            <a:ext cx="656480" cy="646331"/>
            <a:chOff x="628649" y="2463801"/>
            <a:chExt cx="656480" cy="646331"/>
          </a:xfrm>
        </p:grpSpPr>
        <p:sp>
          <p:nvSpPr>
            <p:cNvPr id="20" name="Oval 19"/>
            <p:cNvSpPr/>
            <p:nvPr/>
          </p:nvSpPr>
          <p:spPr>
            <a:xfrm>
              <a:off x="628649" y="2527300"/>
              <a:ext cx="569913" cy="569913"/>
            </a:xfrm>
            <a:prstGeom prst="ellipse">
              <a:avLst/>
            </a:prstGeom>
            <a:solidFill>
              <a:schemeClr val="accent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b="1" dirty="0"/>
            </a:p>
          </p:txBody>
        </p:sp>
        <p:sp>
          <p:nvSpPr>
            <p:cNvPr id="21" name="TextBox 20"/>
            <p:cNvSpPr txBox="1"/>
            <p:nvPr/>
          </p:nvSpPr>
          <p:spPr>
            <a:xfrm>
              <a:off x="715121" y="2463801"/>
              <a:ext cx="570008" cy="646331"/>
            </a:xfrm>
            <a:prstGeom prst="rect">
              <a:avLst/>
            </a:prstGeom>
            <a:noFill/>
          </p:spPr>
          <p:txBody>
            <a:bodyPr wrap="square" rtlCol="0">
              <a:spAutoFit/>
            </a:bodyPr>
            <a:lstStyle/>
            <a:p>
              <a:r>
                <a:rPr lang="en-US" sz="3600" b="1" dirty="0" smtClean="0">
                  <a:solidFill>
                    <a:schemeClr val="bg1"/>
                  </a:solidFill>
                  <a:latin typeface="+mn-lt"/>
                </a:rPr>
                <a:t>5</a:t>
              </a:r>
              <a:endParaRPr lang="en-US" sz="3600" b="1" dirty="0">
                <a:solidFill>
                  <a:schemeClr val="bg1"/>
                </a:solidFill>
                <a:latin typeface="+mn-lt"/>
              </a:endParaRPr>
            </a:p>
          </p:txBody>
        </p:sp>
      </p:grpSp>
      <p:grpSp>
        <p:nvGrpSpPr>
          <p:cNvPr id="22" name="Group 21"/>
          <p:cNvGrpSpPr/>
          <p:nvPr/>
        </p:nvGrpSpPr>
        <p:grpSpPr>
          <a:xfrm>
            <a:off x="476688" y="4106864"/>
            <a:ext cx="631080" cy="646331"/>
            <a:chOff x="628649" y="2463801"/>
            <a:chExt cx="631080" cy="646331"/>
          </a:xfrm>
        </p:grpSpPr>
        <p:sp>
          <p:nvSpPr>
            <p:cNvPr id="23" name="Oval 22"/>
            <p:cNvSpPr/>
            <p:nvPr/>
          </p:nvSpPr>
          <p:spPr>
            <a:xfrm>
              <a:off x="628649" y="2527300"/>
              <a:ext cx="569913" cy="569913"/>
            </a:xfrm>
            <a:prstGeom prst="ellipse">
              <a:avLst/>
            </a:prstGeom>
            <a:solidFill>
              <a:schemeClr val="accent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b="1" dirty="0"/>
            </a:p>
          </p:txBody>
        </p:sp>
        <p:sp>
          <p:nvSpPr>
            <p:cNvPr id="24" name="TextBox 23"/>
            <p:cNvSpPr txBox="1"/>
            <p:nvPr/>
          </p:nvSpPr>
          <p:spPr>
            <a:xfrm>
              <a:off x="689721" y="2463801"/>
              <a:ext cx="570008" cy="646331"/>
            </a:xfrm>
            <a:prstGeom prst="rect">
              <a:avLst/>
            </a:prstGeom>
            <a:noFill/>
          </p:spPr>
          <p:txBody>
            <a:bodyPr wrap="square" rtlCol="0">
              <a:spAutoFit/>
            </a:bodyPr>
            <a:lstStyle/>
            <a:p>
              <a:r>
                <a:rPr lang="en-US" sz="3600" b="1" dirty="0" smtClean="0">
                  <a:solidFill>
                    <a:schemeClr val="bg1"/>
                  </a:solidFill>
                  <a:latin typeface="+mn-lt"/>
                </a:rPr>
                <a:t>6</a:t>
              </a:r>
              <a:endParaRPr lang="en-US" sz="3600" b="1" dirty="0">
                <a:solidFill>
                  <a:schemeClr val="bg1"/>
                </a:solidFill>
                <a:latin typeface="+mn-lt"/>
              </a:endParaRPr>
            </a:p>
          </p:txBody>
        </p:sp>
      </p:grpSp>
      <p:grpSp>
        <p:nvGrpSpPr>
          <p:cNvPr id="25" name="Group 24"/>
          <p:cNvGrpSpPr/>
          <p:nvPr/>
        </p:nvGrpSpPr>
        <p:grpSpPr>
          <a:xfrm>
            <a:off x="465576" y="5062538"/>
            <a:ext cx="650130" cy="646331"/>
            <a:chOff x="628649" y="2482851"/>
            <a:chExt cx="650130" cy="646331"/>
          </a:xfrm>
        </p:grpSpPr>
        <p:sp>
          <p:nvSpPr>
            <p:cNvPr id="26" name="Oval 25"/>
            <p:cNvSpPr/>
            <p:nvPr/>
          </p:nvSpPr>
          <p:spPr>
            <a:xfrm>
              <a:off x="628649" y="2527300"/>
              <a:ext cx="569913" cy="569913"/>
            </a:xfrm>
            <a:prstGeom prst="ellipse">
              <a:avLst/>
            </a:prstGeom>
            <a:solidFill>
              <a:schemeClr val="accent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b="1" dirty="0"/>
            </a:p>
          </p:txBody>
        </p:sp>
        <p:sp>
          <p:nvSpPr>
            <p:cNvPr id="27" name="TextBox 26"/>
            <p:cNvSpPr txBox="1"/>
            <p:nvPr/>
          </p:nvSpPr>
          <p:spPr>
            <a:xfrm>
              <a:off x="708771" y="2482851"/>
              <a:ext cx="570008" cy="646331"/>
            </a:xfrm>
            <a:prstGeom prst="rect">
              <a:avLst/>
            </a:prstGeom>
            <a:noFill/>
          </p:spPr>
          <p:txBody>
            <a:bodyPr wrap="square" rtlCol="0">
              <a:spAutoFit/>
            </a:bodyPr>
            <a:lstStyle/>
            <a:p>
              <a:r>
                <a:rPr lang="en-US" sz="3600" b="1" dirty="0" smtClean="0">
                  <a:solidFill>
                    <a:schemeClr val="bg1"/>
                  </a:solidFill>
                  <a:latin typeface="+mn-lt"/>
                </a:rPr>
                <a:t>7</a:t>
              </a:r>
              <a:endParaRPr lang="en-US" sz="3600" b="1" dirty="0">
                <a:solidFill>
                  <a:schemeClr val="bg1"/>
                </a:solidFill>
                <a:latin typeface="+mn-lt"/>
              </a:endParaRPr>
            </a:p>
          </p:txBody>
        </p:sp>
      </p:grpSp>
      <p:sp>
        <p:nvSpPr>
          <p:cNvPr id="28" name="Slide Number Placeholder 7"/>
          <p:cNvSpPr>
            <a:spLocks noGrp="1"/>
          </p:cNvSpPr>
          <p:nvPr>
            <p:ph type="sldNum" sz="quarter" idx="12"/>
          </p:nvPr>
        </p:nvSpPr>
        <p:spPr>
          <a:xfrm>
            <a:off x="8527034" y="6491040"/>
            <a:ext cx="356616" cy="228600"/>
          </a:xfrm>
        </p:spPr>
        <p:txBody>
          <a:bodyPr/>
          <a:lstStyle/>
          <a:p>
            <a:fld id="{F3FF2A6B-5031-7E4F-A0DA-872CEBD7BB98}" type="slidenum">
              <a:rPr lang="en-US" smtClean="0"/>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US" dirty="0" smtClean="0"/>
              <a:t>Consent petitions</a:t>
            </a:r>
            <a:endParaRPr lang="en-US" dirty="0"/>
          </a:p>
        </p:txBody>
      </p:sp>
      <p:sp>
        <p:nvSpPr>
          <p:cNvPr id="7" name="Content Placeholder 6"/>
          <p:cNvSpPr>
            <a:spLocks noGrp="1"/>
          </p:cNvSpPr>
          <p:nvPr>
            <p:ph idx="1"/>
          </p:nvPr>
        </p:nvSpPr>
        <p:spPr>
          <a:xfrm>
            <a:off x="457199" y="1370013"/>
            <a:ext cx="8228449" cy="4391025"/>
          </a:xfrm>
        </p:spPr>
        <p:txBody>
          <a:bodyPr/>
          <a:lstStyle/>
          <a:p>
            <a:pPr marL="0" lvl="2" indent="0">
              <a:spcBef>
                <a:spcPts val="0"/>
              </a:spcBef>
              <a:spcAft>
                <a:spcPts val="600"/>
              </a:spcAft>
              <a:buNone/>
            </a:pPr>
            <a:r>
              <a:rPr lang="en-US" sz="1800" b="1" dirty="0" smtClean="0">
                <a:latin typeface="Cambria"/>
                <a:cs typeface="Cambria"/>
              </a:rPr>
              <a:t>Rule 101: Party submitting the consent petition shall file contemporaneously an appendix of exhibits including but not limited to:</a:t>
            </a:r>
          </a:p>
          <a:p>
            <a:pPr marL="137160" lvl="2" indent="-182880">
              <a:spcBef>
                <a:spcPts val="0"/>
              </a:spcBef>
              <a:spcAft>
                <a:spcPts val="600"/>
              </a:spcAft>
              <a:buFont typeface="Arial"/>
              <a:buChar char="•"/>
            </a:pPr>
            <a:r>
              <a:rPr lang="en-US" sz="1800" dirty="0" smtClean="0"/>
              <a:t>The current trust instrument;</a:t>
            </a:r>
          </a:p>
          <a:p>
            <a:pPr marL="137160" lvl="2" indent="-182880">
              <a:spcBef>
                <a:spcPts val="0"/>
              </a:spcBef>
              <a:spcAft>
                <a:spcPts val="600"/>
              </a:spcAft>
              <a:buFont typeface="Arial"/>
              <a:buChar char="•"/>
            </a:pPr>
            <a:r>
              <a:rPr lang="en-US" sz="1800" dirty="0" smtClean="0"/>
              <a:t>The terms of the proposed modifications of the trust’s governing instrument;</a:t>
            </a:r>
          </a:p>
          <a:p>
            <a:pPr marL="137160" lvl="2" indent="-182880">
              <a:spcBef>
                <a:spcPts val="0"/>
              </a:spcBef>
              <a:spcAft>
                <a:spcPts val="600"/>
              </a:spcAft>
              <a:buFont typeface="Arial"/>
              <a:buChar char="•"/>
            </a:pPr>
            <a:r>
              <a:rPr lang="en-US" sz="1800" dirty="0" smtClean="0"/>
              <a:t>A black lined version of the proposed modified trust agreement indicating plainly the differences from the current trust instrument;</a:t>
            </a:r>
          </a:p>
          <a:p>
            <a:pPr marL="137160" lvl="2" indent="-182880">
              <a:spcBef>
                <a:spcPts val="0"/>
              </a:spcBef>
              <a:spcAft>
                <a:spcPts val="600"/>
              </a:spcAft>
              <a:buFont typeface="Arial"/>
              <a:buChar char="•"/>
            </a:pPr>
            <a:r>
              <a:rPr lang="en-US" sz="1800" dirty="0" smtClean="0"/>
              <a:t>A clean version showing how the proposed modified trust instrument will read </a:t>
            </a:r>
            <a:br>
              <a:rPr lang="en-US" sz="1800" dirty="0" smtClean="0"/>
            </a:br>
            <a:r>
              <a:rPr lang="en-US" sz="1800" dirty="0" smtClean="0"/>
              <a:t>if the consent petition is granted;</a:t>
            </a:r>
          </a:p>
          <a:p>
            <a:pPr marL="137160" lvl="2" indent="-182880">
              <a:spcBef>
                <a:spcPts val="0"/>
              </a:spcBef>
              <a:spcAft>
                <a:spcPts val="600"/>
              </a:spcAft>
              <a:buFont typeface="Arial"/>
              <a:buChar char="•"/>
            </a:pPr>
            <a:r>
              <a:rPr lang="en-US" sz="1800" dirty="0" smtClean="0"/>
              <a:t>Any orders relating to the trust instrument;</a:t>
            </a:r>
          </a:p>
          <a:p>
            <a:pPr marL="137160" lvl="2" indent="-182880">
              <a:spcBef>
                <a:spcPts val="0"/>
              </a:spcBef>
              <a:spcAft>
                <a:spcPts val="600"/>
              </a:spcAft>
              <a:buFont typeface="Arial"/>
              <a:buChar char="•"/>
            </a:pPr>
            <a:r>
              <a:rPr lang="en-US" sz="1800" dirty="0" smtClean="0"/>
              <a:t>A family tree or other document showing the relationship to the </a:t>
            </a:r>
            <a:r>
              <a:rPr lang="en-US" sz="1800" dirty="0" err="1" smtClean="0"/>
              <a:t>trustor</a:t>
            </a:r>
            <a:r>
              <a:rPr lang="en-US" sz="1800" dirty="0" smtClean="0"/>
              <a:t> </a:t>
            </a:r>
            <a:br>
              <a:rPr lang="en-US" sz="1800" dirty="0" smtClean="0"/>
            </a:br>
            <a:r>
              <a:rPr lang="en-US" sz="1800" dirty="0" smtClean="0"/>
              <a:t>of those having a beneficial interest in the trust; and</a:t>
            </a:r>
          </a:p>
        </p:txBody>
      </p:sp>
      <p:sp>
        <p:nvSpPr>
          <p:cNvPr id="8" name="Slide Number Placeholder 7"/>
          <p:cNvSpPr>
            <a:spLocks noGrp="1"/>
          </p:cNvSpPr>
          <p:nvPr>
            <p:ph type="sldNum" sz="quarter" idx="12"/>
          </p:nvPr>
        </p:nvSpPr>
        <p:spPr/>
        <p:txBody>
          <a:bodyPr/>
          <a:lstStyle/>
          <a:p>
            <a:fld id="{F3FF2A6B-5031-7E4F-A0DA-872CEBD7BB98}" type="slidenum">
              <a:rPr lang="en-US" smtClean="0"/>
              <a:pPr/>
              <a:t>9</a:t>
            </a:fld>
            <a:endParaRPr lang="en-US"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Custom Design">
  <a:themeElements>
    <a:clrScheme name="paletteOptions">
      <a:dk1>
        <a:srgbClr val="000000"/>
      </a:dk1>
      <a:lt1>
        <a:srgbClr val="FFFFFF"/>
      </a:lt1>
      <a:dk2>
        <a:srgbClr val="857363"/>
      </a:dk2>
      <a:lt2>
        <a:srgbClr val="EBE7DD"/>
      </a:lt2>
      <a:accent1>
        <a:srgbClr val="165788"/>
      </a:accent1>
      <a:accent2>
        <a:srgbClr val="8D1F21"/>
      </a:accent2>
      <a:accent3>
        <a:srgbClr val="007000"/>
      </a:accent3>
      <a:accent4>
        <a:srgbClr val="F1BD3B"/>
      </a:accent4>
      <a:accent5>
        <a:srgbClr val="4F2D7F"/>
      </a:accent5>
      <a:accent6>
        <a:srgbClr val="E77F3B"/>
      </a:accent6>
      <a:hlink>
        <a:srgbClr val="3394CE"/>
      </a:hlink>
      <a:folHlink>
        <a:srgbClr val="58721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3662</TotalTime>
  <Words>1925</Words>
  <Application>Microsoft Office PowerPoint</Application>
  <PresentationFormat>On-screen Show (4:3)</PresentationFormat>
  <Paragraphs>242</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Custom Design</vt:lpstr>
      <vt:lpstr>CHANGING TRUST SITUS</vt:lpstr>
      <vt:lpstr>Changing trust situs</vt:lpstr>
      <vt:lpstr>Reasons for moving trusts</vt:lpstr>
      <vt:lpstr>Why do clients choose Delaware?</vt:lpstr>
      <vt:lpstr>Delaware: a history of pro-trust legislation</vt:lpstr>
      <vt:lpstr>MOVING TRUSTS TO DELAWARE</vt:lpstr>
      <vt:lpstr>Changing the situs of a trust</vt:lpstr>
      <vt:lpstr>Changing the situs of a trust (continued) </vt:lpstr>
      <vt:lpstr>Consent petitions</vt:lpstr>
      <vt:lpstr>Consent petitions (continued) </vt:lpstr>
      <vt:lpstr>Decanting § 3528 Title 12 Delaware Code</vt:lpstr>
      <vt:lpstr>Decanting § 3528 Title 12 Delaware Code (continued) </vt:lpstr>
      <vt:lpstr>Moving trusts</vt:lpstr>
      <vt:lpstr>State fiduciary income tax</vt:lpstr>
      <vt:lpstr>Roadblocks</vt:lpstr>
      <vt:lpstr>Disclosure</vt:lpstr>
    </vt:vector>
  </TitlesOfParts>
  <Company>Bank of America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 PRESENTATION COVER LOREM IPSUM DOLOR</dc:title>
  <dc:creator>Stacy Pagnano</dc:creator>
  <cp:lastModifiedBy>Thomas Forrest</cp:lastModifiedBy>
  <cp:revision>474</cp:revision>
  <cp:lastPrinted>2013-01-04T16:59:21Z</cp:lastPrinted>
  <dcterms:created xsi:type="dcterms:W3CDTF">2013-04-16T18:22:47Z</dcterms:created>
  <dcterms:modified xsi:type="dcterms:W3CDTF">2013-07-18T14:32:08Z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BAC07">
    <vt:bool>true</vt:bool>
  </property>
  <property fmtid="{D5CDD505-2E9C-101B-9397-08002B2CF9AE}" pid="3" name="_NewReviewCycle">
    <vt:lpwstr/>
  </property>
</Properties>
</file>