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44"/>
  </p:notesMasterIdLst>
  <p:handoutMasterIdLst>
    <p:handoutMasterId r:id="rId45"/>
  </p:handoutMasterIdLst>
  <p:sldIdLst>
    <p:sldId id="256" r:id="rId2"/>
    <p:sldId id="378" r:id="rId3"/>
    <p:sldId id="380" r:id="rId4"/>
    <p:sldId id="384" r:id="rId5"/>
    <p:sldId id="383" r:id="rId6"/>
    <p:sldId id="283" r:id="rId7"/>
    <p:sldId id="300" r:id="rId8"/>
    <p:sldId id="374" r:id="rId9"/>
    <p:sldId id="375" r:id="rId10"/>
    <p:sldId id="324" r:id="rId11"/>
    <p:sldId id="382" r:id="rId12"/>
    <p:sldId id="329" r:id="rId13"/>
    <p:sldId id="305" r:id="rId14"/>
    <p:sldId id="356" r:id="rId15"/>
    <p:sldId id="362" r:id="rId16"/>
    <p:sldId id="349" r:id="rId17"/>
    <p:sldId id="370" r:id="rId18"/>
    <p:sldId id="363" r:id="rId19"/>
    <p:sldId id="394" r:id="rId20"/>
    <p:sldId id="385" r:id="rId21"/>
    <p:sldId id="358" r:id="rId22"/>
    <p:sldId id="360" r:id="rId23"/>
    <p:sldId id="395" r:id="rId24"/>
    <p:sldId id="371" r:id="rId25"/>
    <p:sldId id="399" r:id="rId26"/>
    <p:sldId id="400" r:id="rId27"/>
    <p:sldId id="398" r:id="rId28"/>
    <p:sldId id="401" r:id="rId29"/>
    <p:sldId id="402" r:id="rId30"/>
    <p:sldId id="403" r:id="rId31"/>
    <p:sldId id="386" r:id="rId32"/>
    <p:sldId id="272" r:id="rId33"/>
    <p:sldId id="381" r:id="rId34"/>
    <p:sldId id="331" r:id="rId35"/>
    <p:sldId id="298" r:id="rId36"/>
    <p:sldId id="342" r:id="rId37"/>
    <p:sldId id="273" r:id="rId38"/>
    <p:sldId id="302" r:id="rId39"/>
    <p:sldId id="301" r:id="rId40"/>
    <p:sldId id="368" r:id="rId41"/>
    <p:sldId id="367" r:id="rId42"/>
    <p:sldId id="404" r:id="rId43"/>
  </p:sldIdLst>
  <p:sldSz cx="9144000" cy="6858000" type="letter"/>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190" autoAdjust="0"/>
    <p:restoredTop sz="94728" autoAdjust="0"/>
  </p:normalViewPr>
  <p:slideViewPr>
    <p:cSldViewPr>
      <p:cViewPr>
        <p:scale>
          <a:sx n="80" d="100"/>
          <a:sy n="80" d="100"/>
        </p:scale>
        <p:origin x="-1536" y="16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72099" cy="464205"/>
          </a:xfrm>
          <a:prstGeom prst="rect">
            <a:avLst/>
          </a:prstGeom>
        </p:spPr>
        <p:txBody>
          <a:bodyPr vert="horz" lIns="86813" tIns="43406" rIns="86813" bIns="43406" rtlCol="0"/>
          <a:lstStyle>
            <a:lvl1pPr algn="l">
              <a:defRPr sz="1100"/>
            </a:lvl1pPr>
          </a:lstStyle>
          <a:p>
            <a:endParaRPr lang="en-US"/>
          </a:p>
        </p:txBody>
      </p:sp>
      <p:sp>
        <p:nvSpPr>
          <p:cNvPr id="3" name="Date Placeholder 2"/>
          <p:cNvSpPr>
            <a:spLocks noGrp="1"/>
          </p:cNvSpPr>
          <p:nvPr>
            <p:ph type="dt" sz="quarter" idx="1"/>
          </p:nvPr>
        </p:nvSpPr>
        <p:spPr>
          <a:xfrm>
            <a:off x="3884414" y="3"/>
            <a:ext cx="2972099" cy="464205"/>
          </a:xfrm>
          <a:prstGeom prst="rect">
            <a:avLst/>
          </a:prstGeom>
        </p:spPr>
        <p:txBody>
          <a:bodyPr vert="horz" lIns="86813" tIns="43406" rIns="86813" bIns="43406" rtlCol="0"/>
          <a:lstStyle>
            <a:lvl1pPr algn="r">
              <a:defRPr sz="1100"/>
            </a:lvl1pPr>
          </a:lstStyle>
          <a:p>
            <a:fld id="{CB5A28D5-6DE9-4668-9A90-9EC23CAAF0FC}" type="datetimeFigureOut">
              <a:rPr lang="en-US" smtClean="0"/>
              <a:pPr/>
              <a:t>9/16/2015</a:t>
            </a:fld>
            <a:endParaRPr lang="en-US"/>
          </a:p>
        </p:txBody>
      </p:sp>
      <p:sp>
        <p:nvSpPr>
          <p:cNvPr id="4" name="Footer Placeholder 3"/>
          <p:cNvSpPr>
            <a:spLocks noGrp="1"/>
          </p:cNvSpPr>
          <p:nvPr>
            <p:ph type="ftr" sz="quarter" idx="2"/>
          </p:nvPr>
        </p:nvSpPr>
        <p:spPr>
          <a:xfrm>
            <a:off x="1" y="8830661"/>
            <a:ext cx="2972099" cy="464205"/>
          </a:xfrm>
          <a:prstGeom prst="rect">
            <a:avLst/>
          </a:prstGeom>
        </p:spPr>
        <p:txBody>
          <a:bodyPr vert="horz" lIns="86813" tIns="43406" rIns="86813" bIns="43406" rtlCol="0" anchor="b"/>
          <a:lstStyle>
            <a:lvl1pPr algn="l">
              <a:defRPr sz="1100"/>
            </a:lvl1pPr>
          </a:lstStyle>
          <a:p>
            <a:endParaRPr lang="en-US"/>
          </a:p>
        </p:txBody>
      </p:sp>
      <p:sp>
        <p:nvSpPr>
          <p:cNvPr id="5" name="Slide Number Placeholder 4"/>
          <p:cNvSpPr>
            <a:spLocks noGrp="1"/>
          </p:cNvSpPr>
          <p:nvPr>
            <p:ph type="sldNum" sz="quarter" idx="3"/>
          </p:nvPr>
        </p:nvSpPr>
        <p:spPr>
          <a:xfrm>
            <a:off x="3884414" y="8830661"/>
            <a:ext cx="2972099" cy="464205"/>
          </a:xfrm>
          <a:prstGeom prst="rect">
            <a:avLst/>
          </a:prstGeom>
        </p:spPr>
        <p:txBody>
          <a:bodyPr vert="horz" lIns="86813" tIns="43406" rIns="86813" bIns="43406" rtlCol="0" anchor="b"/>
          <a:lstStyle>
            <a:lvl1pPr algn="r">
              <a:defRPr sz="1100"/>
            </a:lvl1pPr>
          </a:lstStyle>
          <a:p>
            <a:fld id="{2B202776-791D-42A8-BCE4-019B078CAB8A}" type="slidenum">
              <a:rPr lang="en-US" smtClean="0"/>
              <a:pPr/>
              <a:t>‹#›</a:t>
            </a:fld>
            <a:endParaRPr lang="en-US"/>
          </a:p>
        </p:txBody>
      </p:sp>
    </p:spTree>
    <p:extLst>
      <p:ext uri="{BB962C8B-B14F-4D97-AF65-F5344CB8AC3E}">
        <p14:creationId xmlns:p14="http://schemas.microsoft.com/office/powerpoint/2010/main" val="29134925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72099" cy="464205"/>
          </a:xfrm>
          <a:prstGeom prst="rect">
            <a:avLst/>
          </a:prstGeom>
        </p:spPr>
        <p:txBody>
          <a:bodyPr vert="horz" lIns="86813" tIns="43406" rIns="86813" bIns="43406" rtlCol="0"/>
          <a:lstStyle>
            <a:lvl1pPr algn="l">
              <a:defRPr sz="1100"/>
            </a:lvl1pPr>
          </a:lstStyle>
          <a:p>
            <a:endParaRPr lang="en-US"/>
          </a:p>
        </p:txBody>
      </p:sp>
      <p:sp>
        <p:nvSpPr>
          <p:cNvPr id="3" name="Date Placeholder 2"/>
          <p:cNvSpPr>
            <a:spLocks noGrp="1"/>
          </p:cNvSpPr>
          <p:nvPr>
            <p:ph type="dt" idx="1"/>
          </p:nvPr>
        </p:nvSpPr>
        <p:spPr>
          <a:xfrm>
            <a:off x="3884414" y="3"/>
            <a:ext cx="2972099" cy="464205"/>
          </a:xfrm>
          <a:prstGeom prst="rect">
            <a:avLst/>
          </a:prstGeom>
        </p:spPr>
        <p:txBody>
          <a:bodyPr vert="horz" lIns="86813" tIns="43406" rIns="86813" bIns="43406" rtlCol="0"/>
          <a:lstStyle>
            <a:lvl1pPr algn="r">
              <a:defRPr sz="1100"/>
            </a:lvl1pPr>
          </a:lstStyle>
          <a:p>
            <a:fld id="{95D9158B-16D7-4425-A778-A30BC4149C24}" type="datetimeFigureOut">
              <a:rPr lang="en-US" smtClean="0"/>
              <a:pPr/>
              <a:t>9/16/2015</a:t>
            </a:fld>
            <a:endParaRPr lang="en-US"/>
          </a:p>
        </p:txBody>
      </p:sp>
      <p:sp>
        <p:nvSpPr>
          <p:cNvPr id="4" name="Slide Image Placeholder 3"/>
          <p:cNvSpPr>
            <a:spLocks noGrp="1" noRot="1" noChangeAspect="1"/>
          </p:cNvSpPr>
          <p:nvPr>
            <p:ph type="sldImg" idx="2"/>
          </p:nvPr>
        </p:nvSpPr>
        <p:spPr>
          <a:xfrm>
            <a:off x="1106488" y="698500"/>
            <a:ext cx="4646612" cy="3486150"/>
          </a:xfrm>
          <a:prstGeom prst="rect">
            <a:avLst/>
          </a:prstGeom>
          <a:noFill/>
          <a:ln w="12700">
            <a:solidFill>
              <a:prstClr val="black"/>
            </a:solidFill>
          </a:ln>
        </p:spPr>
        <p:txBody>
          <a:bodyPr vert="horz" lIns="86813" tIns="43406" rIns="86813" bIns="43406" rtlCol="0" anchor="ctr"/>
          <a:lstStyle/>
          <a:p>
            <a:endParaRPr lang="en-US"/>
          </a:p>
        </p:txBody>
      </p:sp>
      <p:sp>
        <p:nvSpPr>
          <p:cNvPr id="5" name="Notes Placeholder 4"/>
          <p:cNvSpPr>
            <a:spLocks noGrp="1"/>
          </p:cNvSpPr>
          <p:nvPr>
            <p:ph type="body" sz="quarter" idx="3"/>
          </p:nvPr>
        </p:nvSpPr>
        <p:spPr>
          <a:xfrm>
            <a:off x="686098" y="4416101"/>
            <a:ext cx="5485806" cy="4182457"/>
          </a:xfrm>
          <a:prstGeom prst="rect">
            <a:avLst/>
          </a:prstGeom>
        </p:spPr>
        <p:txBody>
          <a:bodyPr vert="horz" lIns="86813" tIns="43406" rIns="86813" bIns="4340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30661"/>
            <a:ext cx="2972099" cy="464205"/>
          </a:xfrm>
          <a:prstGeom prst="rect">
            <a:avLst/>
          </a:prstGeom>
        </p:spPr>
        <p:txBody>
          <a:bodyPr vert="horz" lIns="86813" tIns="43406" rIns="86813" bIns="43406" rtlCol="0" anchor="b"/>
          <a:lstStyle>
            <a:lvl1pPr algn="l">
              <a:defRPr sz="1100"/>
            </a:lvl1pPr>
          </a:lstStyle>
          <a:p>
            <a:endParaRPr lang="en-US"/>
          </a:p>
        </p:txBody>
      </p:sp>
      <p:sp>
        <p:nvSpPr>
          <p:cNvPr id="7" name="Slide Number Placeholder 6"/>
          <p:cNvSpPr>
            <a:spLocks noGrp="1"/>
          </p:cNvSpPr>
          <p:nvPr>
            <p:ph type="sldNum" sz="quarter" idx="5"/>
          </p:nvPr>
        </p:nvSpPr>
        <p:spPr>
          <a:xfrm>
            <a:off x="3884414" y="8830661"/>
            <a:ext cx="2972099" cy="464205"/>
          </a:xfrm>
          <a:prstGeom prst="rect">
            <a:avLst/>
          </a:prstGeom>
        </p:spPr>
        <p:txBody>
          <a:bodyPr vert="horz" lIns="86813" tIns="43406" rIns="86813" bIns="43406" rtlCol="0" anchor="b"/>
          <a:lstStyle>
            <a:lvl1pPr algn="r">
              <a:defRPr sz="1100"/>
            </a:lvl1pPr>
          </a:lstStyle>
          <a:p>
            <a:fld id="{056704AB-E4B2-4343-814B-F4229123DB2E}" type="slidenum">
              <a:rPr lang="en-US" smtClean="0"/>
              <a:pPr/>
              <a:t>‹#›</a:t>
            </a:fld>
            <a:endParaRPr lang="en-US"/>
          </a:p>
        </p:txBody>
      </p:sp>
    </p:spTree>
    <p:extLst>
      <p:ext uri="{BB962C8B-B14F-4D97-AF65-F5344CB8AC3E}">
        <p14:creationId xmlns:p14="http://schemas.microsoft.com/office/powerpoint/2010/main" val="1510211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0598450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2742434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0089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196646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8557958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512739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9989289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708853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745471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352752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35275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00897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0089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344416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016120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016120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584516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584516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5845166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584516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584516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58451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00897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58451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00897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2860067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286006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99127969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1990408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1897656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7781469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3894884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620138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00897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02364657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90818976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059845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800897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9270592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084339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808433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1274243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6"/>
          <p:cNvSpPr/>
          <p:nvPr/>
        </p:nvSpPr>
        <p:spPr>
          <a:xfrm>
            <a:off x="0" y="1447800"/>
            <a:ext cx="3352800" cy="5410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0"/>
            <a:ext cx="9144000" cy="14478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6" name="Picture 2" descr="C:\Documents and Settings\PresPRO\Desktop\June 2007 temps\PPP_XBUSI_TLE_TECHNO_TILES.pn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 name="Title 1"/>
          <p:cNvSpPr>
            <a:spLocks noGrp="1"/>
          </p:cNvSpPr>
          <p:nvPr>
            <p:ph type="ctrTitle"/>
          </p:nvPr>
        </p:nvSpPr>
        <p:spPr>
          <a:xfrm>
            <a:off x="228600" y="209553"/>
            <a:ext cx="8686800" cy="1162048"/>
          </a:xfrm>
        </p:spPr>
        <p:txBody>
          <a:bodyPr/>
          <a:lstStyle/>
          <a:p>
            <a:r>
              <a:rPr lang="en-US" smtClean="0"/>
              <a:t>Click to edit Master title style</a:t>
            </a:r>
            <a:endParaRPr lang="en-US"/>
          </a:p>
        </p:txBody>
      </p:sp>
      <p:sp>
        <p:nvSpPr>
          <p:cNvPr id="3" name="Subtitle 2"/>
          <p:cNvSpPr>
            <a:spLocks noGrp="1"/>
          </p:cNvSpPr>
          <p:nvPr>
            <p:ph type="subTitle" idx="1"/>
          </p:nvPr>
        </p:nvSpPr>
        <p:spPr>
          <a:xfrm>
            <a:off x="228600" y="1905000"/>
            <a:ext cx="2438400" cy="4572000"/>
          </a:xfrm>
        </p:spPr>
        <p:txBody>
          <a:bodyPr anchor="ctr"/>
          <a:lstStyle>
            <a:lvl1pPr marL="0" indent="0" algn="ctr">
              <a:buNone/>
              <a:defRPr b="1">
                <a:solidFill>
                  <a:schemeClr val="bg1"/>
                </a:solidFill>
                <a:effectLst>
                  <a:reflection blurRad="6350" stA="55000" endA="300" endPos="45500" dir="5400000" sy="-100000" algn="bl" rotWithShape="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7" name="Date Placeholder 3"/>
          <p:cNvSpPr>
            <a:spLocks noGrp="1"/>
          </p:cNvSpPr>
          <p:nvPr>
            <p:ph type="dt" sz="half" idx="10"/>
          </p:nvPr>
        </p:nvSpPr>
        <p:spPr/>
        <p:txBody>
          <a:bodyPr/>
          <a:lstStyle>
            <a:lvl1pPr>
              <a:defRPr/>
            </a:lvl1pPr>
          </a:lstStyle>
          <a:p>
            <a:pPr>
              <a:defRPr/>
            </a:pPr>
            <a:fld id="{C8F8B45E-C2A1-4C58-8B26-01FDB302AAEF}" type="datetimeFigureOut">
              <a:rPr lang="en-US"/>
              <a:pPr>
                <a:defRPr/>
              </a:pPr>
              <a:t>9/16/2015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BC3014F-6237-4423-AACC-5EAEBDD88A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347D8D4-AF7F-44BB-9E46-334EF89E4F87}" type="datetimeFigureOut">
              <a:rPr lang="en-US"/>
              <a:pPr>
                <a:defRPr/>
              </a:pPr>
              <a:t>9/16/2015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D37109-4B9E-4CB5-BFE0-29A3C3E8481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8F0B81-0848-49C4-AD45-EA5A980EFDFA}" type="datetimeFigureOut">
              <a:rPr lang="en-US"/>
              <a:pPr>
                <a:defRPr/>
              </a:pPr>
              <a:t>9/16/2015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D1D138-6D9B-4E43-A114-BC2619E4C41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524000" y="1676400"/>
            <a:ext cx="7162800" cy="4449763"/>
          </a:xfrm>
        </p:spPr>
        <p:txBody>
          <a:bodyPr/>
          <a:lstStyle/>
          <a:p>
            <a:pPr lvl="0"/>
            <a:endParaRPr lang="en-US" noProof="0"/>
          </a:p>
        </p:txBody>
      </p:sp>
      <p:sp>
        <p:nvSpPr>
          <p:cNvPr id="4" name="Date Placeholder 3"/>
          <p:cNvSpPr>
            <a:spLocks noGrp="1"/>
          </p:cNvSpPr>
          <p:nvPr>
            <p:ph type="dt" sz="half" idx="10"/>
          </p:nvPr>
        </p:nvSpPr>
        <p:spPr/>
        <p:txBody>
          <a:bodyPr/>
          <a:lstStyle>
            <a:lvl1pPr>
              <a:defRPr/>
            </a:lvl1pPr>
          </a:lstStyle>
          <a:p>
            <a:pPr>
              <a:defRPr/>
            </a:pPr>
            <a:fld id="{8BC57CBE-8146-4FD9-A656-70FD008EA53F}" type="datetimeFigureOut">
              <a:rPr lang="en-US"/>
              <a:pPr>
                <a:defRPr/>
              </a:pPr>
              <a:t>9/16/2015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226FBB-A1CF-4020-8781-AB330ADDA2D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2C0D953-9D3D-4EC3-973C-FBCE0CC04720}" type="datetimeFigureOut">
              <a:rPr lang="en-US"/>
              <a:pPr>
                <a:defRPr/>
              </a:pPr>
              <a:t>9/16/2015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45D11B-FFFE-4687-9FF8-A13D15AF0C4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0A2A34-D353-4662-9B7F-CC4C852E2000}" type="datetimeFigureOut">
              <a:rPr lang="en-US"/>
              <a:pPr>
                <a:defRPr/>
              </a:pPr>
              <a:t>9/16/2015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E9FC3CB-4721-4D8F-B55A-BBA5CE0296F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21E2148-EBD3-466C-A9E9-5C59B5C194DC}" type="datetimeFigureOut">
              <a:rPr lang="en-US"/>
              <a:pPr>
                <a:defRPr/>
              </a:pPr>
              <a:t>9/16/2015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BD80771-8F1D-44F1-BFDA-93F45DC8834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55A2BA99-F6F1-4031-9A4B-2F8E466A982D}" type="datetimeFigureOut">
              <a:rPr lang="en-US"/>
              <a:pPr>
                <a:defRPr/>
              </a:pPr>
              <a:t>9/16/2015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919A7C3-DA26-42AE-8C70-C932ACB1606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DD772F1-0C75-4CF7-B8B8-87B84EA2482A}" type="datetimeFigureOut">
              <a:rPr lang="en-US"/>
              <a:pPr>
                <a:defRPr/>
              </a:pPr>
              <a:t>9/16/2015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7B8205E-BD9C-42AD-98B7-E0CE85E417E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52669BE-3E5F-43AD-9545-15B8C847874D}" type="datetimeFigureOut">
              <a:rPr lang="en-US"/>
              <a:pPr>
                <a:defRPr/>
              </a:pPr>
              <a:t>9/16/2015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1EB3317-4B9E-4897-AFF7-8823A46EE7E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13D88CC-2F74-4452-B871-666C2B0A66D5}" type="datetimeFigureOut">
              <a:rPr lang="en-US"/>
              <a:pPr>
                <a:defRPr/>
              </a:pPr>
              <a:t>9/16/2015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921B95-D256-4784-87F4-510940BC9C3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873819-1EE5-4CD9-AC83-2CBDED7BE007}" type="datetimeFigureOut">
              <a:rPr lang="en-US"/>
              <a:pPr>
                <a:defRPr/>
              </a:pPr>
              <a:t>9/16/2015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ABA23EE-B2DB-4E55-B2A3-B1D88DF8400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1447800"/>
            <a:ext cx="1524000" cy="5410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8" name="Rectangle 7"/>
          <p:cNvSpPr/>
          <p:nvPr/>
        </p:nvSpPr>
        <p:spPr>
          <a:xfrm>
            <a:off x="0" y="0"/>
            <a:ext cx="9144000" cy="14478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pic>
        <p:nvPicPr>
          <p:cNvPr id="1028" name="Picture 3" descr="C:\Documents and Settings\PresPRO\Desktop\June 2007 temps\PPP_XBUSI_TXT_TECHNO_TILES4.png"/>
          <p:cNvPicPr>
            <a:picLocks noChangeAspect="1" noChangeArrowheads="1"/>
          </p:cNvPicPr>
          <p:nvPr/>
        </p:nvPicPr>
        <p:blipFill>
          <a:blip r:embed="rId14" cstate="print"/>
          <a:srcRect/>
          <a:stretch>
            <a:fillRect/>
          </a:stretch>
        </p:blipFill>
        <p:spPr bwMode="auto">
          <a:xfrm>
            <a:off x="0" y="0"/>
            <a:ext cx="9144000" cy="6858000"/>
          </a:xfrm>
          <a:prstGeom prst="rect">
            <a:avLst/>
          </a:prstGeom>
          <a:noFill/>
          <a:ln w="9525">
            <a:noFill/>
            <a:miter lim="800000"/>
            <a:headEnd/>
            <a:tailEnd/>
          </a:ln>
        </p:spPr>
      </p:pic>
      <p:sp>
        <p:nvSpPr>
          <p:cNvPr id="10" name="Rectangle 9"/>
          <p:cNvSpPr/>
          <p:nvPr/>
        </p:nvSpPr>
        <p:spPr>
          <a:xfrm>
            <a:off x="1466850" y="1447800"/>
            <a:ext cx="152400" cy="541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latin typeface="Arial" pitchFamily="34" charset="0"/>
              <a:cs typeface="Arial" pitchFamily="34" charset="0"/>
            </a:endParaRPr>
          </a:p>
        </p:txBody>
      </p:sp>
      <p:sp>
        <p:nvSpPr>
          <p:cNvPr id="2" name="Title Placeholder 1"/>
          <p:cNvSpPr>
            <a:spLocks noGrp="1"/>
          </p:cNvSpPr>
          <p:nvPr>
            <p:ph type="title"/>
          </p:nvPr>
        </p:nvSpPr>
        <p:spPr>
          <a:xfrm>
            <a:off x="457200" y="228600"/>
            <a:ext cx="8229600" cy="762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1031" name="Text Placeholder 2"/>
          <p:cNvSpPr>
            <a:spLocks noGrp="1"/>
          </p:cNvSpPr>
          <p:nvPr>
            <p:ph type="body" idx="1"/>
          </p:nvPr>
        </p:nvSpPr>
        <p:spPr bwMode="auto">
          <a:xfrm>
            <a:off x="1524000" y="1676400"/>
            <a:ext cx="7162800" cy="4449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BC51D802-7043-43FF-9F58-06C128DBB2CD}" type="datetimeFigureOut">
              <a:rPr lang="en-US"/>
              <a:pPr>
                <a:defRPr/>
              </a:pPr>
              <a:t>9/16/2015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47820B5A-9708-420E-91D6-ED0946D13A1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7"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dt="0"/>
  <p:txStyles>
    <p:titleStyle>
      <a:lvl1pPr algn="ctr" rtl="0" eaLnBrk="0" fontAlgn="base" hangingPunct="0">
        <a:spcBef>
          <a:spcPct val="0"/>
        </a:spcBef>
        <a:spcAft>
          <a:spcPct val="0"/>
        </a:spcAft>
        <a:defRPr sz="4400" b="1" kern="1200">
          <a:solidFill>
            <a:schemeClr val="bg1"/>
          </a:solidFill>
          <a:effectLst>
            <a:reflection blurRad="6350" stA="55000" endA="300" endPos="45500" dir="5400000" sy="-100000" algn="bl" rotWithShape="0"/>
          </a:effectLst>
          <a:latin typeface="Arial" pitchFamily="34" charset="0"/>
          <a:ea typeface="+mj-ea"/>
          <a:cs typeface="Arial" pitchFamily="34" charset="0"/>
        </a:defRPr>
      </a:lvl1pPr>
      <a:lvl2pPr algn="ctr" rtl="0" eaLnBrk="0" fontAlgn="base" hangingPunct="0">
        <a:spcBef>
          <a:spcPct val="0"/>
        </a:spcBef>
        <a:spcAft>
          <a:spcPct val="0"/>
        </a:spcAft>
        <a:defRPr sz="4400" b="1">
          <a:solidFill>
            <a:schemeClr val="bg1"/>
          </a:solidFill>
          <a:latin typeface="Arial" charset="0"/>
          <a:cs typeface="Arial" charset="0"/>
        </a:defRPr>
      </a:lvl2pPr>
      <a:lvl3pPr algn="ctr" rtl="0" eaLnBrk="0" fontAlgn="base" hangingPunct="0">
        <a:spcBef>
          <a:spcPct val="0"/>
        </a:spcBef>
        <a:spcAft>
          <a:spcPct val="0"/>
        </a:spcAft>
        <a:defRPr sz="4400" b="1">
          <a:solidFill>
            <a:schemeClr val="bg1"/>
          </a:solidFill>
          <a:latin typeface="Arial" charset="0"/>
          <a:cs typeface="Arial" charset="0"/>
        </a:defRPr>
      </a:lvl3pPr>
      <a:lvl4pPr algn="ctr" rtl="0" eaLnBrk="0" fontAlgn="base" hangingPunct="0">
        <a:spcBef>
          <a:spcPct val="0"/>
        </a:spcBef>
        <a:spcAft>
          <a:spcPct val="0"/>
        </a:spcAft>
        <a:defRPr sz="4400" b="1">
          <a:solidFill>
            <a:schemeClr val="bg1"/>
          </a:solidFill>
          <a:latin typeface="Arial" charset="0"/>
          <a:cs typeface="Arial" charset="0"/>
        </a:defRPr>
      </a:lvl4pPr>
      <a:lvl5pPr algn="ctr" rtl="0" eaLnBrk="0" fontAlgn="base" hangingPunct="0">
        <a:spcBef>
          <a:spcPct val="0"/>
        </a:spcBef>
        <a:spcAft>
          <a:spcPct val="0"/>
        </a:spcAft>
        <a:defRPr sz="4400" b="1">
          <a:solidFill>
            <a:schemeClr val="bg1"/>
          </a:solidFill>
          <a:latin typeface="Arial" charset="0"/>
          <a:cs typeface="Arial" charset="0"/>
        </a:defRPr>
      </a:lvl5pPr>
      <a:lvl6pPr marL="457200" algn="ctr" rtl="0" fontAlgn="base">
        <a:spcBef>
          <a:spcPct val="0"/>
        </a:spcBef>
        <a:spcAft>
          <a:spcPct val="0"/>
        </a:spcAft>
        <a:defRPr sz="4400" b="1">
          <a:solidFill>
            <a:schemeClr val="bg1"/>
          </a:solidFill>
          <a:latin typeface="Arial" charset="0"/>
          <a:cs typeface="Arial" charset="0"/>
        </a:defRPr>
      </a:lvl6pPr>
      <a:lvl7pPr marL="914400" algn="ctr" rtl="0" fontAlgn="base">
        <a:spcBef>
          <a:spcPct val="0"/>
        </a:spcBef>
        <a:spcAft>
          <a:spcPct val="0"/>
        </a:spcAft>
        <a:defRPr sz="4400" b="1">
          <a:solidFill>
            <a:schemeClr val="bg1"/>
          </a:solidFill>
          <a:latin typeface="Arial" charset="0"/>
          <a:cs typeface="Arial" charset="0"/>
        </a:defRPr>
      </a:lvl7pPr>
      <a:lvl8pPr marL="1371600" algn="ctr" rtl="0" fontAlgn="base">
        <a:spcBef>
          <a:spcPct val="0"/>
        </a:spcBef>
        <a:spcAft>
          <a:spcPct val="0"/>
        </a:spcAft>
        <a:defRPr sz="4400" b="1">
          <a:solidFill>
            <a:schemeClr val="bg1"/>
          </a:solidFill>
          <a:latin typeface="Arial" charset="0"/>
          <a:cs typeface="Arial" charset="0"/>
        </a:defRPr>
      </a:lvl8pPr>
      <a:lvl9pPr marL="1828800" algn="ctr" rtl="0" fontAlgn="base">
        <a:spcBef>
          <a:spcPct val="0"/>
        </a:spcBef>
        <a:spcAft>
          <a:spcPct val="0"/>
        </a:spcAft>
        <a:defRPr sz="4400" b="1">
          <a:solidFill>
            <a:schemeClr val="bg1"/>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123rf.com/photo_9984698_cloud-computing-concept.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www.legislature.idaho.gov/" TargetMode="External"/><Relationship Id="rId13" Type="http://schemas.openxmlformats.org/officeDocument/2006/relationships/hyperlink" Target="http://mgaleg.maryland.gov/webmga/frm1st.aspx?tab=home" TargetMode="External"/><Relationship Id="rId18" Type="http://schemas.openxmlformats.org/officeDocument/2006/relationships/hyperlink" Target="http://nebraskalegislature.gov/" TargetMode="External"/><Relationship Id="rId26" Type="http://schemas.openxmlformats.org/officeDocument/2006/relationships/hyperlink" Target="http://www.capitol.state.tx.us/" TargetMode="External"/><Relationship Id="rId3" Type="http://schemas.openxmlformats.org/officeDocument/2006/relationships/hyperlink" Target="http://www.arkleg.state.ar.us/" TargetMode="External"/><Relationship Id="rId21" Type="http://schemas.openxmlformats.org/officeDocument/2006/relationships/hyperlink" Target="http://www.legis.nd.gov/" TargetMode="External"/><Relationship Id="rId7" Type="http://schemas.openxmlformats.org/officeDocument/2006/relationships/hyperlink" Target="http://www.capitol.hawaii.gov/" TargetMode="External"/><Relationship Id="rId12" Type="http://schemas.openxmlformats.org/officeDocument/2006/relationships/hyperlink" Target="http://legislature.maine.gov/" TargetMode="External"/><Relationship Id="rId17" Type="http://schemas.openxmlformats.org/officeDocument/2006/relationships/hyperlink" Target="http://leg.mt.gov/css/" TargetMode="External"/><Relationship Id="rId25" Type="http://schemas.openxmlformats.org/officeDocument/2006/relationships/hyperlink" Target="http://www.legislature.state.tn.us/" TargetMode="External"/><Relationship Id="rId2" Type="http://schemas.openxmlformats.org/officeDocument/2006/relationships/notesSlide" Target="../notesSlides/notesSlide23.xml"/><Relationship Id="rId16" Type="http://schemas.openxmlformats.org/officeDocument/2006/relationships/hyperlink" Target="http://www.legislature.ms.gov/Pages/default.aspx" TargetMode="External"/><Relationship Id="rId20" Type="http://schemas.openxmlformats.org/officeDocument/2006/relationships/hyperlink" Target="http://www.nmlegis.gov/" TargetMode="External"/><Relationship Id="rId1" Type="http://schemas.openxmlformats.org/officeDocument/2006/relationships/slideLayout" Target="../slideLayouts/slideLayout2.xml"/><Relationship Id="rId6" Type="http://schemas.openxmlformats.org/officeDocument/2006/relationships/hyperlink" Target="http://www.myfloridahouse.gov/" TargetMode="External"/><Relationship Id="rId11" Type="http://schemas.openxmlformats.org/officeDocument/2006/relationships/hyperlink" Target="http://www.lrc.ky.gov/" TargetMode="External"/><Relationship Id="rId24" Type="http://schemas.openxmlformats.org/officeDocument/2006/relationships/hyperlink" Target="http://www.scstatehouse.gov/" TargetMode="External"/><Relationship Id="rId5" Type="http://schemas.openxmlformats.org/officeDocument/2006/relationships/hyperlink" Target="http://www.cga.ct.gov/" TargetMode="External"/><Relationship Id="rId15" Type="http://schemas.openxmlformats.org/officeDocument/2006/relationships/hyperlink" Target="http://www.leg.state.mn.us/" TargetMode="External"/><Relationship Id="rId23" Type="http://schemas.openxmlformats.org/officeDocument/2006/relationships/hyperlink" Target="http://www.legis.state.pa.us/index.cfm" TargetMode="External"/><Relationship Id="rId28" Type="http://schemas.openxmlformats.org/officeDocument/2006/relationships/hyperlink" Target="http://www.leg.wa.gov/pages/home.aspx" TargetMode="External"/><Relationship Id="rId10" Type="http://schemas.openxmlformats.org/officeDocument/2006/relationships/hyperlink" Target="http://www.in.gov/legislative/" TargetMode="External"/><Relationship Id="rId19" Type="http://schemas.openxmlformats.org/officeDocument/2006/relationships/hyperlink" Target="http://www.leg.state.nv.us/Session/" TargetMode="External"/><Relationship Id="rId4" Type="http://schemas.openxmlformats.org/officeDocument/2006/relationships/hyperlink" Target="http://www.leg.state.co.us/" TargetMode="External"/><Relationship Id="rId9" Type="http://schemas.openxmlformats.org/officeDocument/2006/relationships/hyperlink" Target="http://www.ilga.gov/" TargetMode="External"/><Relationship Id="rId14" Type="http://schemas.openxmlformats.org/officeDocument/2006/relationships/hyperlink" Target="http://www.malegislature.gov/" TargetMode="External"/><Relationship Id="rId22" Type="http://schemas.openxmlformats.org/officeDocument/2006/relationships/hyperlink" Target="http://www.leg.state.or.us/" TargetMode="External"/><Relationship Id="rId27" Type="http://schemas.openxmlformats.org/officeDocument/2006/relationships/hyperlink" Target="http://leg1.state.va.us/lis.htm"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0" y="1905000"/>
            <a:ext cx="2895600" cy="4572000"/>
          </a:xfrm>
        </p:spPr>
        <p:txBody>
          <a:bodyPr/>
          <a:lstStyle/>
          <a:p>
            <a:pPr eaLnBrk="1" hangingPunct="1">
              <a:lnSpc>
                <a:spcPct val="90000"/>
              </a:lnSpc>
            </a:pPr>
            <a:endParaRPr lang="en-US" sz="3600" dirty="0" smtClean="0">
              <a:effectLst/>
              <a:latin typeface="Arial" charset="0"/>
              <a:cs typeface="Arial" charset="0"/>
            </a:endParaRPr>
          </a:p>
          <a:p>
            <a:pPr eaLnBrk="1" hangingPunct="1">
              <a:lnSpc>
                <a:spcPct val="90000"/>
              </a:lnSpc>
              <a:spcBef>
                <a:spcPct val="0"/>
              </a:spcBef>
            </a:pPr>
            <a:r>
              <a:rPr lang="en-US" sz="2400" dirty="0" smtClean="0">
                <a:effectLst/>
                <a:latin typeface="Arial" charset="0"/>
                <a:cs typeface="Arial" charset="0"/>
              </a:rPr>
              <a:t>Karin </a:t>
            </a:r>
            <a:r>
              <a:rPr lang="en-US" sz="2400" dirty="0" err="1" smtClean="0">
                <a:effectLst/>
                <a:latin typeface="Arial" charset="0"/>
                <a:cs typeface="Arial" charset="0"/>
              </a:rPr>
              <a:t>Prangley</a:t>
            </a:r>
            <a:r>
              <a:rPr lang="en-US" sz="2400" dirty="0">
                <a:effectLst/>
                <a:latin typeface="Arial" charset="0"/>
                <a:cs typeface="Arial" charset="0"/>
              </a:rPr>
              <a:t/>
            </a:r>
            <a:br>
              <a:rPr lang="en-US" sz="2400" dirty="0">
                <a:effectLst/>
                <a:latin typeface="Arial" charset="0"/>
                <a:cs typeface="Arial" charset="0"/>
              </a:rPr>
            </a:br>
            <a:r>
              <a:rPr lang="en-US" sz="1800" dirty="0" smtClean="0">
                <a:effectLst/>
                <a:latin typeface="Arial" charset="0"/>
                <a:cs typeface="Arial" charset="0"/>
              </a:rPr>
              <a:t>Brown Brothers Harriman Trust Co.</a:t>
            </a:r>
            <a:r>
              <a:rPr lang="en-US" sz="1800" dirty="0">
                <a:effectLst/>
                <a:latin typeface="Arial" charset="0"/>
                <a:cs typeface="Arial" charset="0"/>
              </a:rPr>
              <a:t/>
            </a:r>
            <a:br>
              <a:rPr lang="en-US" sz="1800" dirty="0">
                <a:effectLst/>
                <a:latin typeface="Arial" charset="0"/>
                <a:cs typeface="Arial" charset="0"/>
              </a:rPr>
            </a:br>
            <a:r>
              <a:rPr lang="en-US" sz="1800" dirty="0" smtClean="0">
                <a:effectLst/>
                <a:latin typeface="Arial" charset="0"/>
                <a:cs typeface="Arial" charset="0"/>
              </a:rPr>
              <a:t>Chicago, IL </a:t>
            </a:r>
            <a:endParaRPr lang="en-US" sz="1800" dirty="0">
              <a:effectLst/>
              <a:latin typeface="Arial" charset="0"/>
              <a:cs typeface="Arial" charset="0"/>
            </a:endParaRPr>
          </a:p>
          <a:p>
            <a:pPr eaLnBrk="1" hangingPunct="1">
              <a:lnSpc>
                <a:spcPct val="90000"/>
              </a:lnSpc>
              <a:spcBef>
                <a:spcPct val="0"/>
              </a:spcBef>
            </a:pPr>
            <a:endParaRPr lang="en-US" sz="2400" dirty="0" smtClean="0">
              <a:effectLst/>
              <a:latin typeface="Arial" charset="0"/>
              <a:cs typeface="Arial" charset="0"/>
            </a:endParaRPr>
          </a:p>
          <a:p>
            <a:pPr eaLnBrk="1" hangingPunct="1">
              <a:lnSpc>
                <a:spcPct val="90000"/>
              </a:lnSpc>
              <a:spcBef>
                <a:spcPct val="0"/>
              </a:spcBef>
            </a:pPr>
            <a:endParaRPr lang="en-US" sz="2400" dirty="0">
              <a:effectLst/>
              <a:latin typeface="Arial" charset="0"/>
              <a:cs typeface="Arial" charset="0"/>
            </a:endParaRPr>
          </a:p>
          <a:p>
            <a:pPr eaLnBrk="1" hangingPunct="1">
              <a:lnSpc>
                <a:spcPct val="90000"/>
              </a:lnSpc>
              <a:spcBef>
                <a:spcPct val="0"/>
              </a:spcBef>
            </a:pPr>
            <a:endParaRPr lang="en-US" sz="1800" dirty="0" smtClean="0">
              <a:effectLst/>
              <a:latin typeface="Arial" charset="0"/>
              <a:cs typeface="Arial" charset="0"/>
            </a:endParaRPr>
          </a:p>
          <a:p>
            <a:pPr eaLnBrk="1" hangingPunct="1">
              <a:lnSpc>
                <a:spcPct val="90000"/>
              </a:lnSpc>
            </a:pPr>
            <a:r>
              <a:rPr lang="en-US" sz="1900" dirty="0" smtClean="0">
                <a:effectLst/>
                <a:latin typeface="Arial" charset="0"/>
                <a:cs typeface="Arial" charset="0"/>
              </a:rPr>
              <a:t>Estate Planning Council of Naples</a:t>
            </a:r>
            <a:r>
              <a:rPr lang="en-US" sz="1900" dirty="0" smtClean="0">
                <a:effectLst/>
                <a:latin typeface="Arial" charset="0"/>
                <a:cs typeface="Arial" charset="0"/>
              </a:rPr>
              <a:t/>
            </a:r>
            <a:br>
              <a:rPr lang="en-US" sz="1900" dirty="0" smtClean="0">
                <a:effectLst/>
                <a:latin typeface="Arial" charset="0"/>
                <a:cs typeface="Arial" charset="0"/>
              </a:rPr>
            </a:br>
            <a:r>
              <a:rPr lang="en-US" sz="1900" dirty="0" smtClean="0">
                <a:effectLst/>
                <a:latin typeface="Arial" charset="0"/>
                <a:cs typeface="Arial" charset="0"/>
              </a:rPr>
              <a:t>September 17, 2015</a:t>
            </a:r>
            <a:r>
              <a:rPr lang="en-US" sz="1900" dirty="0" smtClean="0">
                <a:effectLst/>
                <a:latin typeface="Arial" charset="0"/>
                <a:cs typeface="Arial" charset="0"/>
              </a:rPr>
              <a:t> </a:t>
            </a:r>
            <a:endParaRPr lang="en-US" sz="1900" dirty="0" smtClean="0">
              <a:effectLst/>
              <a:latin typeface="Arial" charset="0"/>
              <a:cs typeface="Arial" charset="0"/>
            </a:endParaRPr>
          </a:p>
        </p:txBody>
      </p:sp>
      <p:sp>
        <p:nvSpPr>
          <p:cNvPr id="4" name="Rectangle 2"/>
          <p:cNvSpPr txBox="1">
            <a:spLocks/>
          </p:cNvSpPr>
          <p:nvPr/>
        </p:nvSpPr>
        <p:spPr bwMode="auto">
          <a:xfrm>
            <a:off x="457200" y="466725"/>
            <a:ext cx="8610600" cy="762000"/>
          </a:xfrm>
          <a:prstGeom prst="rect">
            <a:avLst/>
          </a:prstGeom>
          <a:noFill/>
        </p:spPr>
        <p:txBody>
          <a:bodyPr vert="horz" wrap="square" lIns="91440" tIns="45720" rIns="91440" bIns="45720" numCol="1" rtlCol="0" anchor="ctr" anchorCtr="0" compatLnSpc="1">
            <a:prstTxWarp prst="textNoShape">
              <a:avLst/>
            </a:prstTxWarp>
            <a:noAutofit/>
          </a:bodyPr>
          <a:lstStyle/>
          <a:p>
            <a:r>
              <a:rPr lang="en-US" sz="2200" dirty="0" smtClean="0">
                <a:solidFill>
                  <a:schemeClr val="bg1"/>
                </a:solidFill>
              </a:rPr>
              <a:t>Estate Planning and Digital Assets:  Weren’t we supposed to get a uniform law that fixes everything? </a:t>
            </a:r>
            <a:r>
              <a:rPr lang="en-US" sz="2200" dirty="0"/>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00200" y="1828800"/>
            <a:ext cx="7162800" cy="4449763"/>
          </a:xfrm>
        </p:spPr>
        <p:txBody>
          <a:bodyPr/>
          <a:lstStyle/>
          <a:p>
            <a:pPr marL="457200" indent="-457200" eaLnBrk="1">
              <a:buFont typeface="Arial" pitchFamily="34" charset="0"/>
              <a:buChar char="•"/>
              <a:defRPr/>
            </a:pPr>
            <a:r>
              <a:rPr lang="en-US" dirty="0" smtClean="0"/>
              <a:t>Preventing Disclosure of Secrets/Reputation </a:t>
            </a:r>
            <a:r>
              <a:rPr lang="en-US" dirty="0" smtClean="0"/>
              <a:t>Preservation</a:t>
            </a:r>
          </a:p>
          <a:p>
            <a:pPr marL="457200" indent="-457200" eaLnBrk="1">
              <a:buFont typeface="Arial" pitchFamily="34" charset="0"/>
              <a:buChar char="•"/>
              <a:defRPr/>
            </a:pPr>
            <a:r>
              <a:rPr lang="en-US" dirty="0" smtClean="0"/>
              <a:t>Helping a Grieving Family</a:t>
            </a:r>
            <a:endParaRPr lang="en-US" dirty="0" smtClean="0"/>
          </a:p>
          <a:p>
            <a:pPr marL="457200" indent="-457200" eaLnBrk="1">
              <a:buFont typeface="Arial" pitchFamily="34" charset="0"/>
              <a:buChar char="•"/>
              <a:defRPr/>
            </a:pPr>
            <a:r>
              <a:rPr lang="en-US" dirty="0" smtClean="0"/>
              <a:t>Protecting Against Identity Theft</a:t>
            </a:r>
          </a:p>
          <a:p>
            <a:pPr marL="0" indent="0" eaLnBrk="1">
              <a:buNone/>
              <a:defRPr/>
            </a:pPr>
            <a:r>
              <a:rPr lang="en-US" sz="2400" dirty="0" smtClean="0"/>
              <a:t>	AARP estimates 250,000 deceased 	Americans are victims of identity theft each 	year.</a:t>
            </a:r>
          </a:p>
          <a:p>
            <a:pPr marL="457200" indent="-457200" eaLnBrk="1">
              <a:buFont typeface="Arial" pitchFamily="34" charset="0"/>
              <a:buChar char="•"/>
              <a:defRPr/>
            </a:pPr>
            <a:r>
              <a:rPr lang="en-US" dirty="0" smtClean="0"/>
              <a:t>Protecting the Fiduciary</a:t>
            </a:r>
            <a:endParaRPr lang="en-US" sz="2400" dirty="0" smtClean="0"/>
          </a:p>
          <a:p>
            <a:pPr marL="400050" lvl="1" indent="0" eaLnBrk="1">
              <a:defRPr/>
            </a:pPr>
            <a:endParaRPr lang="en-US" dirty="0" smtClean="0"/>
          </a:p>
        </p:txBody>
      </p:sp>
      <p:sp>
        <p:nvSpPr>
          <p:cNvPr id="4" name="Title 3"/>
          <p:cNvSpPr>
            <a:spLocks noGrp="1"/>
          </p:cNvSpPr>
          <p:nvPr>
            <p:ph type="title"/>
          </p:nvPr>
        </p:nvSpPr>
        <p:spPr/>
        <p:txBody>
          <a:bodyPr/>
          <a:lstStyle/>
          <a:p>
            <a:r>
              <a:rPr lang="en-US" dirty="0" smtClean="0"/>
              <a:t> </a:t>
            </a:r>
            <a:endParaRPr lang="en-US" dirty="0"/>
          </a:p>
        </p:txBody>
      </p:sp>
      <p:sp>
        <p:nvSpPr>
          <p:cNvPr id="6" name="Rectangle 2"/>
          <p:cNvSpPr txBox="1">
            <a:spLocks/>
          </p:cNvSpPr>
          <p:nvPr/>
        </p:nvSpPr>
        <p:spPr bwMode="auto">
          <a:xfrm>
            <a:off x="-1143000" y="381000"/>
            <a:ext cx="8229600" cy="762000"/>
          </a:xfrm>
          <a:prstGeom prst="rect">
            <a:avLst/>
          </a:prstGeom>
        </p:spPr>
        <p:txBody>
          <a:bodyPr vert="horz" wrap="square" lIns="91440" tIns="45720" rIns="91440" bIns="45720" numCol="1" rtlCol="0" anchor="ctr" anchorCtr="0" compatLnSpc="1">
            <a:prstTxWarp prst="textNoShape">
              <a:avLst/>
            </a:prstTxWarp>
            <a:normAutofit fontScale="82500" lnSpcReduction="20000"/>
          </a:bodyPr>
          <a:lstStyle>
            <a:lvl1pPr algn="ctr" rtl="0" eaLnBrk="0" fontAlgn="base" hangingPunct="0">
              <a:spcBef>
                <a:spcPct val="0"/>
              </a:spcBef>
              <a:spcAft>
                <a:spcPct val="0"/>
              </a:spcAft>
              <a:defRPr sz="4400" b="1" kern="1200">
                <a:solidFill>
                  <a:schemeClr val="bg1"/>
                </a:solidFill>
                <a:effectLst>
                  <a:reflection blurRad="6350" stA="55000" endA="300" endPos="45500" dir="5400000" sy="-100000" algn="bl" rotWithShape="0"/>
                </a:effectLst>
                <a:latin typeface="Arial" pitchFamily="34" charset="0"/>
                <a:ea typeface="+mj-ea"/>
                <a:cs typeface="Arial" pitchFamily="34" charset="0"/>
              </a:defRPr>
            </a:lvl1pPr>
            <a:lvl2pPr algn="ctr" rtl="0" eaLnBrk="0" fontAlgn="base" hangingPunct="0">
              <a:spcBef>
                <a:spcPct val="0"/>
              </a:spcBef>
              <a:spcAft>
                <a:spcPct val="0"/>
              </a:spcAft>
              <a:defRPr sz="4400" b="1">
                <a:solidFill>
                  <a:schemeClr val="bg1"/>
                </a:solidFill>
                <a:latin typeface="Arial" charset="0"/>
                <a:cs typeface="Arial" charset="0"/>
              </a:defRPr>
            </a:lvl2pPr>
            <a:lvl3pPr algn="ctr" rtl="0" eaLnBrk="0" fontAlgn="base" hangingPunct="0">
              <a:spcBef>
                <a:spcPct val="0"/>
              </a:spcBef>
              <a:spcAft>
                <a:spcPct val="0"/>
              </a:spcAft>
              <a:defRPr sz="4400" b="1">
                <a:solidFill>
                  <a:schemeClr val="bg1"/>
                </a:solidFill>
                <a:latin typeface="Arial" charset="0"/>
                <a:cs typeface="Arial" charset="0"/>
              </a:defRPr>
            </a:lvl3pPr>
            <a:lvl4pPr algn="ctr" rtl="0" eaLnBrk="0" fontAlgn="base" hangingPunct="0">
              <a:spcBef>
                <a:spcPct val="0"/>
              </a:spcBef>
              <a:spcAft>
                <a:spcPct val="0"/>
              </a:spcAft>
              <a:defRPr sz="4400" b="1">
                <a:solidFill>
                  <a:schemeClr val="bg1"/>
                </a:solidFill>
                <a:latin typeface="Arial" charset="0"/>
                <a:cs typeface="Arial" charset="0"/>
              </a:defRPr>
            </a:lvl4pPr>
            <a:lvl5pPr algn="ctr" rtl="0" eaLnBrk="0" fontAlgn="base" hangingPunct="0">
              <a:spcBef>
                <a:spcPct val="0"/>
              </a:spcBef>
              <a:spcAft>
                <a:spcPct val="0"/>
              </a:spcAft>
              <a:defRPr sz="4400" b="1">
                <a:solidFill>
                  <a:schemeClr val="bg1"/>
                </a:solidFill>
                <a:latin typeface="Arial" charset="0"/>
                <a:cs typeface="Arial" charset="0"/>
              </a:defRPr>
            </a:lvl5pPr>
            <a:lvl6pPr marL="457200" algn="ctr" rtl="0" fontAlgn="base">
              <a:spcBef>
                <a:spcPct val="0"/>
              </a:spcBef>
              <a:spcAft>
                <a:spcPct val="0"/>
              </a:spcAft>
              <a:defRPr sz="4400" b="1">
                <a:solidFill>
                  <a:schemeClr val="bg1"/>
                </a:solidFill>
                <a:latin typeface="Arial" charset="0"/>
                <a:cs typeface="Arial" charset="0"/>
              </a:defRPr>
            </a:lvl6pPr>
            <a:lvl7pPr marL="914400" algn="ctr" rtl="0" fontAlgn="base">
              <a:spcBef>
                <a:spcPct val="0"/>
              </a:spcBef>
              <a:spcAft>
                <a:spcPct val="0"/>
              </a:spcAft>
              <a:defRPr sz="4400" b="1">
                <a:solidFill>
                  <a:schemeClr val="bg1"/>
                </a:solidFill>
                <a:latin typeface="Arial" charset="0"/>
                <a:cs typeface="Arial" charset="0"/>
              </a:defRPr>
            </a:lvl7pPr>
            <a:lvl8pPr marL="1371600" algn="ctr" rtl="0" fontAlgn="base">
              <a:spcBef>
                <a:spcPct val="0"/>
              </a:spcBef>
              <a:spcAft>
                <a:spcPct val="0"/>
              </a:spcAft>
              <a:defRPr sz="4400" b="1">
                <a:solidFill>
                  <a:schemeClr val="bg1"/>
                </a:solidFill>
                <a:latin typeface="Arial" charset="0"/>
                <a:cs typeface="Arial" charset="0"/>
              </a:defRPr>
            </a:lvl8pPr>
            <a:lvl9pPr marL="1828800" algn="ctr" rtl="0" fontAlgn="base">
              <a:spcBef>
                <a:spcPct val="0"/>
              </a:spcBef>
              <a:spcAft>
                <a:spcPct val="0"/>
              </a:spcAft>
              <a:defRPr sz="4400" b="1">
                <a:solidFill>
                  <a:schemeClr val="bg1"/>
                </a:solidFill>
                <a:latin typeface="Arial" charset="0"/>
                <a:cs typeface="Arial" charset="0"/>
              </a:defRPr>
            </a:lvl9pPr>
          </a:lstStyle>
          <a:p>
            <a:pPr>
              <a:defRPr/>
            </a:pPr>
            <a:r>
              <a:rPr lang="en-US" sz="3200" dirty="0" smtClean="0">
                <a:effectLst/>
                <a:latin typeface="Arial" charset="0"/>
                <a:cs typeface="Arial" charset="0"/>
              </a:rPr>
              <a:t>Non-financial Value of </a:t>
            </a:r>
            <a:br>
              <a:rPr lang="en-US" sz="3200" dirty="0" smtClean="0">
                <a:effectLst/>
                <a:latin typeface="Arial" charset="0"/>
                <a:cs typeface="Arial" charset="0"/>
              </a:rPr>
            </a:br>
            <a:r>
              <a:rPr lang="en-US" sz="3200" dirty="0" smtClean="0">
                <a:effectLst/>
                <a:latin typeface="Arial" charset="0"/>
                <a:cs typeface="Arial" charset="0"/>
              </a:rPr>
              <a:t>Digital Assets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762000" y="457200"/>
            <a:ext cx="8229600" cy="762000"/>
          </a:xfrm>
          <a:noFill/>
        </p:spPr>
        <p:txBody>
          <a:bodyPr wrap="square" numCol="1" anchorCtr="0" compatLnSpc="1">
            <a:prstTxWarp prst="textNoShape">
              <a:avLst/>
            </a:prstTxWarp>
          </a:bodyPr>
          <a:lstStyle/>
          <a:p>
            <a:r>
              <a:rPr lang="en-US" dirty="0" smtClean="0">
                <a:effectLst/>
                <a:latin typeface="Arial" charset="0"/>
                <a:cs typeface="Arial" charset="0"/>
              </a:rPr>
              <a:t>Agenda</a:t>
            </a:r>
          </a:p>
        </p:txBody>
      </p:sp>
      <p:sp>
        <p:nvSpPr>
          <p:cNvPr id="4099" name="Rectangle 3"/>
          <p:cNvSpPr>
            <a:spLocks noGrp="1"/>
          </p:cNvSpPr>
          <p:nvPr>
            <p:ph idx="1"/>
          </p:nvPr>
        </p:nvSpPr>
        <p:spPr>
          <a:xfrm>
            <a:off x="1219200" y="1600200"/>
            <a:ext cx="7162800" cy="4953000"/>
          </a:xfrm>
        </p:spPr>
        <p:txBody>
          <a:bodyPr/>
          <a:lstStyle/>
          <a:p>
            <a:pPr marL="0" indent="0">
              <a:lnSpc>
                <a:spcPct val="80000"/>
              </a:lnSpc>
              <a:buFont typeface="Arial" charset="0"/>
              <a:buNone/>
            </a:pPr>
            <a:endParaRPr lang="en-US" sz="2000" dirty="0" smtClean="0">
              <a:latin typeface="Arial" charset="0"/>
              <a:cs typeface="Arial" charset="0"/>
            </a:endParaRPr>
          </a:p>
          <a:p>
            <a:pPr lvl="1">
              <a:lnSpc>
                <a:spcPct val="80000"/>
              </a:lnSpc>
            </a:pPr>
            <a:r>
              <a:rPr lang="en-US" sz="3200" dirty="0" smtClean="0"/>
              <a:t>What are digital assets?</a:t>
            </a:r>
          </a:p>
          <a:p>
            <a:pPr lvl="1">
              <a:lnSpc>
                <a:spcPct val="80000"/>
              </a:lnSpc>
            </a:pPr>
            <a:r>
              <a:rPr lang="en-US" sz="3200" dirty="0" smtClean="0">
                <a:latin typeface="Arial" charset="0"/>
                <a:cs typeface="Arial" charset="0"/>
              </a:rPr>
              <a:t>Why do we care about them?</a:t>
            </a:r>
          </a:p>
          <a:p>
            <a:pPr lvl="1">
              <a:lnSpc>
                <a:spcPct val="80000"/>
              </a:lnSpc>
            </a:pPr>
            <a:r>
              <a:rPr lang="en-US" sz="3200" b="1" dirty="0" smtClean="0">
                <a:solidFill>
                  <a:srgbClr val="FF0000"/>
                </a:solidFill>
                <a:latin typeface="Arial" charset="0"/>
                <a:cs typeface="Arial" charset="0"/>
              </a:rPr>
              <a:t>Why is it a problem?</a:t>
            </a:r>
          </a:p>
          <a:p>
            <a:pPr lvl="1">
              <a:lnSpc>
                <a:spcPct val="80000"/>
              </a:lnSpc>
            </a:pPr>
            <a:r>
              <a:rPr lang="en-US" sz="3200" dirty="0" smtClean="0">
                <a:latin typeface="Arial" charset="0"/>
                <a:cs typeface="Arial" charset="0"/>
              </a:rPr>
              <a:t>How are “They” trying to fix it?</a:t>
            </a:r>
          </a:p>
          <a:p>
            <a:pPr lvl="1">
              <a:lnSpc>
                <a:spcPct val="80000"/>
              </a:lnSpc>
            </a:pPr>
            <a:r>
              <a:rPr lang="en-US" sz="3200" dirty="0" smtClean="0">
                <a:latin typeface="Arial" charset="0"/>
                <a:cs typeface="Arial" charset="0"/>
              </a:rPr>
              <a:t>How do we plan for it in the meantime?</a:t>
            </a:r>
          </a:p>
          <a:p>
            <a:pPr marL="465138" lvl="1" indent="-7938">
              <a:lnSpc>
                <a:spcPct val="80000"/>
              </a:lnSpc>
              <a:buNone/>
            </a:pPr>
            <a:r>
              <a:rPr lang="en-US" sz="2400" dirty="0" smtClean="0">
                <a:latin typeface="Arial" charset="0"/>
                <a:cs typeface="Arial" charset="0"/>
              </a:rPr>
              <a:t> </a:t>
            </a:r>
            <a:endParaRPr lang="en-US" sz="2400" dirty="0" smtClean="0">
              <a:latin typeface="Arial" charset="0"/>
              <a:cs typeface="Arial" charset="0"/>
            </a:endParaRPr>
          </a:p>
        </p:txBody>
      </p:sp>
    </p:spTree>
    <p:extLst>
      <p:ext uri="{BB962C8B-B14F-4D97-AF65-F5344CB8AC3E}">
        <p14:creationId xmlns:p14="http://schemas.microsoft.com/office/powerpoint/2010/main" val="15157081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895350" y="152400"/>
            <a:ext cx="8229600" cy="762000"/>
          </a:xfrm>
          <a:noFill/>
        </p:spPr>
        <p:txBody>
          <a:bodyPr wrap="square" numCol="1" anchorCtr="0" compatLnSpc="1">
            <a:prstTxWarp prst="textNoShape">
              <a:avLst/>
            </a:prstTxWarp>
            <a:normAutofit fontScale="90000"/>
          </a:bodyPr>
          <a:lstStyle/>
          <a:p>
            <a:r>
              <a:rPr lang="en-US" dirty="0" smtClean="0">
                <a:effectLst/>
                <a:latin typeface="Arial" charset="0"/>
                <a:cs typeface="Arial" charset="0"/>
              </a:rPr>
              <a:t/>
            </a:r>
            <a:br>
              <a:rPr lang="en-US" dirty="0" smtClean="0">
                <a:effectLst/>
                <a:latin typeface="Arial" charset="0"/>
                <a:cs typeface="Arial" charset="0"/>
              </a:rPr>
            </a:br>
            <a:r>
              <a:rPr lang="en-US" sz="3600" dirty="0" smtClean="0">
                <a:effectLst/>
                <a:latin typeface="Arial" charset="0"/>
                <a:cs typeface="Arial" charset="0"/>
              </a:rPr>
              <a:t>Why is it a problem?</a:t>
            </a:r>
            <a:br>
              <a:rPr lang="en-US" sz="3600" dirty="0" smtClean="0">
                <a:effectLst/>
                <a:latin typeface="Arial" charset="0"/>
                <a:cs typeface="Arial" charset="0"/>
              </a:rPr>
            </a:br>
            <a:r>
              <a:rPr lang="en-US" sz="3100" dirty="0" smtClean="0">
                <a:effectLst/>
                <a:latin typeface="Arial" charset="0"/>
                <a:cs typeface="Arial" charset="0"/>
              </a:rPr>
              <a:t>Obstacles to Access </a:t>
            </a:r>
          </a:p>
        </p:txBody>
      </p:sp>
      <p:sp>
        <p:nvSpPr>
          <p:cNvPr id="4099" name="Rectangle 3"/>
          <p:cNvSpPr>
            <a:spLocks noGrp="1"/>
          </p:cNvSpPr>
          <p:nvPr>
            <p:ph idx="1"/>
          </p:nvPr>
        </p:nvSpPr>
        <p:spPr>
          <a:xfrm>
            <a:off x="1524000" y="1676400"/>
            <a:ext cx="7162800" cy="4953000"/>
          </a:xfrm>
        </p:spPr>
        <p:txBody>
          <a:bodyPr/>
          <a:lstStyle/>
          <a:p>
            <a:pPr marL="0" indent="0">
              <a:lnSpc>
                <a:spcPct val="80000"/>
              </a:lnSpc>
              <a:buFont typeface="Arial" charset="0"/>
              <a:buNone/>
            </a:pPr>
            <a:endParaRPr lang="en-US" sz="2800" dirty="0" smtClean="0">
              <a:latin typeface="Arial" charset="0"/>
              <a:cs typeface="Arial" charset="0"/>
            </a:endParaRPr>
          </a:p>
          <a:p>
            <a:pPr marL="514350" indent="-514350">
              <a:lnSpc>
                <a:spcPct val="80000"/>
              </a:lnSpc>
              <a:buFont typeface="+mj-lt"/>
              <a:buAutoNum type="arabicPeriod"/>
            </a:pPr>
            <a:r>
              <a:rPr lang="en-US" sz="2800" dirty="0" smtClean="0">
                <a:latin typeface="Arial" charset="0"/>
                <a:cs typeface="Arial" charset="0"/>
              </a:rPr>
              <a:t>Don’t know the asset exists;</a:t>
            </a:r>
          </a:p>
          <a:p>
            <a:pPr marL="514350" indent="-514350">
              <a:lnSpc>
                <a:spcPct val="80000"/>
              </a:lnSpc>
              <a:buFont typeface="+mj-lt"/>
              <a:buAutoNum type="arabicPeriod"/>
            </a:pPr>
            <a:r>
              <a:rPr lang="en-US" sz="2800" dirty="0" smtClean="0">
                <a:latin typeface="Arial" charset="0"/>
                <a:cs typeface="Arial" charset="0"/>
              </a:rPr>
              <a:t>Don’t have/can’t get username &amp; password; </a:t>
            </a:r>
          </a:p>
          <a:p>
            <a:pPr marL="514350" indent="-514350">
              <a:lnSpc>
                <a:spcPct val="80000"/>
              </a:lnSpc>
              <a:buFont typeface="+mj-lt"/>
              <a:buAutoNum type="arabicPeriod"/>
            </a:pPr>
            <a:r>
              <a:rPr lang="en-US" sz="2800" dirty="0" smtClean="0">
                <a:latin typeface="Arial" charset="0"/>
                <a:cs typeface="Arial" charset="0"/>
              </a:rPr>
              <a:t>Passwords may not be sufficient;</a:t>
            </a:r>
            <a:endParaRPr lang="en-US" sz="2800" dirty="0">
              <a:latin typeface="Arial" charset="0"/>
              <a:cs typeface="Arial" charset="0"/>
            </a:endParaRPr>
          </a:p>
          <a:p>
            <a:pPr marL="514350" indent="-514350">
              <a:lnSpc>
                <a:spcPct val="80000"/>
              </a:lnSpc>
              <a:buFont typeface="+mj-lt"/>
              <a:buAutoNum type="arabicPeriod"/>
            </a:pPr>
            <a:r>
              <a:rPr lang="en-US" sz="2800" dirty="0" smtClean="0">
                <a:latin typeface="Arial" charset="0"/>
                <a:cs typeface="Arial" charset="0"/>
              </a:rPr>
              <a:t>Possibly </a:t>
            </a:r>
            <a:r>
              <a:rPr lang="en-US" sz="2800" b="1" u="sng" dirty="0" smtClean="0">
                <a:latin typeface="Arial" charset="0"/>
                <a:cs typeface="Arial" charset="0"/>
              </a:rPr>
              <a:t>illegal</a:t>
            </a:r>
            <a:r>
              <a:rPr lang="en-US" sz="2800" dirty="0" smtClean="0">
                <a:latin typeface="Arial" charset="0"/>
                <a:cs typeface="Arial" charset="0"/>
              </a:rPr>
              <a:t> to access the account even with the password.</a:t>
            </a:r>
            <a:br>
              <a:rPr lang="en-US" sz="2800" dirty="0" smtClean="0">
                <a:latin typeface="Arial" charset="0"/>
                <a:cs typeface="Arial" charset="0"/>
              </a:rPr>
            </a:br>
            <a:r>
              <a:rPr lang="en-US" sz="2800" dirty="0" smtClean="0">
                <a:latin typeface="Arial" charset="0"/>
                <a:cs typeface="Arial" charset="0"/>
              </a:rPr>
              <a:t> </a:t>
            </a:r>
          </a:p>
          <a:p>
            <a:pPr marL="0" indent="0">
              <a:lnSpc>
                <a:spcPct val="80000"/>
              </a:lnSpc>
            </a:pPr>
            <a:endParaRPr lang="en-US" sz="2800" dirty="0" smtClean="0">
              <a:latin typeface="Arial" charset="0"/>
              <a:cs typeface="Arial" charset="0"/>
            </a:endParaRPr>
          </a:p>
        </p:txBody>
      </p:sp>
      <p:pic>
        <p:nvPicPr>
          <p:cNvPr id="1026" name="Picture 2" descr="Networking : Cloud computing concept Stock Photo">
            <a:hlinkClick r:id="rId3"/>
          </p:cNvPr>
          <p:cNvPicPr>
            <a:picLocks noChangeAspect="1" noChangeArrowheads="1"/>
          </p:cNvPicPr>
          <p:nvPr/>
        </p:nvPicPr>
        <p:blipFill>
          <a:blip r:embed="rId4" cstate="print"/>
          <a:srcRect/>
          <a:stretch>
            <a:fillRect/>
          </a:stretch>
        </p:blipFill>
        <p:spPr bwMode="auto">
          <a:xfrm>
            <a:off x="6172200" y="5029200"/>
            <a:ext cx="1981200" cy="1556658"/>
          </a:xfrm>
          <a:prstGeom prst="rect">
            <a:avLst/>
          </a:prstGeom>
          <a:noFill/>
        </p:spPr>
      </p:pic>
      <p:sp>
        <p:nvSpPr>
          <p:cNvPr id="6" name="&quot;No&quot; Symbol 5"/>
          <p:cNvSpPr/>
          <p:nvPr/>
        </p:nvSpPr>
        <p:spPr>
          <a:xfrm flipH="1">
            <a:off x="7086600" y="5334000"/>
            <a:ext cx="495300" cy="990600"/>
          </a:xfrm>
          <a:prstGeom prst="noSmoking">
            <a:avLst/>
          </a:prstGeom>
          <a:solidFill>
            <a:srgbClr val="FF0000">
              <a:alpha val="2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idx="1"/>
          </p:nvPr>
        </p:nvSpPr>
        <p:spPr/>
        <p:txBody>
          <a:bodyPr/>
          <a:lstStyle/>
          <a:p>
            <a:pPr marL="0" indent="0">
              <a:lnSpc>
                <a:spcPct val="90000"/>
              </a:lnSpc>
              <a:buNone/>
            </a:pPr>
            <a:r>
              <a:rPr lang="en-US" sz="2800" dirty="0">
                <a:latin typeface="Arial" charset="0"/>
                <a:cs typeface="Arial" charset="0"/>
              </a:rPr>
              <a:t/>
            </a:r>
            <a:br>
              <a:rPr lang="en-US" sz="2800" dirty="0">
                <a:latin typeface="Arial" charset="0"/>
                <a:cs typeface="Arial" charset="0"/>
              </a:rPr>
            </a:br>
            <a:r>
              <a:rPr lang="en-US" sz="2800" dirty="0" smtClean="0">
                <a:latin typeface="Arial" charset="0"/>
                <a:cs typeface="Arial" charset="0"/>
              </a:rPr>
              <a:t>Federal and state laws criminalize certain types of unauthorized access or damage to computers or data.</a:t>
            </a:r>
            <a:br>
              <a:rPr lang="en-US" sz="2800" dirty="0" smtClean="0">
                <a:latin typeface="Arial" charset="0"/>
                <a:cs typeface="Arial" charset="0"/>
              </a:rPr>
            </a:br>
            <a:endParaRPr lang="en-US" sz="2800" dirty="0" smtClean="0">
              <a:latin typeface="Arial" charset="0"/>
              <a:cs typeface="Arial" charset="0"/>
            </a:endParaRPr>
          </a:p>
          <a:p>
            <a:pPr marL="0" indent="0">
              <a:lnSpc>
                <a:spcPct val="90000"/>
              </a:lnSpc>
              <a:buNone/>
            </a:pPr>
            <a:r>
              <a:rPr lang="en-US" sz="2800" dirty="0" smtClean="0">
                <a:latin typeface="Arial" charset="0"/>
                <a:cs typeface="Arial" charset="0"/>
              </a:rPr>
              <a:t>If the terms of service of the digital asset provider do not allow a fiduciary to access the deceased/disabled user’s account, then access is legally unauthorized.</a:t>
            </a:r>
          </a:p>
          <a:p>
            <a:pPr marL="0" indent="0">
              <a:lnSpc>
                <a:spcPct val="90000"/>
              </a:lnSpc>
              <a:buNone/>
            </a:pPr>
            <a:endParaRPr lang="en-US" sz="2800" dirty="0">
              <a:latin typeface="Arial" charset="0"/>
              <a:cs typeface="Arial" charset="0"/>
            </a:endParaRPr>
          </a:p>
          <a:p>
            <a:pPr marL="0" indent="0">
              <a:lnSpc>
                <a:spcPct val="90000"/>
              </a:lnSpc>
              <a:buNone/>
            </a:pPr>
            <a:endParaRPr lang="en-US" dirty="0">
              <a:latin typeface="Arial" charset="0"/>
              <a:cs typeface="Arial" charset="0"/>
            </a:endParaRPr>
          </a:p>
          <a:p>
            <a:pPr lvl="1">
              <a:lnSpc>
                <a:spcPct val="90000"/>
              </a:lnSpc>
            </a:pPr>
            <a:endParaRPr lang="en-US" sz="2400" dirty="0" smtClean="0">
              <a:latin typeface="Arial" charset="0"/>
              <a:cs typeface="Arial" charset="0"/>
            </a:endParaRPr>
          </a:p>
          <a:p>
            <a:pPr lvl="1">
              <a:lnSpc>
                <a:spcPct val="90000"/>
              </a:lnSpc>
              <a:buFont typeface="Arial" charset="0"/>
              <a:buNone/>
            </a:pPr>
            <a:endParaRPr lang="en-US" sz="2400" dirty="0" smtClean="0">
              <a:latin typeface="Arial" charset="0"/>
              <a:cs typeface="Arial" charset="0"/>
            </a:endParaRPr>
          </a:p>
        </p:txBody>
      </p:sp>
      <p:sp>
        <p:nvSpPr>
          <p:cNvPr id="2" name="Title 1"/>
          <p:cNvSpPr>
            <a:spLocks noGrp="1"/>
          </p:cNvSpPr>
          <p:nvPr>
            <p:ph type="title"/>
          </p:nvPr>
        </p:nvSpPr>
        <p:spPr>
          <a:xfrm>
            <a:off x="-533400" y="381000"/>
            <a:ext cx="8229600" cy="762000"/>
          </a:xfrm>
        </p:spPr>
        <p:txBody>
          <a:bodyPr>
            <a:normAutofit/>
          </a:bodyPr>
          <a:lstStyle/>
          <a:p>
            <a:r>
              <a:rPr lang="en-US" dirty="0" smtClean="0">
                <a:effectLst/>
                <a:latin typeface="Arial" charset="0"/>
                <a:cs typeface="Arial" charset="0"/>
              </a:rPr>
              <a:t>Did you say “illegal”? </a:t>
            </a:r>
            <a:endParaRPr lang="en-US" dirty="0"/>
          </a:p>
        </p:txBody>
      </p:sp>
      <p:sp>
        <p:nvSpPr>
          <p:cNvPr id="5" name="Rectangle 4"/>
          <p:cNvSpPr>
            <a:spLocks/>
          </p:cNvSpPr>
          <p:nvPr/>
        </p:nvSpPr>
        <p:spPr bwMode="auto">
          <a:xfrm>
            <a:off x="609600" y="381000"/>
            <a:ext cx="8229600" cy="762000"/>
          </a:xfrm>
          <a:prstGeom prst="rect">
            <a:avLst/>
          </a:prstGeom>
          <a:noFill/>
          <a:ln w="9525">
            <a:noFill/>
            <a:miter lim="800000"/>
            <a:headEnd/>
            <a:tailEnd/>
          </a:ln>
        </p:spPr>
        <p:txBody>
          <a:bodyPr anchor="ctr"/>
          <a:lstStyle/>
          <a:p>
            <a:pPr eaLnBrk="0" hangingPunct="0"/>
            <a:endParaRPr lang="en-US" sz="2600" b="1" dirty="0">
              <a:solidFill>
                <a:prstClr val="white"/>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p:cNvSpPr>
          <p:nvPr>
            <p:ph idx="1"/>
          </p:nvPr>
        </p:nvSpPr>
        <p:spPr/>
        <p:txBody>
          <a:bodyPr/>
          <a:lstStyle/>
          <a:p>
            <a:pPr marL="0" indent="0">
              <a:lnSpc>
                <a:spcPct val="90000"/>
              </a:lnSpc>
              <a:buNone/>
            </a:pPr>
            <a:endParaRPr lang="en-US" sz="2800" dirty="0">
              <a:latin typeface="Arial" charset="0"/>
              <a:cs typeface="Arial" charset="0"/>
            </a:endParaRPr>
          </a:p>
          <a:p>
            <a:pPr marL="0" indent="0">
              <a:lnSpc>
                <a:spcPct val="90000"/>
              </a:lnSpc>
              <a:buNone/>
            </a:pPr>
            <a:r>
              <a:rPr lang="en-US" sz="2800" dirty="0">
                <a:latin typeface="Arial" charset="0"/>
                <a:cs typeface="Arial" charset="0"/>
              </a:rPr>
              <a:t>The Computer Fraud and Abuse Act (18 USC §1030) criminalizes </a:t>
            </a:r>
            <a:r>
              <a:rPr lang="en-US" sz="2800" dirty="0"/>
              <a:t>intentional </a:t>
            </a:r>
            <a:r>
              <a:rPr lang="en-US" sz="2800" dirty="0" smtClean="0"/>
              <a:t>access </a:t>
            </a:r>
            <a:r>
              <a:rPr lang="en-US" sz="2800" dirty="0"/>
              <a:t>of a computer </a:t>
            </a:r>
            <a:r>
              <a:rPr lang="en-US" sz="2800" dirty="0" smtClean="0"/>
              <a:t>system without </a:t>
            </a:r>
            <a:r>
              <a:rPr lang="en-US" sz="2800" dirty="0"/>
              <a:t>authorization or </a:t>
            </a:r>
            <a:r>
              <a:rPr lang="en-US" sz="2800" dirty="0" smtClean="0"/>
              <a:t>exceeding </a:t>
            </a:r>
            <a:r>
              <a:rPr lang="en-US" sz="2800" dirty="0"/>
              <a:t>authorization and thereby obtaining financial data or information from a protected (e.g., private) computer.</a:t>
            </a:r>
            <a:endParaRPr lang="en-US" sz="2800" dirty="0" smtClean="0">
              <a:latin typeface="Arial" charset="0"/>
              <a:cs typeface="Arial" charset="0"/>
            </a:endParaRPr>
          </a:p>
          <a:p>
            <a:pPr marL="0" indent="0">
              <a:lnSpc>
                <a:spcPct val="90000"/>
              </a:lnSpc>
              <a:buNone/>
            </a:pPr>
            <a:endParaRPr lang="en-US" dirty="0">
              <a:latin typeface="Arial" charset="0"/>
              <a:cs typeface="Arial" charset="0"/>
            </a:endParaRPr>
          </a:p>
          <a:p>
            <a:pPr lvl="1">
              <a:lnSpc>
                <a:spcPct val="90000"/>
              </a:lnSpc>
            </a:pPr>
            <a:endParaRPr lang="en-US" sz="2400" dirty="0" smtClean="0">
              <a:latin typeface="Arial" charset="0"/>
              <a:cs typeface="Arial" charset="0"/>
            </a:endParaRPr>
          </a:p>
          <a:p>
            <a:pPr lvl="1">
              <a:lnSpc>
                <a:spcPct val="90000"/>
              </a:lnSpc>
              <a:buFont typeface="Arial" charset="0"/>
              <a:buNone/>
            </a:pPr>
            <a:endParaRPr lang="en-US" sz="2400" dirty="0" smtClean="0">
              <a:latin typeface="Arial" charset="0"/>
              <a:cs typeface="Arial" charset="0"/>
            </a:endParaRPr>
          </a:p>
        </p:txBody>
      </p:sp>
      <p:sp>
        <p:nvSpPr>
          <p:cNvPr id="9" name="Rectangle 8"/>
          <p:cNvSpPr>
            <a:spLocks/>
          </p:cNvSpPr>
          <p:nvPr/>
        </p:nvSpPr>
        <p:spPr bwMode="auto">
          <a:xfrm>
            <a:off x="152400" y="228600"/>
            <a:ext cx="8229600" cy="762000"/>
          </a:xfrm>
          <a:prstGeom prst="rect">
            <a:avLst/>
          </a:prstGeom>
          <a:noFill/>
          <a:ln w="9525">
            <a:noFill/>
            <a:miter lim="800000"/>
            <a:headEnd/>
            <a:tailEnd/>
          </a:ln>
        </p:spPr>
        <p:txBody>
          <a:bodyPr anchor="ctr"/>
          <a:lstStyle/>
          <a:p>
            <a:pPr algn="ctr" eaLnBrk="0" hangingPunct="0"/>
            <a:r>
              <a:rPr lang="en-US" sz="4000" dirty="0" smtClean="0">
                <a:solidFill>
                  <a:schemeClr val="bg1"/>
                </a:solidFill>
              </a:rPr>
              <a:t>Unauthorized access is HACKING</a:t>
            </a:r>
            <a:endParaRPr lang="en-US" sz="4000" b="1" dirty="0">
              <a:solidFill>
                <a:schemeClr val="bg1"/>
              </a:solidFill>
            </a:endParaRPr>
          </a:p>
        </p:txBody>
      </p:sp>
    </p:spTree>
    <p:extLst>
      <p:ext uri="{BB962C8B-B14F-4D97-AF65-F5344CB8AC3E}">
        <p14:creationId xmlns:p14="http://schemas.microsoft.com/office/powerpoint/2010/main" val="3814113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457200" y="304800"/>
            <a:ext cx="8229600" cy="762000"/>
          </a:xfrm>
          <a:noFill/>
        </p:spPr>
        <p:txBody>
          <a:bodyPr wrap="square" numCol="1" anchorCtr="0" compatLnSpc="1">
            <a:prstTxWarp prst="textNoShape">
              <a:avLst/>
            </a:prstTxWarp>
            <a:normAutofit fontScale="90000"/>
          </a:bodyPr>
          <a:lstStyle/>
          <a:p>
            <a:r>
              <a:rPr lang="en-US" dirty="0" smtClean="0">
                <a:effectLst/>
                <a:latin typeface="Arial" charset="0"/>
                <a:cs typeface="Arial" charset="0"/>
              </a:rPr>
              <a:t/>
            </a:r>
            <a:br>
              <a:rPr lang="en-US" dirty="0" smtClean="0">
                <a:effectLst/>
                <a:latin typeface="Arial" charset="0"/>
                <a:cs typeface="Arial" charset="0"/>
              </a:rPr>
            </a:br>
            <a:r>
              <a:rPr lang="en-US" sz="3100" dirty="0" smtClean="0">
                <a:effectLst/>
                <a:latin typeface="Arial" charset="0"/>
                <a:cs typeface="Arial" charset="0"/>
              </a:rPr>
              <a:t/>
            </a:r>
            <a:br>
              <a:rPr lang="en-US" sz="3100" dirty="0" smtClean="0">
                <a:effectLst/>
                <a:latin typeface="Arial" charset="0"/>
                <a:cs typeface="Arial" charset="0"/>
              </a:rPr>
            </a:br>
            <a:endParaRPr lang="en-US" sz="3100" dirty="0" smtClean="0">
              <a:effectLst/>
              <a:latin typeface="Arial" charset="0"/>
              <a:cs typeface="Arial" charset="0"/>
            </a:endParaRPr>
          </a:p>
        </p:txBody>
      </p:sp>
      <p:sp>
        <p:nvSpPr>
          <p:cNvPr id="4099" name="Rectangle 3"/>
          <p:cNvSpPr>
            <a:spLocks noGrp="1"/>
          </p:cNvSpPr>
          <p:nvPr>
            <p:ph idx="1"/>
          </p:nvPr>
        </p:nvSpPr>
        <p:spPr>
          <a:xfrm>
            <a:off x="1524000" y="1905000"/>
            <a:ext cx="7162800" cy="4953000"/>
          </a:xfrm>
        </p:spPr>
        <p:txBody>
          <a:bodyPr/>
          <a:lstStyle/>
          <a:p>
            <a:pPr marL="0" indent="0">
              <a:lnSpc>
                <a:spcPct val="80000"/>
              </a:lnSpc>
            </a:pPr>
            <a:endParaRPr lang="en-US" sz="2600" dirty="0" smtClean="0">
              <a:latin typeface="Arial" charset="0"/>
              <a:cs typeface="Arial" charset="0"/>
            </a:endParaRPr>
          </a:p>
          <a:p>
            <a:pPr marL="0" indent="0">
              <a:lnSpc>
                <a:spcPct val="80000"/>
              </a:lnSpc>
              <a:buNone/>
            </a:pPr>
            <a:r>
              <a:rPr lang="en-US" sz="2600" dirty="0" smtClean="0">
                <a:latin typeface="Arial" charset="0"/>
                <a:cs typeface="Arial" charset="0"/>
              </a:rPr>
              <a:t>Terms of Service of Digital Asset Providers Prohibit Fiduciary Access</a:t>
            </a:r>
          </a:p>
          <a:p>
            <a:pPr marL="400050" lvl="1" indent="0">
              <a:lnSpc>
                <a:spcPct val="80000"/>
              </a:lnSpc>
            </a:pPr>
            <a:endParaRPr lang="en-US" sz="2000" dirty="0" smtClean="0">
              <a:latin typeface="Arial" charset="0"/>
              <a:cs typeface="Arial" charset="0"/>
            </a:endParaRPr>
          </a:p>
          <a:p>
            <a:pPr marL="400050" lvl="1" indent="0">
              <a:lnSpc>
                <a:spcPct val="80000"/>
              </a:lnSpc>
              <a:buNone/>
            </a:pPr>
            <a:r>
              <a:rPr lang="en-US" sz="2000" dirty="0" smtClean="0">
                <a:latin typeface="Arial" charset="0"/>
                <a:cs typeface="Arial" charset="0"/>
              </a:rPr>
              <a:t>Yahoo! Terms of Service: </a:t>
            </a:r>
            <a:r>
              <a:rPr lang="en-US" sz="2000" i="1" dirty="0" smtClean="0"/>
              <a:t>No Right of Survivorship and Non-Transferability</a:t>
            </a:r>
            <a:r>
              <a:rPr lang="en-US" sz="2000" dirty="0" smtClean="0"/>
              <a:t>. You agree that your Yahoo! account is non-transferable and any rights to your Yahoo! ID or contents within your account terminate upon your death. Upon receipt of a copy of a death certificate, your account may be terminated and all contents therein permanently deleted.</a:t>
            </a:r>
            <a:endParaRPr lang="en-US" sz="2000" dirty="0" smtClean="0">
              <a:latin typeface="Arial" charset="0"/>
              <a:cs typeface="Arial" charset="0"/>
            </a:endParaRPr>
          </a:p>
          <a:p>
            <a:pPr marL="0" indent="0">
              <a:lnSpc>
                <a:spcPct val="80000"/>
              </a:lnSpc>
            </a:pPr>
            <a:endParaRPr lang="en-US" sz="800" dirty="0" smtClean="0">
              <a:latin typeface="Arial" charset="0"/>
              <a:cs typeface="Arial" charset="0"/>
            </a:endParaRPr>
          </a:p>
          <a:p>
            <a:pPr marL="0" indent="0">
              <a:lnSpc>
                <a:spcPct val="80000"/>
              </a:lnSpc>
            </a:pPr>
            <a:endParaRPr lang="en-US" sz="2800" dirty="0" smtClean="0">
              <a:latin typeface="Arial" charset="0"/>
              <a:cs typeface="Arial" charset="0"/>
            </a:endParaRPr>
          </a:p>
          <a:p>
            <a:pPr marL="0" indent="0">
              <a:lnSpc>
                <a:spcPct val="80000"/>
              </a:lnSpc>
              <a:buNone/>
            </a:pPr>
            <a:r>
              <a:rPr lang="en-US" sz="2800" dirty="0" smtClean="0">
                <a:latin typeface="Arial" charset="0"/>
                <a:cs typeface="Arial" charset="0"/>
              </a:rPr>
              <a:t/>
            </a:r>
            <a:br>
              <a:rPr lang="en-US" sz="2800" dirty="0" smtClean="0">
                <a:latin typeface="Arial" charset="0"/>
                <a:cs typeface="Arial" charset="0"/>
              </a:rPr>
            </a:br>
            <a:r>
              <a:rPr lang="en-US" sz="2800" dirty="0" smtClean="0">
                <a:latin typeface="Arial" charset="0"/>
                <a:cs typeface="Arial" charset="0"/>
              </a:rPr>
              <a:t> </a:t>
            </a:r>
          </a:p>
          <a:p>
            <a:pPr marL="0" indent="0">
              <a:lnSpc>
                <a:spcPct val="80000"/>
              </a:lnSpc>
            </a:pPr>
            <a:endParaRPr lang="en-US" sz="2800" dirty="0" smtClean="0">
              <a:latin typeface="Arial" charset="0"/>
              <a:cs typeface="Arial" charset="0"/>
            </a:endParaRPr>
          </a:p>
        </p:txBody>
      </p:sp>
      <p:sp>
        <p:nvSpPr>
          <p:cNvPr id="4" name="TextBox 3"/>
          <p:cNvSpPr txBox="1"/>
          <p:nvPr/>
        </p:nvSpPr>
        <p:spPr>
          <a:xfrm>
            <a:off x="304800" y="368299"/>
            <a:ext cx="7151317" cy="769441"/>
          </a:xfrm>
          <a:prstGeom prst="rect">
            <a:avLst/>
          </a:prstGeom>
          <a:noFill/>
        </p:spPr>
        <p:txBody>
          <a:bodyPr wrap="none" rtlCol="0">
            <a:spAutoFit/>
          </a:bodyPr>
          <a:lstStyle/>
          <a:p>
            <a:r>
              <a:rPr lang="en-US" sz="4400" dirty="0" smtClean="0">
                <a:solidFill>
                  <a:schemeClr val="bg1"/>
                </a:solidFill>
              </a:rPr>
              <a:t>What “unauthorized” means</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1524000" y="1905000"/>
            <a:ext cx="7467600" cy="4449763"/>
          </a:xfrm>
        </p:spPr>
        <p:txBody>
          <a:bodyPr/>
          <a:lstStyle/>
          <a:p>
            <a:pPr marL="0" indent="0">
              <a:buNone/>
            </a:pPr>
            <a:r>
              <a:rPr lang="en-US" sz="2200" dirty="0" smtClean="0"/>
              <a:t>The U.S. Department of Justice has stated that violating a term of service on Facebook or Match.com is a federal crime under the CFAA, however it is not their intention to prosecute such “minor” violations. </a:t>
            </a:r>
            <a:br>
              <a:rPr lang="en-US" sz="2200" dirty="0" smtClean="0"/>
            </a:br>
            <a:r>
              <a:rPr lang="en-US" sz="2200" dirty="0" smtClean="0"/>
              <a:t/>
            </a:r>
            <a:br>
              <a:rPr lang="en-US" sz="2200" dirty="0" smtClean="0"/>
            </a:br>
            <a:r>
              <a:rPr lang="en-US" sz="2200" dirty="0" smtClean="0"/>
              <a:t>What constitutes a “non-minor” violation?  DOJ prosecuted a mom under the CFAA who posed as a 17–year–old and cyber–bullied her daughter’s classmate, which prohibited MySpace’s terms of service that do not allow false identifying information, including age. </a:t>
            </a:r>
            <a:r>
              <a:rPr lang="en-US" sz="2200" u="sng" dirty="0" smtClean="0"/>
              <a:t>U.S. v. Drew</a:t>
            </a:r>
            <a:r>
              <a:rPr lang="en-US" sz="2200" dirty="0" smtClean="0"/>
              <a:t>, 259 F.R.D. 449 (C.D. Cal. 2009)</a:t>
            </a:r>
          </a:p>
          <a:p>
            <a:pPr marL="0" indent="0">
              <a:buNone/>
            </a:pPr>
            <a:endParaRPr lang="en-US" sz="2400" dirty="0" smtClean="0"/>
          </a:p>
          <a:p>
            <a:pPr marL="0" indent="0">
              <a:buNone/>
            </a:pPr>
            <a:endParaRPr lang="en-US" dirty="0" smtClean="0"/>
          </a:p>
        </p:txBody>
      </p:sp>
      <p:sp>
        <p:nvSpPr>
          <p:cNvPr id="5" name="Rectangle 4"/>
          <p:cNvSpPr>
            <a:spLocks/>
          </p:cNvSpPr>
          <p:nvPr/>
        </p:nvSpPr>
        <p:spPr bwMode="auto">
          <a:xfrm>
            <a:off x="609600" y="381000"/>
            <a:ext cx="8229600" cy="762000"/>
          </a:xfrm>
          <a:prstGeom prst="rect">
            <a:avLst/>
          </a:prstGeom>
          <a:noFill/>
          <a:ln w="9525">
            <a:noFill/>
            <a:miter lim="800000"/>
            <a:headEnd/>
            <a:tailEnd/>
          </a:ln>
        </p:spPr>
        <p:txBody>
          <a:bodyPr anchor="ctr"/>
          <a:lstStyle/>
          <a:p>
            <a:pPr eaLnBrk="0" hangingPunct="0"/>
            <a:r>
              <a:rPr lang="en-US" sz="2600" b="1" dirty="0" smtClean="0">
                <a:solidFill>
                  <a:prstClr val="white"/>
                </a:solidFill>
              </a:rPr>
              <a:t> </a:t>
            </a:r>
            <a:endParaRPr lang="en-US" sz="2600" b="1" dirty="0">
              <a:solidFill>
                <a:prstClr val="white"/>
              </a:solidFill>
            </a:endParaRPr>
          </a:p>
        </p:txBody>
      </p:sp>
      <p:sp>
        <p:nvSpPr>
          <p:cNvPr id="6" name="TextBox 5"/>
          <p:cNvSpPr txBox="1"/>
          <p:nvPr/>
        </p:nvSpPr>
        <p:spPr>
          <a:xfrm>
            <a:off x="533400" y="377279"/>
            <a:ext cx="4713598" cy="769441"/>
          </a:xfrm>
          <a:prstGeom prst="rect">
            <a:avLst/>
          </a:prstGeom>
          <a:noFill/>
        </p:spPr>
        <p:txBody>
          <a:bodyPr wrap="none" rtlCol="0">
            <a:spAutoFit/>
          </a:bodyPr>
          <a:lstStyle/>
          <a:p>
            <a:r>
              <a:rPr lang="en-US" sz="4400" dirty="0" smtClean="0">
                <a:solidFill>
                  <a:schemeClr val="bg1"/>
                </a:solidFill>
              </a:rPr>
              <a:t>If </a:t>
            </a:r>
            <a:r>
              <a:rPr lang="en-US" sz="4400" dirty="0" err="1" smtClean="0">
                <a:solidFill>
                  <a:schemeClr val="bg1"/>
                </a:solidFill>
              </a:rPr>
              <a:t>TOS</a:t>
            </a:r>
            <a:r>
              <a:rPr lang="en-US" sz="4400" dirty="0" smtClean="0">
                <a:solidFill>
                  <a:schemeClr val="bg1"/>
                </a:solidFill>
              </a:rPr>
              <a:t> say “no,”…</a:t>
            </a:r>
            <a:endParaRPr lang="en-US" sz="4400" dirty="0">
              <a:solidFill>
                <a:schemeClr val="bg1"/>
              </a:solidFill>
            </a:endParaRPr>
          </a:p>
        </p:txBody>
      </p:sp>
    </p:spTree>
    <p:extLst>
      <p:ext uri="{BB962C8B-B14F-4D97-AF65-F5344CB8AC3E}">
        <p14:creationId xmlns:p14="http://schemas.microsoft.com/office/powerpoint/2010/main" val="15336035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685800" y="0"/>
            <a:ext cx="8229600" cy="762000"/>
          </a:xfrm>
          <a:noFill/>
        </p:spPr>
        <p:txBody>
          <a:bodyPr wrap="square" numCol="1" anchorCtr="0" compatLnSpc="1">
            <a:prstTxWarp prst="textNoShape">
              <a:avLst/>
            </a:prstTxWarp>
            <a:normAutofit fontScale="90000"/>
          </a:bodyPr>
          <a:lstStyle/>
          <a:p>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 </a:t>
            </a:r>
            <a:endParaRPr lang="en-US" sz="3100" dirty="0" smtClean="0">
              <a:effectLst/>
              <a:latin typeface="Arial" charset="0"/>
              <a:cs typeface="Arial" charset="0"/>
            </a:endParaRPr>
          </a:p>
        </p:txBody>
      </p:sp>
      <p:sp>
        <p:nvSpPr>
          <p:cNvPr id="4099" name="Rectangle 3"/>
          <p:cNvSpPr>
            <a:spLocks noGrp="1"/>
          </p:cNvSpPr>
          <p:nvPr>
            <p:ph idx="1"/>
          </p:nvPr>
        </p:nvSpPr>
        <p:spPr>
          <a:xfrm>
            <a:off x="1524000" y="1905000"/>
            <a:ext cx="7162800" cy="4953000"/>
          </a:xfrm>
        </p:spPr>
        <p:txBody>
          <a:bodyPr/>
          <a:lstStyle/>
          <a:p>
            <a:pPr marL="0" indent="0">
              <a:lnSpc>
                <a:spcPct val="80000"/>
              </a:lnSpc>
            </a:pPr>
            <a:endParaRPr lang="en-US" sz="2600" dirty="0" smtClean="0">
              <a:latin typeface="Arial" charset="0"/>
              <a:cs typeface="Arial" charset="0"/>
            </a:endParaRPr>
          </a:p>
          <a:p>
            <a:pPr marL="0" indent="0">
              <a:lnSpc>
                <a:spcPct val="80000"/>
              </a:lnSpc>
            </a:pPr>
            <a:endParaRPr lang="en-US" sz="800" dirty="0" smtClean="0">
              <a:latin typeface="Arial" charset="0"/>
              <a:cs typeface="Arial" charset="0"/>
            </a:endParaRPr>
          </a:p>
          <a:p>
            <a:pPr marL="0" indent="0">
              <a:lnSpc>
                <a:spcPct val="80000"/>
              </a:lnSpc>
              <a:buNone/>
            </a:pPr>
            <a:r>
              <a:rPr lang="en-US" sz="2600" dirty="0" smtClean="0">
                <a:latin typeface="Arial" charset="0"/>
                <a:cs typeface="Arial" charset="0"/>
              </a:rPr>
              <a:t>Data privacy laws prohibit providers of electronic communication services from disclosing  the contents of a user’s electronic communications with anyone other than the user (not even a legal fiduciary).</a:t>
            </a:r>
          </a:p>
          <a:p>
            <a:pPr marL="0" indent="0">
              <a:lnSpc>
                <a:spcPct val="80000"/>
              </a:lnSpc>
              <a:buNone/>
            </a:pPr>
            <a:endParaRPr lang="en-US" sz="2600" dirty="0">
              <a:latin typeface="Arial" charset="0"/>
              <a:cs typeface="Arial" charset="0"/>
            </a:endParaRPr>
          </a:p>
          <a:p>
            <a:pPr marL="0" indent="0">
              <a:lnSpc>
                <a:spcPct val="80000"/>
              </a:lnSpc>
              <a:buNone/>
            </a:pPr>
            <a:r>
              <a:rPr lang="en-US" sz="2600" dirty="0" smtClean="0">
                <a:latin typeface="Arial" charset="0"/>
                <a:cs typeface="Arial" charset="0"/>
              </a:rPr>
              <a:t>Pressures to improve privacy protection for digital assets (in, e.g., employment and family law arenas) can interfere.</a:t>
            </a:r>
          </a:p>
          <a:p>
            <a:pPr marL="0" indent="0">
              <a:lnSpc>
                <a:spcPct val="80000"/>
              </a:lnSpc>
            </a:pPr>
            <a:endParaRPr lang="en-US" sz="2800" dirty="0" smtClean="0">
              <a:latin typeface="Arial" charset="0"/>
              <a:cs typeface="Arial" charset="0"/>
            </a:endParaRPr>
          </a:p>
          <a:p>
            <a:pPr marL="0" indent="0">
              <a:lnSpc>
                <a:spcPct val="80000"/>
              </a:lnSpc>
              <a:buNone/>
            </a:pPr>
            <a:r>
              <a:rPr lang="en-US" sz="2800" dirty="0" smtClean="0">
                <a:latin typeface="Arial" charset="0"/>
                <a:cs typeface="Arial" charset="0"/>
              </a:rPr>
              <a:t/>
            </a:r>
            <a:br>
              <a:rPr lang="en-US" sz="2800" dirty="0" smtClean="0">
                <a:latin typeface="Arial" charset="0"/>
                <a:cs typeface="Arial" charset="0"/>
              </a:rPr>
            </a:br>
            <a:r>
              <a:rPr lang="en-US" sz="2800" dirty="0" smtClean="0">
                <a:latin typeface="Arial" charset="0"/>
                <a:cs typeface="Arial" charset="0"/>
              </a:rPr>
              <a:t> </a:t>
            </a:r>
          </a:p>
          <a:p>
            <a:pPr marL="0" indent="0">
              <a:lnSpc>
                <a:spcPct val="80000"/>
              </a:lnSpc>
            </a:pPr>
            <a:endParaRPr lang="en-US" sz="2800" dirty="0" smtClean="0">
              <a:latin typeface="Arial" charset="0"/>
              <a:cs typeface="Arial" charset="0"/>
            </a:endParaRPr>
          </a:p>
        </p:txBody>
      </p:sp>
      <p:sp>
        <p:nvSpPr>
          <p:cNvPr id="5" name="TextBox 4"/>
          <p:cNvSpPr txBox="1"/>
          <p:nvPr/>
        </p:nvSpPr>
        <p:spPr>
          <a:xfrm>
            <a:off x="228600" y="228600"/>
            <a:ext cx="7807587" cy="707886"/>
          </a:xfrm>
          <a:prstGeom prst="rect">
            <a:avLst/>
          </a:prstGeom>
          <a:noFill/>
        </p:spPr>
        <p:txBody>
          <a:bodyPr wrap="none" rtlCol="0">
            <a:spAutoFit/>
          </a:bodyPr>
          <a:lstStyle/>
          <a:p>
            <a:r>
              <a:rPr lang="en-US" sz="4000" dirty="0" smtClean="0">
                <a:solidFill>
                  <a:schemeClr val="bg1"/>
                </a:solidFill>
              </a:rPr>
              <a:t>Why don’t they just change </a:t>
            </a:r>
            <a:r>
              <a:rPr lang="en-US" sz="4000" dirty="0" err="1" smtClean="0">
                <a:solidFill>
                  <a:schemeClr val="bg1"/>
                </a:solidFill>
              </a:rPr>
              <a:t>TOS</a:t>
            </a:r>
            <a:r>
              <a:rPr lang="en-US" sz="4000" dirty="0" smtClean="0">
                <a:solidFill>
                  <a:schemeClr val="bg1"/>
                </a:solidFill>
              </a:rPr>
              <a:t>?</a:t>
            </a:r>
            <a:endParaRPr lang="en-US" sz="40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685800" y="0"/>
            <a:ext cx="8229600" cy="762000"/>
          </a:xfrm>
          <a:noFill/>
        </p:spPr>
        <p:txBody>
          <a:bodyPr wrap="square" numCol="1" anchorCtr="0" compatLnSpc="1">
            <a:prstTxWarp prst="textNoShape">
              <a:avLst/>
            </a:prstTxWarp>
            <a:normAutofit fontScale="90000"/>
          </a:bodyPr>
          <a:lstStyle/>
          <a:p>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 </a:t>
            </a:r>
            <a:endParaRPr lang="en-US" sz="3100" dirty="0" smtClean="0">
              <a:effectLst/>
              <a:latin typeface="Arial" charset="0"/>
              <a:cs typeface="Arial" charset="0"/>
            </a:endParaRPr>
          </a:p>
        </p:txBody>
      </p:sp>
      <p:sp>
        <p:nvSpPr>
          <p:cNvPr id="4099" name="Rectangle 3"/>
          <p:cNvSpPr>
            <a:spLocks noGrp="1"/>
          </p:cNvSpPr>
          <p:nvPr>
            <p:ph idx="1"/>
          </p:nvPr>
        </p:nvSpPr>
        <p:spPr>
          <a:xfrm>
            <a:off x="1524000" y="1676400"/>
            <a:ext cx="7162800" cy="4953000"/>
          </a:xfrm>
        </p:spPr>
        <p:txBody>
          <a:bodyPr/>
          <a:lstStyle/>
          <a:p>
            <a:pPr marL="0" indent="0">
              <a:lnSpc>
                <a:spcPct val="80000"/>
              </a:lnSpc>
              <a:buNone/>
            </a:pPr>
            <a:r>
              <a:rPr lang="en-US" sz="2800" dirty="0" smtClean="0">
                <a:latin typeface="Arial" charset="0"/>
                <a:cs typeface="Arial" charset="0"/>
              </a:rPr>
              <a:t>The Stored Wire and Electronic Communications and Transactional Records Access Act</a:t>
            </a:r>
          </a:p>
          <a:p>
            <a:pPr marL="0" indent="0">
              <a:lnSpc>
                <a:spcPct val="80000"/>
              </a:lnSpc>
              <a:buNone/>
            </a:pPr>
            <a:endParaRPr lang="en-US" sz="2800" dirty="0">
              <a:latin typeface="Arial" charset="0"/>
              <a:cs typeface="Arial" charset="0"/>
            </a:endParaRPr>
          </a:p>
          <a:p>
            <a:pPr>
              <a:lnSpc>
                <a:spcPct val="80000"/>
              </a:lnSpc>
            </a:pPr>
            <a:r>
              <a:rPr lang="en-US" sz="2400" dirty="0" smtClean="0"/>
              <a:t>Default rule:  Digital asset provider cannot disclose account information, UNLESS AN EXCEPTION APPLIES.</a:t>
            </a:r>
          </a:p>
          <a:p>
            <a:pPr>
              <a:lnSpc>
                <a:spcPct val="80000"/>
              </a:lnSpc>
            </a:pPr>
            <a:r>
              <a:rPr lang="en-US" sz="2400" dirty="0" smtClean="0"/>
              <a:t>Helpful Exception:  if the user provides lawful consent to the disclosure, then the digital asset provider </a:t>
            </a:r>
            <a:r>
              <a:rPr lang="en-US" sz="2400" b="1" u="sng" dirty="0" smtClean="0"/>
              <a:t>MAY</a:t>
            </a:r>
            <a:r>
              <a:rPr lang="en-US" sz="2400" dirty="0" smtClean="0"/>
              <a:t> voluntarily disclose account information. </a:t>
            </a:r>
          </a:p>
          <a:p>
            <a:pPr>
              <a:lnSpc>
                <a:spcPct val="80000"/>
              </a:lnSpc>
            </a:pPr>
            <a:endParaRPr lang="en-US" sz="2200" u="sng" dirty="0" smtClean="0">
              <a:ea typeface="Times New Roman"/>
            </a:endParaRPr>
          </a:p>
          <a:p>
            <a:pPr marL="0" indent="0">
              <a:lnSpc>
                <a:spcPct val="80000"/>
              </a:lnSpc>
              <a:buNone/>
            </a:pPr>
            <a:r>
              <a:rPr lang="en-US" dirty="0" smtClean="0">
                <a:latin typeface="Arial" charset="0"/>
                <a:cs typeface="Arial" charset="0"/>
              </a:rPr>
              <a:t/>
            </a:r>
            <a:br>
              <a:rPr lang="en-US" dirty="0" smtClean="0">
                <a:latin typeface="Arial" charset="0"/>
                <a:cs typeface="Arial" charset="0"/>
              </a:rPr>
            </a:br>
            <a:r>
              <a:rPr lang="en-US" dirty="0" smtClean="0">
                <a:latin typeface="Arial" charset="0"/>
                <a:cs typeface="Arial" charset="0"/>
              </a:rPr>
              <a:t> </a:t>
            </a:r>
          </a:p>
          <a:p>
            <a:pPr marL="0" indent="0">
              <a:lnSpc>
                <a:spcPct val="80000"/>
              </a:lnSpc>
            </a:pPr>
            <a:endParaRPr lang="en-US" sz="2800" dirty="0" smtClean="0">
              <a:latin typeface="Arial" charset="0"/>
              <a:cs typeface="Arial" charset="0"/>
            </a:endParaRPr>
          </a:p>
        </p:txBody>
      </p:sp>
      <p:sp>
        <p:nvSpPr>
          <p:cNvPr id="5" name="TextBox 4"/>
          <p:cNvSpPr txBox="1"/>
          <p:nvPr/>
        </p:nvSpPr>
        <p:spPr>
          <a:xfrm>
            <a:off x="381000" y="377278"/>
            <a:ext cx="6438429" cy="769441"/>
          </a:xfrm>
          <a:prstGeom prst="rect">
            <a:avLst/>
          </a:prstGeom>
          <a:noFill/>
        </p:spPr>
        <p:txBody>
          <a:bodyPr wrap="none" rtlCol="0">
            <a:spAutoFit/>
          </a:bodyPr>
          <a:lstStyle/>
          <a:p>
            <a:r>
              <a:rPr lang="en-US" sz="4400" dirty="0" smtClean="0">
                <a:solidFill>
                  <a:schemeClr val="bg1"/>
                </a:solidFill>
              </a:rPr>
              <a:t>Privacy laws dictate </a:t>
            </a:r>
            <a:r>
              <a:rPr lang="en-US" sz="4400" dirty="0" err="1" smtClean="0">
                <a:solidFill>
                  <a:schemeClr val="bg1"/>
                </a:solidFill>
              </a:rPr>
              <a:t>TOS</a:t>
            </a:r>
            <a:endParaRPr lang="en-US" sz="44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685800" y="0"/>
            <a:ext cx="8229600" cy="762000"/>
          </a:xfrm>
          <a:noFill/>
        </p:spPr>
        <p:txBody>
          <a:bodyPr wrap="square" numCol="1" anchorCtr="0" compatLnSpc="1">
            <a:prstTxWarp prst="textNoShape">
              <a:avLst/>
            </a:prstTxWarp>
            <a:normAutofit fontScale="90000"/>
          </a:bodyPr>
          <a:lstStyle/>
          <a:p>
            <a:r>
              <a:rPr lang="en-US" dirty="0" smtClean="0">
                <a:effectLst/>
                <a:latin typeface="Arial" charset="0"/>
                <a:cs typeface="Arial" charset="0"/>
              </a:rPr>
              <a:t/>
            </a:r>
            <a:br>
              <a:rPr lang="en-US" dirty="0" smtClean="0">
                <a:effectLst/>
                <a:latin typeface="Arial" charset="0"/>
                <a:cs typeface="Arial" charset="0"/>
              </a:rPr>
            </a:br>
            <a:r>
              <a:rPr lang="en-US" dirty="0" smtClean="0">
                <a:effectLst/>
                <a:latin typeface="Arial" charset="0"/>
                <a:cs typeface="Arial" charset="0"/>
              </a:rPr>
              <a:t> </a:t>
            </a:r>
            <a:endParaRPr lang="en-US" sz="3100" dirty="0" smtClean="0">
              <a:effectLst/>
              <a:latin typeface="Arial" charset="0"/>
              <a:cs typeface="Arial" charset="0"/>
            </a:endParaRPr>
          </a:p>
        </p:txBody>
      </p:sp>
      <p:sp>
        <p:nvSpPr>
          <p:cNvPr id="4099" name="Rectangle 3"/>
          <p:cNvSpPr>
            <a:spLocks noGrp="1"/>
          </p:cNvSpPr>
          <p:nvPr>
            <p:ph idx="1"/>
          </p:nvPr>
        </p:nvSpPr>
        <p:spPr>
          <a:xfrm>
            <a:off x="1524000" y="1676400"/>
            <a:ext cx="7162800" cy="4953000"/>
          </a:xfrm>
        </p:spPr>
        <p:txBody>
          <a:bodyPr/>
          <a:lstStyle/>
          <a:p>
            <a:pPr marL="0" indent="0">
              <a:lnSpc>
                <a:spcPct val="80000"/>
              </a:lnSpc>
              <a:buNone/>
            </a:pPr>
            <a:r>
              <a:rPr lang="en-US" sz="2800" dirty="0" smtClean="0">
                <a:latin typeface="Arial" charset="0"/>
                <a:cs typeface="Arial" charset="0"/>
              </a:rPr>
              <a:t>The Stored Wire and Electronic Communications and Transactional Records Access Act</a:t>
            </a:r>
          </a:p>
          <a:p>
            <a:pPr marL="0" indent="0">
              <a:lnSpc>
                <a:spcPct val="80000"/>
              </a:lnSpc>
              <a:buNone/>
            </a:pPr>
            <a:endParaRPr lang="en-US" sz="2800" dirty="0">
              <a:latin typeface="Arial" charset="0"/>
              <a:cs typeface="Arial" charset="0"/>
            </a:endParaRPr>
          </a:p>
          <a:p>
            <a:pPr>
              <a:lnSpc>
                <a:spcPct val="80000"/>
              </a:lnSpc>
            </a:pPr>
            <a:r>
              <a:rPr lang="en-US" sz="2400" u="sng" dirty="0" smtClean="0">
                <a:ea typeface="Times New Roman"/>
              </a:rPr>
              <a:t>Negro </a:t>
            </a:r>
            <a:r>
              <a:rPr lang="en-US" sz="2400" u="sng" dirty="0">
                <a:ea typeface="Times New Roman"/>
              </a:rPr>
              <a:t>v. </a:t>
            </a:r>
            <a:r>
              <a:rPr lang="en-US" sz="2400" u="sng" dirty="0" err="1">
                <a:ea typeface="Times New Roman"/>
              </a:rPr>
              <a:t>Navalimpianti</a:t>
            </a:r>
            <a:r>
              <a:rPr lang="en-US" sz="2400" u="sng" dirty="0">
                <a:ea typeface="Times New Roman"/>
              </a:rPr>
              <a:t> USA, Inc</a:t>
            </a:r>
            <a:r>
              <a:rPr lang="en-US" sz="2400" i="1" dirty="0">
                <a:ea typeface="Times New Roman"/>
              </a:rPr>
              <a:t>.</a:t>
            </a:r>
            <a:r>
              <a:rPr lang="en-US" sz="2400" dirty="0">
                <a:ea typeface="Times New Roman"/>
              </a:rPr>
              <a:t>, 230 Cal. App. 4th 870, 23 (Oct. 21, </a:t>
            </a:r>
            <a:r>
              <a:rPr lang="en-US" sz="2400" dirty="0" smtClean="0">
                <a:ea typeface="Times New Roman"/>
              </a:rPr>
              <a:t>2014), which essentially held that consent cannot be imputed, has caused some to believe that you can’t “stand in the shoes” of another for purposes of providing consent. </a:t>
            </a:r>
          </a:p>
          <a:p>
            <a:pPr>
              <a:lnSpc>
                <a:spcPct val="80000"/>
              </a:lnSpc>
            </a:pPr>
            <a:r>
              <a:rPr lang="en-US" sz="2400" dirty="0" smtClean="0"/>
              <a:t>Of course, there is no </a:t>
            </a:r>
            <a:r>
              <a:rPr lang="en-US" sz="2400" dirty="0"/>
              <a:t>exception for fiduciary access upon death or </a:t>
            </a:r>
            <a:r>
              <a:rPr lang="en-US" sz="2400" dirty="0" smtClean="0"/>
              <a:t>disability (if there was, we wouldn’t be talking about this).</a:t>
            </a:r>
            <a:endParaRPr lang="en-US" sz="2400" dirty="0"/>
          </a:p>
          <a:p>
            <a:pPr marL="0" indent="0">
              <a:lnSpc>
                <a:spcPct val="80000"/>
              </a:lnSpc>
              <a:buNone/>
            </a:pPr>
            <a:r>
              <a:rPr lang="en-US" dirty="0" smtClean="0">
                <a:latin typeface="Arial" charset="0"/>
                <a:cs typeface="Arial" charset="0"/>
              </a:rPr>
              <a:t/>
            </a:r>
            <a:br>
              <a:rPr lang="en-US" dirty="0" smtClean="0">
                <a:latin typeface="Arial" charset="0"/>
                <a:cs typeface="Arial" charset="0"/>
              </a:rPr>
            </a:br>
            <a:r>
              <a:rPr lang="en-US" dirty="0" smtClean="0">
                <a:latin typeface="Arial" charset="0"/>
                <a:cs typeface="Arial" charset="0"/>
              </a:rPr>
              <a:t> </a:t>
            </a:r>
          </a:p>
          <a:p>
            <a:pPr marL="0" indent="0">
              <a:lnSpc>
                <a:spcPct val="80000"/>
              </a:lnSpc>
            </a:pPr>
            <a:endParaRPr lang="en-US" sz="2800" dirty="0" smtClean="0">
              <a:latin typeface="Arial" charset="0"/>
              <a:cs typeface="Arial" charset="0"/>
            </a:endParaRPr>
          </a:p>
        </p:txBody>
      </p:sp>
      <p:sp>
        <p:nvSpPr>
          <p:cNvPr id="5" name="TextBox 4"/>
          <p:cNvSpPr txBox="1"/>
          <p:nvPr/>
        </p:nvSpPr>
        <p:spPr>
          <a:xfrm>
            <a:off x="381000" y="377278"/>
            <a:ext cx="6438429" cy="769441"/>
          </a:xfrm>
          <a:prstGeom prst="rect">
            <a:avLst/>
          </a:prstGeom>
          <a:noFill/>
        </p:spPr>
        <p:txBody>
          <a:bodyPr wrap="none" rtlCol="0">
            <a:spAutoFit/>
          </a:bodyPr>
          <a:lstStyle/>
          <a:p>
            <a:r>
              <a:rPr lang="en-US" sz="4400" dirty="0" smtClean="0">
                <a:solidFill>
                  <a:schemeClr val="bg1"/>
                </a:solidFill>
              </a:rPr>
              <a:t>Privacy laws dictate </a:t>
            </a:r>
            <a:r>
              <a:rPr lang="en-US" sz="4400" dirty="0" err="1" smtClean="0">
                <a:solidFill>
                  <a:schemeClr val="bg1"/>
                </a:solidFill>
              </a:rPr>
              <a:t>TOS</a:t>
            </a:r>
            <a:endParaRPr lang="en-US" sz="4400" dirty="0">
              <a:solidFill>
                <a:schemeClr val="bg1"/>
              </a:solidFill>
            </a:endParaRPr>
          </a:p>
        </p:txBody>
      </p:sp>
    </p:spTree>
    <p:extLst>
      <p:ext uri="{BB962C8B-B14F-4D97-AF65-F5344CB8AC3E}">
        <p14:creationId xmlns:p14="http://schemas.microsoft.com/office/powerpoint/2010/main" val="352307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762000" y="457200"/>
            <a:ext cx="8229600" cy="762000"/>
          </a:xfrm>
          <a:noFill/>
        </p:spPr>
        <p:txBody>
          <a:bodyPr wrap="square" numCol="1" anchorCtr="0" compatLnSpc="1">
            <a:prstTxWarp prst="textNoShape">
              <a:avLst/>
            </a:prstTxWarp>
          </a:bodyPr>
          <a:lstStyle/>
          <a:p>
            <a:r>
              <a:rPr lang="en-US" dirty="0" smtClean="0">
                <a:effectLst/>
                <a:latin typeface="Arial" charset="0"/>
                <a:cs typeface="Arial" charset="0"/>
              </a:rPr>
              <a:t>Agenda</a:t>
            </a:r>
          </a:p>
        </p:txBody>
      </p:sp>
      <p:sp>
        <p:nvSpPr>
          <p:cNvPr id="4099" name="Rectangle 3"/>
          <p:cNvSpPr>
            <a:spLocks noGrp="1"/>
          </p:cNvSpPr>
          <p:nvPr>
            <p:ph idx="1"/>
          </p:nvPr>
        </p:nvSpPr>
        <p:spPr>
          <a:xfrm>
            <a:off x="1219200" y="1600200"/>
            <a:ext cx="7162800" cy="4953000"/>
          </a:xfrm>
        </p:spPr>
        <p:txBody>
          <a:bodyPr/>
          <a:lstStyle/>
          <a:p>
            <a:pPr marL="0" indent="0">
              <a:lnSpc>
                <a:spcPct val="80000"/>
              </a:lnSpc>
              <a:buFont typeface="Arial" charset="0"/>
              <a:buNone/>
            </a:pPr>
            <a:endParaRPr lang="en-US" sz="2000" dirty="0" smtClean="0">
              <a:latin typeface="Arial" charset="0"/>
              <a:cs typeface="Arial" charset="0"/>
            </a:endParaRPr>
          </a:p>
          <a:p>
            <a:pPr lvl="1">
              <a:lnSpc>
                <a:spcPct val="80000"/>
              </a:lnSpc>
            </a:pPr>
            <a:r>
              <a:rPr lang="en-US" sz="3200" b="1" dirty="0" smtClean="0">
                <a:solidFill>
                  <a:srgbClr val="FF0000"/>
                </a:solidFill>
              </a:rPr>
              <a:t>What are digital assets?</a:t>
            </a:r>
          </a:p>
          <a:p>
            <a:pPr lvl="1">
              <a:lnSpc>
                <a:spcPct val="80000"/>
              </a:lnSpc>
            </a:pPr>
            <a:r>
              <a:rPr lang="en-US" sz="3200" dirty="0" smtClean="0">
                <a:latin typeface="Arial" charset="0"/>
                <a:cs typeface="Arial" charset="0"/>
              </a:rPr>
              <a:t>Why do we care about them?</a:t>
            </a:r>
          </a:p>
          <a:p>
            <a:pPr lvl="1">
              <a:lnSpc>
                <a:spcPct val="80000"/>
              </a:lnSpc>
            </a:pPr>
            <a:r>
              <a:rPr lang="en-US" sz="3200" dirty="0" smtClean="0">
                <a:latin typeface="Arial" charset="0"/>
                <a:cs typeface="Arial" charset="0"/>
              </a:rPr>
              <a:t>Why is it a problem?</a:t>
            </a:r>
          </a:p>
          <a:p>
            <a:pPr lvl="1">
              <a:lnSpc>
                <a:spcPct val="80000"/>
              </a:lnSpc>
            </a:pPr>
            <a:r>
              <a:rPr lang="en-US" sz="3200" dirty="0" smtClean="0">
                <a:latin typeface="Arial" charset="0"/>
                <a:cs typeface="Arial" charset="0"/>
              </a:rPr>
              <a:t>How are “They” trying to fix it?</a:t>
            </a:r>
          </a:p>
          <a:p>
            <a:pPr lvl="1">
              <a:lnSpc>
                <a:spcPct val="80000"/>
              </a:lnSpc>
            </a:pPr>
            <a:r>
              <a:rPr lang="en-US" sz="3200" dirty="0" smtClean="0">
                <a:latin typeface="Arial" charset="0"/>
                <a:cs typeface="Arial" charset="0"/>
              </a:rPr>
              <a:t>How do we plan for it in the meantime?</a:t>
            </a:r>
          </a:p>
          <a:p>
            <a:pPr marL="465138" lvl="1" indent="-7938">
              <a:lnSpc>
                <a:spcPct val="80000"/>
              </a:lnSpc>
              <a:buNone/>
            </a:pPr>
            <a:r>
              <a:rPr lang="en-US" sz="2400" dirty="0" smtClean="0">
                <a:latin typeface="Arial" charset="0"/>
                <a:cs typeface="Arial" charset="0"/>
              </a:rPr>
              <a:t> </a:t>
            </a:r>
            <a:endParaRPr lang="en-US" sz="2400" dirty="0" smtClean="0">
              <a:latin typeface="Arial" charset="0"/>
              <a:cs typeface="Arial" charset="0"/>
            </a:endParaRPr>
          </a:p>
        </p:txBody>
      </p:sp>
    </p:spTree>
    <p:extLst>
      <p:ext uri="{BB962C8B-B14F-4D97-AF65-F5344CB8AC3E}">
        <p14:creationId xmlns:p14="http://schemas.microsoft.com/office/powerpoint/2010/main" val="31960608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762000" y="457200"/>
            <a:ext cx="8229600" cy="762000"/>
          </a:xfrm>
          <a:noFill/>
        </p:spPr>
        <p:txBody>
          <a:bodyPr wrap="square" numCol="1" anchorCtr="0" compatLnSpc="1">
            <a:prstTxWarp prst="textNoShape">
              <a:avLst/>
            </a:prstTxWarp>
          </a:bodyPr>
          <a:lstStyle/>
          <a:p>
            <a:r>
              <a:rPr lang="en-US" dirty="0" smtClean="0">
                <a:effectLst/>
                <a:latin typeface="Arial" charset="0"/>
                <a:cs typeface="Arial" charset="0"/>
              </a:rPr>
              <a:t>Agenda</a:t>
            </a:r>
          </a:p>
        </p:txBody>
      </p:sp>
      <p:sp>
        <p:nvSpPr>
          <p:cNvPr id="4099" name="Rectangle 3"/>
          <p:cNvSpPr>
            <a:spLocks noGrp="1"/>
          </p:cNvSpPr>
          <p:nvPr>
            <p:ph idx="1"/>
          </p:nvPr>
        </p:nvSpPr>
        <p:spPr>
          <a:xfrm>
            <a:off x="1219200" y="1600200"/>
            <a:ext cx="7162800" cy="4953000"/>
          </a:xfrm>
        </p:spPr>
        <p:txBody>
          <a:bodyPr/>
          <a:lstStyle/>
          <a:p>
            <a:pPr marL="0" indent="0">
              <a:lnSpc>
                <a:spcPct val="80000"/>
              </a:lnSpc>
              <a:buFont typeface="Arial" charset="0"/>
              <a:buNone/>
            </a:pPr>
            <a:endParaRPr lang="en-US" sz="2000" dirty="0" smtClean="0">
              <a:latin typeface="Arial" charset="0"/>
              <a:cs typeface="Arial" charset="0"/>
            </a:endParaRPr>
          </a:p>
          <a:p>
            <a:pPr lvl="1">
              <a:lnSpc>
                <a:spcPct val="80000"/>
              </a:lnSpc>
            </a:pPr>
            <a:r>
              <a:rPr lang="en-US" sz="3200" dirty="0" smtClean="0"/>
              <a:t>What are digital assets?</a:t>
            </a:r>
          </a:p>
          <a:p>
            <a:pPr lvl="1">
              <a:lnSpc>
                <a:spcPct val="80000"/>
              </a:lnSpc>
            </a:pPr>
            <a:r>
              <a:rPr lang="en-US" sz="3200" dirty="0" smtClean="0">
                <a:latin typeface="Arial" charset="0"/>
                <a:cs typeface="Arial" charset="0"/>
              </a:rPr>
              <a:t>Why do we care about them?</a:t>
            </a:r>
          </a:p>
          <a:p>
            <a:pPr lvl="1">
              <a:lnSpc>
                <a:spcPct val="80000"/>
              </a:lnSpc>
            </a:pPr>
            <a:r>
              <a:rPr lang="en-US" sz="3200" dirty="0" smtClean="0">
                <a:latin typeface="Arial" charset="0"/>
                <a:cs typeface="Arial" charset="0"/>
              </a:rPr>
              <a:t>Why is it a problem?</a:t>
            </a:r>
          </a:p>
          <a:p>
            <a:pPr lvl="1">
              <a:lnSpc>
                <a:spcPct val="80000"/>
              </a:lnSpc>
            </a:pPr>
            <a:r>
              <a:rPr lang="en-US" sz="3200" b="1" dirty="0" smtClean="0">
                <a:solidFill>
                  <a:srgbClr val="FF0000"/>
                </a:solidFill>
                <a:latin typeface="Arial" charset="0"/>
                <a:cs typeface="Arial" charset="0"/>
              </a:rPr>
              <a:t>How are “They” trying to fix it?</a:t>
            </a:r>
          </a:p>
          <a:p>
            <a:pPr lvl="1">
              <a:lnSpc>
                <a:spcPct val="80000"/>
              </a:lnSpc>
            </a:pPr>
            <a:r>
              <a:rPr lang="en-US" sz="3200" dirty="0" smtClean="0">
                <a:latin typeface="Arial" charset="0"/>
                <a:cs typeface="Arial" charset="0"/>
              </a:rPr>
              <a:t>How do we plan for it in the meantime?</a:t>
            </a:r>
          </a:p>
          <a:p>
            <a:pPr marL="465138" lvl="1" indent="-7938">
              <a:lnSpc>
                <a:spcPct val="80000"/>
              </a:lnSpc>
              <a:buNone/>
            </a:pPr>
            <a:r>
              <a:rPr lang="en-US" sz="2400" dirty="0" smtClean="0">
                <a:latin typeface="Arial" charset="0"/>
                <a:cs typeface="Arial" charset="0"/>
              </a:rPr>
              <a:t> </a:t>
            </a:r>
            <a:endParaRPr lang="en-US" sz="2400" dirty="0" smtClean="0">
              <a:latin typeface="Arial" charset="0"/>
              <a:cs typeface="Arial" charset="0"/>
            </a:endParaRPr>
          </a:p>
        </p:txBody>
      </p:sp>
    </p:spTree>
    <p:extLst>
      <p:ext uri="{BB962C8B-B14F-4D97-AF65-F5344CB8AC3E}">
        <p14:creationId xmlns:p14="http://schemas.microsoft.com/office/powerpoint/2010/main" val="387005121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1524000" y="1905000"/>
            <a:ext cx="7467600" cy="4449763"/>
          </a:xfrm>
        </p:spPr>
        <p:txBody>
          <a:bodyPr/>
          <a:lstStyle/>
          <a:p>
            <a:pPr marL="228600" lvl="1" indent="0">
              <a:buNone/>
            </a:pPr>
            <a:r>
              <a:rPr lang="en-US" sz="2300" dirty="0" smtClean="0"/>
              <a:t>Increasingly, state legislatures are providing express statutory authority to allow Personal Representatives to access and control certain virtual assets of a deceased person.</a:t>
            </a:r>
          </a:p>
          <a:p>
            <a:pPr marL="228600" lvl="1" indent="0">
              <a:buNone/>
            </a:pPr>
            <a:r>
              <a:rPr lang="en-US" sz="2300" dirty="0" smtClean="0"/>
              <a:t/>
            </a:r>
            <a:br>
              <a:rPr lang="en-US" sz="2300" dirty="0" smtClean="0"/>
            </a:br>
            <a:r>
              <a:rPr lang="en-US" sz="2300" dirty="0" smtClean="0"/>
              <a:t>Eight states </a:t>
            </a:r>
            <a:r>
              <a:rPr lang="en-US" sz="2300" dirty="0" smtClean="0"/>
              <a:t>(Connecticut, </a:t>
            </a:r>
            <a:r>
              <a:rPr lang="en-US" sz="2300" dirty="0" smtClean="0"/>
              <a:t>Oklahoma, Idaho, Rhode Island , Indiana, Virginia, Delaware and Nevada) have </a:t>
            </a:r>
            <a:r>
              <a:rPr lang="en-US" sz="2300" dirty="0" smtClean="0"/>
              <a:t>statutes which give the fiduciary limited access to certain digital </a:t>
            </a:r>
            <a:r>
              <a:rPr lang="en-US" sz="2300" dirty="0" smtClean="0"/>
              <a:t>assets.</a:t>
            </a:r>
            <a:br>
              <a:rPr lang="en-US" sz="2300" dirty="0" smtClean="0"/>
            </a:br>
            <a:r>
              <a:rPr lang="en-US" sz="2300" dirty="0" smtClean="0"/>
              <a:t>  </a:t>
            </a:r>
          </a:p>
          <a:p>
            <a:pPr marL="228600" lvl="1" indent="0">
              <a:buNone/>
            </a:pPr>
            <a:r>
              <a:rPr lang="en-US" sz="2300" dirty="0"/>
              <a:t>None of these laws expressly supersede conflicting provisions in the terms and conditions and privacy policies of online providers.  </a:t>
            </a:r>
          </a:p>
          <a:p>
            <a:pPr marL="228600" lvl="1" indent="0">
              <a:buNone/>
            </a:pPr>
            <a:endParaRPr lang="en-US" sz="2400" dirty="0" smtClean="0"/>
          </a:p>
          <a:p>
            <a:pPr marL="457200" lvl="1" indent="0"/>
            <a:endParaRPr lang="en-US" dirty="0" smtClean="0">
              <a:latin typeface="Arial" charset="0"/>
              <a:cs typeface="Arial" charset="0"/>
            </a:endParaRPr>
          </a:p>
        </p:txBody>
      </p:sp>
      <p:sp>
        <p:nvSpPr>
          <p:cNvPr id="22532" name="Rectangle 4"/>
          <p:cNvSpPr>
            <a:spLocks/>
          </p:cNvSpPr>
          <p:nvPr/>
        </p:nvSpPr>
        <p:spPr bwMode="auto">
          <a:xfrm>
            <a:off x="-685800" y="457200"/>
            <a:ext cx="8229600" cy="762000"/>
          </a:xfrm>
          <a:prstGeom prst="rect">
            <a:avLst/>
          </a:prstGeom>
          <a:noFill/>
          <a:ln w="9525">
            <a:noFill/>
            <a:miter lim="800000"/>
            <a:headEnd/>
            <a:tailEnd/>
          </a:ln>
        </p:spPr>
        <p:txBody>
          <a:bodyPr anchor="ctr"/>
          <a:lstStyle/>
          <a:p>
            <a:pPr algn="ctr" eaLnBrk="0" hangingPunct="0"/>
            <a:r>
              <a:rPr lang="en-US" sz="3200" b="1" dirty="0" smtClean="0">
                <a:solidFill>
                  <a:prstClr val="white"/>
                </a:solidFill>
              </a:rPr>
              <a:t>How are “They” trying to fix it?</a:t>
            </a:r>
          </a:p>
          <a:p>
            <a:pPr algn="ctr" eaLnBrk="0" hangingPunct="0"/>
            <a:r>
              <a:rPr lang="en-US" sz="2000" b="1" dirty="0" smtClean="0">
                <a:solidFill>
                  <a:prstClr val="white"/>
                </a:solidFill>
              </a:rPr>
              <a:t>State Laws Grant Fiduciary Access</a:t>
            </a:r>
            <a:endParaRPr lang="en-US" sz="2000" b="1" dirty="0">
              <a:solidFill>
                <a:prstClr val="white"/>
              </a:solidFill>
            </a:endParaRPr>
          </a:p>
        </p:txBody>
      </p:sp>
    </p:spTree>
    <p:extLst>
      <p:ext uri="{BB962C8B-B14F-4D97-AF65-F5344CB8AC3E}">
        <p14:creationId xmlns:p14="http://schemas.microsoft.com/office/powerpoint/2010/main" val="38058131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1676400" y="1600200"/>
            <a:ext cx="7467600" cy="4449763"/>
          </a:xfrm>
        </p:spPr>
        <p:txBody>
          <a:bodyPr/>
          <a:lstStyle/>
          <a:p>
            <a:pPr marL="285750" lvl="2" indent="0">
              <a:buNone/>
            </a:pPr>
            <a:r>
              <a:rPr lang="en-US" sz="2000" dirty="0" smtClean="0"/>
              <a:t/>
            </a:r>
            <a:br>
              <a:rPr lang="en-US" sz="2000" dirty="0" smtClean="0"/>
            </a:br>
            <a:r>
              <a:rPr lang="en-US" sz="2000" dirty="0" smtClean="0"/>
              <a:t>In the Spring of 2012, a Uniform Law Commission drafting committee was formed to craft a uniform act, applicable to POAs, Trusts, Wills and Guardianships, that would allow a fiduciary to access digital assets.  The draft act was completed in March of 2014 and approved by the ULC and NCCUSL in July of 2014.  This act is called the Uniform Fiduciary Access to Digital Assets Act (“UFADAA”).</a:t>
            </a:r>
          </a:p>
          <a:p>
            <a:pPr marL="285750" lvl="2" indent="0">
              <a:buNone/>
            </a:pPr>
            <a:endParaRPr lang="en-US" sz="2000" dirty="0" smtClean="0"/>
          </a:p>
          <a:p>
            <a:pPr marL="285750" lvl="2" indent="0">
              <a:buNone/>
            </a:pPr>
            <a:r>
              <a:rPr lang="en-US" sz="2000" dirty="0" smtClean="0"/>
              <a:t>An earlier draft of UFADAA was enacted in 2014 in Delaware.  </a:t>
            </a:r>
          </a:p>
          <a:p>
            <a:pPr marL="285750" lvl="2" indent="0">
              <a:buNone/>
            </a:pPr>
            <a:endParaRPr lang="en-US" sz="2000" dirty="0">
              <a:latin typeface="Arial" charset="0"/>
              <a:cs typeface="Arial" charset="0"/>
            </a:endParaRPr>
          </a:p>
          <a:p>
            <a:pPr marL="285750" lvl="2" indent="0">
              <a:buNone/>
            </a:pPr>
            <a:r>
              <a:rPr lang="en-US" sz="2000" dirty="0" smtClean="0">
                <a:latin typeface="Arial" charset="0"/>
                <a:cs typeface="Arial" charset="0"/>
              </a:rPr>
              <a:t>UFADAA was introduced in 27 state legislatures this year.</a:t>
            </a:r>
            <a:endParaRPr lang="en-US" sz="2000" dirty="0" smtClean="0">
              <a:latin typeface="Arial" charset="0"/>
              <a:cs typeface="Arial" charset="0"/>
            </a:endParaRPr>
          </a:p>
        </p:txBody>
      </p:sp>
      <p:sp>
        <p:nvSpPr>
          <p:cNvPr id="22532" name="Rectangle 4"/>
          <p:cNvSpPr>
            <a:spLocks/>
          </p:cNvSpPr>
          <p:nvPr/>
        </p:nvSpPr>
        <p:spPr bwMode="auto">
          <a:xfrm>
            <a:off x="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A Uniform Law Authorizing</a:t>
            </a:r>
            <a:br>
              <a:rPr lang="en-US" sz="2800" b="1" dirty="0" smtClean="0">
                <a:solidFill>
                  <a:prstClr val="white"/>
                </a:solidFill>
              </a:rPr>
            </a:br>
            <a:r>
              <a:rPr lang="en-US" sz="2800" b="1" dirty="0" smtClean="0">
                <a:solidFill>
                  <a:prstClr val="white"/>
                </a:solidFill>
              </a:rPr>
              <a:t>Fiduciary Access</a:t>
            </a:r>
            <a:endParaRPr lang="en-US" sz="4400" b="1" dirty="0">
              <a:solidFill>
                <a:prstClr val="white"/>
              </a:solidFill>
            </a:endParaRPr>
          </a:p>
        </p:txBody>
      </p:sp>
    </p:spTree>
    <p:extLst>
      <p:ext uri="{BB962C8B-B14F-4D97-AF65-F5344CB8AC3E}">
        <p14:creationId xmlns:p14="http://schemas.microsoft.com/office/powerpoint/2010/main" val="16650184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1676400" y="1600200"/>
            <a:ext cx="7467600" cy="4449763"/>
          </a:xfrm>
        </p:spPr>
        <p:txBody>
          <a:bodyPr/>
          <a:lstStyle/>
          <a:p>
            <a:pPr marL="285750" lvl="2" indent="0">
              <a:buNone/>
            </a:pPr>
            <a:r>
              <a:rPr lang="en-US" sz="2000" dirty="0" smtClean="0"/>
              <a:t/>
            </a:r>
            <a:br>
              <a:rPr lang="en-US" sz="2000" dirty="0" smtClean="0"/>
            </a:br>
            <a:endParaRPr lang="en-US" sz="2000" dirty="0" smtClean="0">
              <a:latin typeface="Arial" charset="0"/>
              <a:cs typeface="Arial" charset="0"/>
            </a:endParaRPr>
          </a:p>
        </p:txBody>
      </p:sp>
      <p:sp>
        <p:nvSpPr>
          <p:cNvPr id="22532" name="Rectangle 4"/>
          <p:cNvSpPr>
            <a:spLocks/>
          </p:cNvSpPr>
          <p:nvPr/>
        </p:nvSpPr>
        <p:spPr bwMode="auto">
          <a:xfrm>
            <a:off x="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A Uniform Law Authorizing</a:t>
            </a:r>
            <a:br>
              <a:rPr lang="en-US" sz="2800" b="1" dirty="0" smtClean="0">
                <a:solidFill>
                  <a:prstClr val="white"/>
                </a:solidFill>
              </a:rPr>
            </a:br>
            <a:r>
              <a:rPr lang="en-US" sz="2800" b="1" dirty="0" smtClean="0">
                <a:solidFill>
                  <a:prstClr val="white"/>
                </a:solidFill>
              </a:rPr>
              <a:t>Fiduciary Access</a:t>
            </a:r>
            <a:endParaRPr lang="en-US" sz="4400" b="1" dirty="0">
              <a:solidFill>
                <a:prstClr val="white"/>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418621428"/>
              </p:ext>
            </p:extLst>
          </p:nvPr>
        </p:nvGraphicFramePr>
        <p:xfrm>
          <a:off x="1828798" y="1676409"/>
          <a:ext cx="4419600" cy="5029193"/>
        </p:xfrm>
        <a:graphic>
          <a:graphicData uri="http://schemas.openxmlformats.org/drawingml/2006/table">
            <a:tbl>
              <a:tblPr/>
              <a:tblGrid>
                <a:gridCol w="1104900"/>
                <a:gridCol w="1104900"/>
                <a:gridCol w="1104900"/>
                <a:gridCol w="1104900"/>
              </a:tblGrid>
              <a:tr h="174879">
                <a:tc>
                  <a:txBody>
                    <a:bodyPr/>
                    <a:lstStyle/>
                    <a:p>
                      <a:r>
                        <a:rPr lang="en-US" sz="900" dirty="0"/>
                        <a:t>State</a:t>
                      </a:r>
                    </a:p>
                  </a:txBody>
                  <a:tcPr marL="9435" marR="9435" marT="9435" marB="9435" anchor="ctr">
                    <a:lnL>
                      <a:noFill/>
                    </a:lnL>
                    <a:lnR>
                      <a:noFill/>
                    </a:lnR>
                    <a:lnT>
                      <a:noFill/>
                    </a:lnT>
                    <a:lnB>
                      <a:noFill/>
                    </a:lnB>
                  </a:tcPr>
                </a:tc>
                <a:tc>
                  <a:txBody>
                    <a:bodyPr/>
                    <a:lstStyle/>
                    <a:p>
                      <a:r>
                        <a:rPr lang="en-US" sz="900"/>
                        <a:t>Bill</a:t>
                      </a:r>
                    </a:p>
                  </a:txBody>
                  <a:tcPr marL="9435" marR="9435" marT="9435" marB="9435" anchor="ctr">
                    <a:lnL>
                      <a:noFill/>
                    </a:lnL>
                    <a:lnR>
                      <a:noFill/>
                    </a:lnR>
                    <a:lnT>
                      <a:noFill/>
                    </a:lnT>
                    <a:lnB>
                      <a:noFill/>
                    </a:lnB>
                  </a:tcPr>
                </a:tc>
                <a:tc>
                  <a:txBody>
                    <a:bodyPr/>
                    <a:lstStyle/>
                    <a:p>
                      <a:r>
                        <a:rPr lang="en-US" sz="900"/>
                        <a:t>Sponsor</a:t>
                      </a:r>
                    </a:p>
                  </a:txBody>
                  <a:tcPr marL="9435" marR="9435" marT="9435" marB="9435" anchor="ctr">
                    <a:lnL>
                      <a:noFill/>
                    </a:lnL>
                    <a:lnR>
                      <a:noFill/>
                    </a:lnR>
                    <a:lnT>
                      <a:noFill/>
                    </a:lnT>
                    <a:lnB>
                      <a:noFill/>
                    </a:lnB>
                  </a:tcPr>
                </a:tc>
                <a:tc>
                  <a:txBody>
                    <a:bodyPr/>
                    <a:lstStyle/>
                    <a:p>
                      <a:r>
                        <a:rPr lang="en-US" sz="900"/>
                        <a:t>Status</a:t>
                      </a:r>
                    </a:p>
                  </a:txBody>
                  <a:tcPr marL="9435" marR="9435" marT="9435" marB="9435" anchor="ctr">
                    <a:lnL>
                      <a:noFill/>
                    </a:lnL>
                    <a:lnR>
                      <a:noFill/>
                    </a:lnR>
                    <a:lnT>
                      <a:noFill/>
                    </a:lnT>
                    <a:lnB>
                      <a:noFill/>
                    </a:lnB>
                  </a:tcPr>
                </a:tc>
              </a:tr>
              <a:tr h="174879">
                <a:tc>
                  <a:txBody>
                    <a:bodyPr/>
                    <a:lstStyle/>
                    <a:p>
                      <a:r>
                        <a:rPr lang="en-US" sz="900">
                          <a:effectLst/>
                        </a:rPr>
                        <a:t>Arkansas </a:t>
                      </a:r>
                    </a:p>
                  </a:txBody>
                  <a:tcPr marL="9435" marR="9435" marT="9435" marB="9435" anchor="ctr">
                    <a:lnL>
                      <a:noFill/>
                    </a:lnL>
                    <a:lnR>
                      <a:noFill/>
                    </a:lnR>
                    <a:lnT>
                      <a:noFill/>
                    </a:lnT>
                    <a:lnB>
                      <a:noFill/>
                    </a:lnB>
                  </a:tcPr>
                </a:tc>
                <a:tc>
                  <a:txBody>
                    <a:bodyPr/>
                    <a:lstStyle/>
                    <a:p>
                      <a:r>
                        <a:rPr lang="en-US" sz="900" dirty="0">
                          <a:effectLst/>
                          <a:hlinkClick r:id="rId3"/>
                        </a:rPr>
                        <a:t>HB 1362</a:t>
                      </a:r>
                      <a:r>
                        <a:rPr lang="en-US" sz="900" dirty="0">
                          <a:effectLst/>
                        </a:rPr>
                        <a:t> </a:t>
                      </a:r>
                    </a:p>
                  </a:txBody>
                  <a:tcPr marL="9435" marR="9435" marT="9435" marB="9435" anchor="ctr">
                    <a:lnL>
                      <a:noFill/>
                    </a:lnL>
                    <a:lnR>
                      <a:noFill/>
                    </a:lnR>
                    <a:lnT>
                      <a:noFill/>
                    </a:lnT>
                    <a:lnB>
                      <a:noFill/>
                    </a:lnB>
                  </a:tcPr>
                </a:tc>
                <a:tc>
                  <a:txBody>
                    <a:bodyPr/>
                    <a:lstStyle/>
                    <a:p>
                      <a:r>
                        <a:rPr lang="en-US" sz="900">
                          <a:effectLst/>
                        </a:rPr>
                        <a:t>Shepherd</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Colorado </a:t>
                      </a:r>
                    </a:p>
                  </a:txBody>
                  <a:tcPr marL="9435" marR="9435" marT="9435" marB="9435" anchor="ctr">
                    <a:lnL>
                      <a:noFill/>
                    </a:lnL>
                    <a:lnR>
                      <a:noFill/>
                    </a:lnR>
                    <a:lnT>
                      <a:noFill/>
                    </a:lnT>
                    <a:lnB>
                      <a:noFill/>
                    </a:lnB>
                  </a:tcPr>
                </a:tc>
                <a:tc>
                  <a:txBody>
                    <a:bodyPr/>
                    <a:lstStyle/>
                    <a:p>
                      <a:r>
                        <a:rPr lang="en-US" sz="900">
                          <a:effectLst/>
                          <a:hlinkClick r:id="rId4"/>
                        </a:rPr>
                        <a:t>HB 1189</a:t>
                      </a:r>
                      <a:r>
                        <a:rPr lang="en-US" sz="900">
                          <a:effectLst/>
                        </a:rPr>
                        <a:t> </a:t>
                      </a:r>
                    </a:p>
                  </a:txBody>
                  <a:tcPr marL="9435" marR="9435" marT="9435" marB="9435" anchor="ctr">
                    <a:lnL>
                      <a:noFill/>
                    </a:lnL>
                    <a:lnR>
                      <a:noFill/>
                    </a:lnR>
                    <a:lnT>
                      <a:noFill/>
                    </a:lnT>
                    <a:lnB>
                      <a:noFill/>
                    </a:lnB>
                  </a:tcPr>
                </a:tc>
                <a:tc>
                  <a:txBody>
                    <a:bodyPr/>
                    <a:lstStyle/>
                    <a:p>
                      <a:r>
                        <a:rPr lang="en-US" sz="900">
                          <a:effectLst/>
                        </a:rPr>
                        <a:t>Keyser</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Connecticut </a:t>
                      </a:r>
                    </a:p>
                  </a:txBody>
                  <a:tcPr marL="9435" marR="9435" marT="9435" marB="9435" anchor="ctr">
                    <a:lnL>
                      <a:noFill/>
                    </a:lnL>
                    <a:lnR>
                      <a:noFill/>
                    </a:lnR>
                    <a:lnT>
                      <a:noFill/>
                    </a:lnT>
                    <a:lnB>
                      <a:noFill/>
                    </a:lnB>
                  </a:tcPr>
                </a:tc>
                <a:tc>
                  <a:txBody>
                    <a:bodyPr/>
                    <a:lstStyle/>
                    <a:p>
                      <a:r>
                        <a:rPr lang="en-US" sz="900">
                          <a:effectLst/>
                          <a:hlinkClick r:id="rId5"/>
                        </a:rPr>
                        <a:t>SB 979</a:t>
                      </a:r>
                      <a:r>
                        <a:rPr lang="en-US" sz="900">
                          <a:effectLst/>
                        </a:rPr>
                        <a:t> </a:t>
                      </a:r>
                    </a:p>
                  </a:txBody>
                  <a:tcPr marL="9435" marR="9435" marT="9435" marB="9435" anchor="ctr">
                    <a:lnL>
                      <a:noFill/>
                    </a:lnL>
                    <a:lnR>
                      <a:noFill/>
                    </a:lnR>
                    <a:lnT>
                      <a:noFill/>
                    </a:lnT>
                    <a:lnB>
                      <a:noFill/>
                    </a:lnB>
                  </a:tcPr>
                </a:tc>
                <a:tc>
                  <a:txBody>
                    <a:bodyPr/>
                    <a:lstStyle/>
                    <a:p>
                      <a:r>
                        <a:rPr lang="en-US" sz="900">
                          <a:effectLst/>
                        </a:rPr>
                        <a:t> </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Florida </a:t>
                      </a:r>
                    </a:p>
                  </a:txBody>
                  <a:tcPr marL="9435" marR="9435" marT="9435" marB="9435" anchor="ctr">
                    <a:lnL>
                      <a:noFill/>
                    </a:lnL>
                    <a:lnR>
                      <a:noFill/>
                    </a:lnR>
                    <a:lnT>
                      <a:noFill/>
                    </a:lnT>
                    <a:lnB>
                      <a:noFill/>
                    </a:lnB>
                  </a:tcPr>
                </a:tc>
                <a:tc>
                  <a:txBody>
                    <a:bodyPr/>
                    <a:lstStyle/>
                    <a:p>
                      <a:r>
                        <a:rPr lang="en-US" sz="900">
                          <a:effectLst/>
                          <a:hlinkClick r:id="rId6"/>
                        </a:rPr>
                        <a:t>SB102/HB313</a:t>
                      </a:r>
                      <a:r>
                        <a:rPr lang="en-US" sz="900">
                          <a:effectLst/>
                        </a:rPr>
                        <a:t> </a:t>
                      </a:r>
                    </a:p>
                  </a:txBody>
                  <a:tcPr marL="9435" marR="9435" marT="9435" marB="9435" anchor="ctr">
                    <a:lnL>
                      <a:noFill/>
                    </a:lnL>
                    <a:lnR>
                      <a:noFill/>
                    </a:lnR>
                    <a:lnT>
                      <a:noFill/>
                    </a:lnT>
                    <a:lnB>
                      <a:noFill/>
                    </a:lnB>
                  </a:tcPr>
                </a:tc>
                <a:tc>
                  <a:txBody>
                    <a:bodyPr/>
                    <a:lstStyle/>
                    <a:p>
                      <a:r>
                        <a:rPr lang="en-US" sz="900">
                          <a:effectLst/>
                        </a:rPr>
                        <a:t>Hukill/Fant</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328609">
                <a:tc>
                  <a:txBody>
                    <a:bodyPr/>
                    <a:lstStyle/>
                    <a:p>
                      <a:r>
                        <a:rPr lang="en-US" sz="900">
                          <a:effectLst/>
                        </a:rPr>
                        <a:t>Hawaii </a:t>
                      </a:r>
                    </a:p>
                  </a:txBody>
                  <a:tcPr marL="9435" marR="9435" marT="9435" marB="9435" anchor="ctr">
                    <a:lnL>
                      <a:noFill/>
                    </a:lnL>
                    <a:lnR>
                      <a:noFill/>
                    </a:lnR>
                    <a:lnT>
                      <a:noFill/>
                    </a:lnT>
                    <a:lnB>
                      <a:noFill/>
                    </a:lnB>
                  </a:tcPr>
                </a:tc>
                <a:tc>
                  <a:txBody>
                    <a:bodyPr/>
                    <a:lstStyle/>
                    <a:p>
                      <a:r>
                        <a:rPr lang="en-US" sz="900">
                          <a:effectLst/>
                          <a:hlinkClick r:id="rId7"/>
                        </a:rPr>
                        <a:t>HB41/SB467</a:t>
                      </a:r>
                      <a:r>
                        <a:rPr lang="en-US" sz="900">
                          <a:effectLst/>
                        </a:rPr>
                        <a:t> </a:t>
                      </a:r>
                    </a:p>
                  </a:txBody>
                  <a:tcPr marL="9435" marR="9435" marT="9435" marB="9435" anchor="ctr">
                    <a:lnL>
                      <a:noFill/>
                    </a:lnL>
                    <a:lnR>
                      <a:noFill/>
                    </a:lnR>
                    <a:lnT>
                      <a:noFill/>
                    </a:lnT>
                    <a:lnB>
                      <a:noFill/>
                    </a:lnB>
                  </a:tcPr>
                </a:tc>
                <a:tc>
                  <a:txBody>
                    <a:bodyPr/>
                    <a:lstStyle/>
                    <a:p>
                      <a:r>
                        <a:rPr lang="en-US" sz="900">
                          <a:effectLst/>
                        </a:rPr>
                        <a:t>Takayama/Keith-Agara</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Idaho </a:t>
                      </a:r>
                    </a:p>
                  </a:txBody>
                  <a:tcPr marL="9435" marR="9435" marT="9435" marB="9435" anchor="ctr">
                    <a:lnL>
                      <a:noFill/>
                    </a:lnL>
                    <a:lnR>
                      <a:noFill/>
                    </a:lnR>
                    <a:lnT>
                      <a:noFill/>
                    </a:lnT>
                    <a:lnB>
                      <a:noFill/>
                    </a:lnB>
                  </a:tcPr>
                </a:tc>
                <a:tc>
                  <a:txBody>
                    <a:bodyPr/>
                    <a:lstStyle/>
                    <a:p>
                      <a:r>
                        <a:rPr lang="en-US" sz="900">
                          <a:effectLst/>
                          <a:hlinkClick r:id="rId8"/>
                        </a:rPr>
                        <a:t>SB 1055</a:t>
                      </a:r>
                      <a:r>
                        <a:rPr lang="en-US" sz="900">
                          <a:effectLst/>
                        </a:rPr>
                        <a:t> </a:t>
                      </a:r>
                    </a:p>
                  </a:txBody>
                  <a:tcPr marL="9435" marR="9435" marT="9435" marB="9435" anchor="ctr">
                    <a:lnL>
                      <a:noFill/>
                    </a:lnL>
                    <a:lnR>
                      <a:noFill/>
                    </a:lnR>
                    <a:lnT>
                      <a:noFill/>
                    </a:lnT>
                    <a:lnB>
                      <a:noFill/>
                    </a:lnB>
                  </a:tcPr>
                </a:tc>
                <a:tc>
                  <a:txBody>
                    <a:bodyPr/>
                    <a:lstStyle/>
                    <a:p>
                      <a:r>
                        <a:rPr lang="en-US" sz="900">
                          <a:effectLst/>
                        </a:rPr>
                        <a:t> </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Illinois </a:t>
                      </a:r>
                    </a:p>
                  </a:txBody>
                  <a:tcPr marL="9435" marR="9435" marT="9435" marB="9435" anchor="ctr">
                    <a:lnL>
                      <a:noFill/>
                    </a:lnL>
                    <a:lnR>
                      <a:noFill/>
                    </a:lnR>
                    <a:lnT>
                      <a:noFill/>
                    </a:lnT>
                    <a:lnB>
                      <a:noFill/>
                    </a:lnB>
                  </a:tcPr>
                </a:tc>
                <a:tc>
                  <a:txBody>
                    <a:bodyPr/>
                    <a:lstStyle/>
                    <a:p>
                      <a:r>
                        <a:rPr lang="en-US" sz="900">
                          <a:effectLst/>
                          <a:hlinkClick r:id="rId9"/>
                        </a:rPr>
                        <a:t>SB1376/HB4131</a:t>
                      </a:r>
                      <a:r>
                        <a:rPr lang="en-US" sz="900">
                          <a:effectLst/>
                        </a:rPr>
                        <a:t> </a:t>
                      </a:r>
                    </a:p>
                  </a:txBody>
                  <a:tcPr marL="9435" marR="9435" marT="9435" marB="9435" anchor="ctr">
                    <a:lnL>
                      <a:noFill/>
                    </a:lnL>
                    <a:lnR>
                      <a:noFill/>
                    </a:lnR>
                    <a:lnT>
                      <a:noFill/>
                    </a:lnT>
                    <a:lnB>
                      <a:noFill/>
                    </a:lnB>
                  </a:tcPr>
                </a:tc>
                <a:tc>
                  <a:txBody>
                    <a:bodyPr/>
                    <a:lstStyle/>
                    <a:p>
                      <a:r>
                        <a:rPr lang="en-US" sz="900">
                          <a:effectLst/>
                        </a:rPr>
                        <a:t>Hastings/Evans</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Indiana </a:t>
                      </a:r>
                    </a:p>
                  </a:txBody>
                  <a:tcPr marL="9435" marR="9435" marT="9435" marB="9435" anchor="ctr">
                    <a:lnL>
                      <a:noFill/>
                    </a:lnL>
                    <a:lnR>
                      <a:noFill/>
                    </a:lnR>
                    <a:lnT>
                      <a:noFill/>
                    </a:lnT>
                    <a:lnB>
                      <a:noFill/>
                    </a:lnB>
                  </a:tcPr>
                </a:tc>
                <a:tc>
                  <a:txBody>
                    <a:bodyPr/>
                    <a:lstStyle/>
                    <a:p>
                      <a:r>
                        <a:rPr lang="en-US" sz="900">
                          <a:effectLst/>
                          <a:hlinkClick r:id="rId10"/>
                        </a:rPr>
                        <a:t>SB 368</a:t>
                      </a:r>
                      <a:r>
                        <a:rPr lang="en-US" sz="900">
                          <a:effectLst/>
                        </a:rPr>
                        <a:t> </a:t>
                      </a:r>
                    </a:p>
                  </a:txBody>
                  <a:tcPr marL="9435" marR="9435" marT="9435" marB="9435" anchor="ctr">
                    <a:lnL>
                      <a:noFill/>
                    </a:lnL>
                    <a:lnR>
                      <a:noFill/>
                    </a:lnR>
                    <a:lnT>
                      <a:noFill/>
                    </a:lnT>
                    <a:lnB>
                      <a:noFill/>
                    </a:lnB>
                  </a:tcPr>
                </a:tc>
                <a:tc>
                  <a:txBody>
                    <a:bodyPr/>
                    <a:lstStyle/>
                    <a:p>
                      <a:r>
                        <a:rPr lang="en-US" sz="900">
                          <a:effectLst/>
                        </a:rPr>
                        <a:t>Waltz</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Kentucky </a:t>
                      </a:r>
                    </a:p>
                  </a:txBody>
                  <a:tcPr marL="9435" marR="9435" marT="9435" marB="9435" anchor="ctr">
                    <a:lnL>
                      <a:noFill/>
                    </a:lnL>
                    <a:lnR>
                      <a:noFill/>
                    </a:lnR>
                    <a:lnT>
                      <a:noFill/>
                    </a:lnT>
                    <a:lnB>
                      <a:noFill/>
                    </a:lnB>
                  </a:tcPr>
                </a:tc>
                <a:tc>
                  <a:txBody>
                    <a:bodyPr/>
                    <a:lstStyle/>
                    <a:p>
                      <a:r>
                        <a:rPr lang="en-US" sz="900">
                          <a:effectLst/>
                          <a:hlinkClick r:id="rId11"/>
                        </a:rPr>
                        <a:t>SB 53</a:t>
                      </a:r>
                      <a:r>
                        <a:rPr lang="en-US" sz="900">
                          <a:effectLst/>
                        </a:rPr>
                        <a:t> </a:t>
                      </a:r>
                    </a:p>
                  </a:txBody>
                  <a:tcPr marL="9435" marR="9435" marT="9435" marB="9435" anchor="ctr">
                    <a:lnL>
                      <a:noFill/>
                    </a:lnL>
                    <a:lnR>
                      <a:noFill/>
                    </a:lnR>
                    <a:lnT>
                      <a:noFill/>
                    </a:lnT>
                    <a:lnB>
                      <a:noFill/>
                    </a:lnB>
                  </a:tcPr>
                </a:tc>
                <a:tc>
                  <a:txBody>
                    <a:bodyPr/>
                    <a:lstStyle/>
                    <a:p>
                      <a:r>
                        <a:rPr lang="en-US" sz="900">
                          <a:effectLst/>
                        </a:rPr>
                        <a:t>Westerfield</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Maine </a:t>
                      </a:r>
                    </a:p>
                  </a:txBody>
                  <a:tcPr marL="9435" marR="9435" marT="9435" marB="9435" anchor="ctr">
                    <a:lnL>
                      <a:noFill/>
                    </a:lnL>
                    <a:lnR>
                      <a:noFill/>
                    </a:lnR>
                    <a:lnT>
                      <a:noFill/>
                    </a:lnT>
                    <a:lnB>
                      <a:noFill/>
                    </a:lnB>
                  </a:tcPr>
                </a:tc>
                <a:tc>
                  <a:txBody>
                    <a:bodyPr/>
                    <a:lstStyle/>
                    <a:p>
                      <a:r>
                        <a:rPr lang="en-US" sz="900">
                          <a:effectLst/>
                          <a:hlinkClick r:id="rId12"/>
                        </a:rPr>
                        <a:t>LD 1177</a:t>
                      </a:r>
                      <a:r>
                        <a:rPr lang="en-US" sz="900">
                          <a:effectLst/>
                        </a:rPr>
                        <a:t> </a:t>
                      </a:r>
                    </a:p>
                  </a:txBody>
                  <a:tcPr marL="9435" marR="9435" marT="9435" marB="9435" anchor="ctr">
                    <a:lnL>
                      <a:noFill/>
                    </a:lnL>
                    <a:lnR>
                      <a:noFill/>
                    </a:lnR>
                    <a:lnT>
                      <a:noFill/>
                    </a:lnT>
                    <a:lnB>
                      <a:noFill/>
                    </a:lnB>
                  </a:tcPr>
                </a:tc>
                <a:tc>
                  <a:txBody>
                    <a:bodyPr/>
                    <a:lstStyle/>
                    <a:p>
                      <a:r>
                        <a:rPr lang="en-US" sz="900">
                          <a:effectLst/>
                        </a:rPr>
                        <a:t>Hobbins</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328609">
                <a:tc>
                  <a:txBody>
                    <a:bodyPr/>
                    <a:lstStyle/>
                    <a:p>
                      <a:r>
                        <a:rPr lang="en-US" sz="900">
                          <a:effectLst/>
                        </a:rPr>
                        <a:t>Maryland </a:t>
                      </a:r>
                    </a:p>
                  </a:txBody>
                  <a:tcPr marL="9435" marR="9435" marT="9435" marB="9435" anchor="ctr">
                    <a:lnL>
                      <a:noFill/>
                    </a:lnL>
                    <a:lnR>
                      <a:noFill/>
                    </a:lnR>
                    <a:lnT>
                      <a:noFill/>
                    </a:lnT>
                    <a:lnB>
                      <a:noFill/>
                    </a:lnB>
                  </a:tcPr>
                </a:tc>
                <a:tc>
                  <a:txBody>
                    <a:bodyPr/>
                    <a:lstStyle/>
                    <a:p>
                      <a:r>
                        <a:rPr lang="en-US" sz="900">
                          <a:effectLst/>
                          <a:hlinkClick r:id="rId13"/>
                        </a:rPr>
                        <a:t>HB531/SB429</a:t>
                      </a:r>
                      <a:r>
                        <a:rPr lang="en-US" sz="900">
                          <a:effectLst/>
                        </a:rPr>
                        <a:t> </a:t>
                      </a:r>
                    </a:p>
                  </a:txBody>
                  <a:tcPr marL="9435" marR="9435" marT="9435" marB="9435" anchor="ctr">
                    <a:lnL>
                      <a:noFill/>
                    </a:lnL>
                    <a:lnR>
                      <a:noFill/>
                    </a:lnR>
                    <a:lnT>
                      <a:noFill/>
                    </a:lnT>
                    <a:lnB>
                      <a:noFill/>
                    </a:lnB>
                  </a:tcPr>
                </a:tc>
                <a:tc>
                  <a:txBody>
                    <a:bodyPr/>
                    <a:lstStyle/>
                    <a:p>
                      <a:r>
                        <a:rPr lang="en-US" sz="900">
                          <a:effectLst/>
                        </a:rPr>
                        <a:t>Kramer/Klausmeier</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Massachusetts </a:t>
                      </a:r>
                    </a:p>
                  </a:txBody>
                  <a:tcPr marL="9435" marR="9435" marT="9435" marB="9435" anchor="ctr">
                    <a:lnL>
                      <a:noFill/>
                    </a:lnL>
                    <a:lnR>
                      <a:noFill/>
                    </a:lnR>
                    <a:lnT>
                      <a:noFill/>
                    </a:lnT>
                    <a:lnB>
                      <a:noFill/>
                    </a:lnB>
                  </a:tcPr>
                </a:tc>
                <a:tc>
                  <a:txBody>
                    <a:bodyPr/>
                    <a:lstStyle/>
                    <a:p>
                      <a:r>
                        <a:rPr lang="en-US" sz="900">
                          <a:effectLst/>
                          <a:hlinkClick r:id="rId14"/>
                        </a:rPr>
                        <a:t>HB 3422</a:t>
                      </a:r>
                      <a:r>
                        <a:rPr lang="en-US" sz="900">
                          <a:effectLst/>
                        </a:rPr>
                        <a:t> </a:t>
                      </a:r>
                    </a:p>
                  </a:txBody>
                  <a:tcPr marL="9435" marR="9435" marT="9435" marB="9435" anchor="ctr">
                    <a:lnL>
                      <a:noFill/>
                    </a:lnL>
                    <a:lnR>
                      <a:noFill/>
                    </a:lnR>
                    <a:lnT>
                      <a:noFill/>
                    </a:lnT>
                    <a:lnB>
                      <a:noFill/>
                    </a:lnB>
                  </a:tcPr>
                </a:tc>
                <a:tc>
                  <a:txBody>
                    <a:bodyPr/>
                    <a:lstStyle/>
                    <a:p>
                      <a:r>
                        <a:rPr lang="en-US" sz="900">
                          <a:effectLst/>
                        </a:rPr>
                        <a:t>Velis</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Minnesota </a:t>
                      </a:r>
                    </a:p>
                  </a:txBody>
                  <a:tcPr marL="9435" marR="9435" marT="9435" marB="9435" anchor="ctr">
                    <a:lnL>
                      <a:noFill/>
                    </a:lnL>
                    <a:lnR>
                      <a:noFill/>
                    </a:lnR>
                    <a:lnT>
                      <a:noFill/>
                    </a:lnT>
                    <a:lnB>
                      <a:noFill/>
                    </a:lnB>
                  </a:tcPr>
                </a:tc>
                <a:tc>
                  <a:txBody>
                    <a:bodyPr/>
                    <a:lstStyle/>
                    <a:p>
                      <a:r>
                        <a:rPr lang="en-US" sz="900">
                          <a:effectLst/>
                          <a:hlinkClick r:id="rId15"/>
                        </a:rPr>
                        <a:t>HF 200</a:t>
                      </a:r>
                      <a:r>
                        <a:rPr lang="en-US" sz="900">
                          <a:effectLst/>
                        </a:rPr>
                        <a:t> </a:t>
                      </a:r>
                    </a:p>
                  </a:txBody>
                  <a:tcPr marL="9435" marR="9435" marT="9435" marB="9435" anchor="ctr">
                    <a:lnL>
                      <a:noFill/>
                    </a:lnL>
                    <a:lnR>
                      <a:noFill/>
                    </a:lnR>
                    <a:lnT>
                      <a:noFill/>
                    </a:lnT>
                    <a:lnB>
                      <a:noFill/>
                    </a:lnB>
                  </a:tcPr>
                </a:tc>
                <a:tc>
                  <a:txBody>
                    <a:bodyPr/>
                    <a:lstStyle/>
                    <a:p>
                      <a:r>
                        <a:rPr lang="en-US" sz="900">
                          <a:effectLst/>
                        </a:rPr>
                        <a:t>Hilstrom</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Mississippi </a:t>
                      </a:r>
                    </a:p>
                  </a:txBody>
                  <a:tcPr marL="9435" marR="9435" marT="9435" marB="9435" anchor="ctr">
                    <a:lnL>
                      <a:noFill/>
                    </a:lnL>
                    <a:lnR>
                      <a:noFill/>
                    </a:lnR>
                    <a:lnT>
                      <a:noFill/>
                    </a:lnT>
                    <a:lnB>
                      <a:noFill/>
                    </a:lnB>
                  </a:tcPr>
                </a:tc>
                <a:tc>
                  <a:txBody>
                    <a:bodyPr/>
                    <a:lstStyle/>
                    <a:p>
                      <a:r>
                        <a:rPr lang="en-US" sz="900">
                          <a:effectLst/>
                          <a:hlinkClick r:id="rId16"/>
                        </a:rPr>
                        <a:t>HB 1217</a:t>
                      </a:r>
                      <a:r>
                        <a:rPr lang="en-US" sz="900">
                          <a:effectLst/>
                        </a:rPr>
                        <a:t> </a:t>
                      </a:r>
                    </a:p>
                  </a:txBody>
                  <a:tcPr marL="9435" marR="9435" marT="9435" marB="9435" anchor="ctr">
                    <a:lnL>
                      <a:noFill/>
                    </a:lnL>
                    <a:lnR>
                      <a:noFill/>
                    </a:lnR>
                    <a:lnT>
                      <a:noFill/>
                    </a:lnT>
                    <a:lnB>
                      <a:noFill/>
                    </a:lnB>
                  </a:tcPr>
                </a:tc>
                <a:tc>
                  <a:txBody>
                    <a:bodyPr/>
                    <a:lstStyle/>
                    <a:p>
                      <a:r>
                        <a:rPr lang="en-US" sz="900">
                          <a:effectLst/>
                        </a:rPr>
                        <a:t>Lamar</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Montana </a:t>
                      </a:r>
                    </a:p>
                  </a:txBody>
                  <a:tcPr marL="9435" marR="9435" marT="9435" marB="9435" anchor="ctr">
                    <a:lnL>
                      <a:noFill/>
                    </a:lnL>
                    <a:lnR>
                      <a:noFill/>
                    </a:lnR>
                    <a:lnT>
                      <a:noFill/>
                    </a:lnT>
                    <a:lnB>
                      <a:noFill/>
                    </a:lnB>
                  </a:tcPr>
                </a:tc>
                <a:tc>
                  <a:txBody>
                    <a:bodyPr/>
                    <a:lstStyle/>
                    <a:p>
                      <a:r>
                        <a:rPr lang="en-US" sz="900">
                          <a:effectLst/>
                          <a:hlinkClick r:id="rId17"/>
                        </a:rPr>
                        <a:t>SB 266</a:t>
                      </a:r>
                      <a:r>
                        <a:rPr lang="en-US" sz="900">
                          <a:effectLst/>
                        </a:rPr>
                        <a:t> </a:t>
                      </a:r>
                    </a:p>
                  </a:txBody>
                  <a:tcPr marL="9435" marR="9435" marT="9435" marB="9435" anchor="ctr">
                    <a:lnL>
                      <a:noFill/>
                    </a:lnL>
                    <a:lnR>
                      <a:noFill/>
                    </a:lnR>
                    <a:lnT>
                      <a:noFill/>
                    </a:lnT>
                    <a:lnB>
                      <a:noFill/>
                    </a:lnB>
                  </a:tcPr>
                </a:tc>
                <a:tc>
                  <a:txBody>
                    <a:bodyPr/>
                    <a:lstStyle/>
                    <a:p>
                      <a:r>
                        <a:rPr lang="en-US" sz="900">
                          <a:effectLst/>
                        </a:rPr>
                        <a:t>McNally</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Nebraska </a:t>
                      </a:r>
                    </a:p>
                  </a:txBody>
                  <a:tcPr marL="9435" marR="9435" marT="9435" marB="9435" anchor="ctr">
                    <a:lnL>
                      <a:noFill/>
                    </a:lnL>
                    <a:lnR>
                      <a:noFill/>
                    </a:lnR>
                    <a:lnT>
                      <a:noFill/>
                    </a:lnT>
                    <a:lnB>
                      <a:noFill/>
                    </a:lnB>
                  </a:tcPr>
                </a:tc>
                <a:tc>
                  <a:txBody>
                    <a:bodyPr/>
                    <a:lstStyle/>
                    <a:p>
                      <a:r>
                        <a:rPr lang="en-US" sz="900">
                          <a:effectLst/>
                          <a:hlinkClick r:id="rId18"/>
                        </a:rPr>
                        <a:t>LB 463</a:t>
                      </a:r>
                      <a:r>
                        <a:rPr lang="en-US" sz="900">
                          <a:effectLst/>
                        </a:rPr>
                        <a:t> </a:t>
                      </a:r>
                    </a:p>
                  </a:txBody>
                  <a:tcPr marL="9435" marR="9435" marT="9435" marB="9435" anchor="ctr">
                    <a:lnL>
                      <a:noFill/>
                    </a:lnL>
                    <a:lnR>
                      <a:noFill/>
                    </a:lnR>
                    <a:lnT>
                      <a:noFill/>
                    </a:lnT>
                    <a:lnB>
                      <a:noFill/>
                    </a:lnB>
                  </a:tcPr>
                </a:tc>
                <a:tc>
                  <a:txBody>
                    <a:bodyPr/>
                    <a:lstStyle/>
                    <a:p>
                      <a:r>
                        <a:rPr lang="en-US" sz="900">
                          <a:effectLst/>
                        </a:rPr>
                        <a:t>Harr</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Nevada </a:t>
                      </a:r>
                    </a:p>
                  </a:txBody>
                  <a:tcPr marL="9435" marR="9435" marT="9435" marB="9435" anchor="ctr">
                    <a:lnL>
                      <a:noFill/>
                    </a:lnL>
                    <a:lnR>
                      <a:noFill/>
                    </a:lnR>
                    <a:lnT>
                      <a:noFill/>
                    </a:lnT>
                    <a:lnB>
                      <a:noFill/>
                    </a:lnB>
                  </a:tcPr>
                </a:tc>
                <a:tc>
                  <a:txBody>
                    <a:bodyPr/>
                    <a:lstStyle/>
                    <a:p>
                      <a:r>
                        <a:rPr lang="en-US" sz="900">
                          <a:effectLst/>
                          <a:hlinkClick r:id="rId19"/>
                        </a:rPr>
                        <a:t>AB 434</a:t>
                      </a:r>
                      <a:r>
                        <a:rPr lang="en-US" sz="900">
                          <a:effectLst/>
                        </a:rPr>
                        <a:t> </a:t>
                      </a:r>
                    </a:p>
                  </a:txBody>
                  <a:tcPr marL="9435" marR="9435" marT="9435" marB="9435" anchor="ctr">
                    <a:lnL>
                      <a:noFill/>
                    </a:lnL>
                    <a:lnR>
                      <a:noFill/>
                    </a:lnR>
                    <a:lnT>
                      <a:noFill/>
                    </a:lnT>
                    <a:lnB>
                      <a:noFill/>
                    </a:lnB>
                  </a:tcPr>
                </a:tc>
                <a:tc>
                  <a:txBody>
                    <a:bodyPr/>
                    <a:lstStyle/>
                    <a:p>
                      <a:r>
                        <a:rPr lang="en-US" sz="900">
                          <a:effectLst/>
                        </a:rPr>
                        <a:t> </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New Mexico </a:t>
                      </a:r>
                    </a:p>
                  </a:txBody>
                  <a:tcPr marL="9435" marR="9435" marT="9435" marB="9435" anchor="ctr">
                    <a:lnL>
                      <a:noFill/>
                    </a:lnL>
                    <a:lnR>
                      <a:noFill/>
                    </a:lnR>
                    <a:lnT>
                      <a:noFill/>
                    </a:lnT>
                    <a:lnB>
                      <a:noFill/>
                    </a:lnB>
                  </a:tcPr>
                </a:tc>
                <a:tc>
                  <a:txBody>
                    <a:bodyPr/>
                    <a:lstStyle/>
                    <a:p>
                      <a:r>
                        <a:rPr lang="en-US" sz="900">
                          <a:effectLst/>
                          <a:hlinkClick r:id="rId20"/>
                        </a:rPr>
                        <a:t>SB 59</a:t>
                      </a:r>
                      <a:r>
                        <a:rPr lang="en-US" sz="900">
                          <a:effectLst/>
                        </a:rPr>
                        <a:t> </a:t>
                      </a:r>
                    </a:p>
                  </a:txBody>
                  <a:tcPr marL="9435" marR="9435" marT="9435" marB="9435" anchor="ctr">
                    <a:lnL>
                      <a:noFill/>
                    </a:lnL>
                    <a:lnR>
                      <a:noFill/>
                    </a:lnR>
                    <a:lnT>
                      <a:noFill/>
                    </a:lnT>
                    <a:lnB>
                      <a:noFill/>
                    </a:lnB>
                  </a:tcPr>
                </a:tc>
                <a:tc>
                  <a:txBody>
                    <a:bodyPr/>
                    <a:lstStyle/>
                    <a:p>
                      <a:r>
                        <a:rPr lang="en-US" sz="900">
                          <a:effectLst/>
                        </a:rPr>
                        <a:t>Wirth</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North Dakota </a:t>
                      </a:r>
                    </a:p>
                  </a:txBody>
                  <a:tcPr marL="9435" marR="9435" marT="9435" marB="9435" anchor="ctr">
                    <a:lnL>
                      <a:noFill/>
                    </a:lnL>
                    <a:lnR>
                      <a:noFill/>
                    </a:lnR>
                    <a:lnT>
                      <a:noFill/>
                    </a:lnT>
                    <a:lnB>
                      <a:noFill/>
                    </a:lnB>
                  </a:tcPr>
                </a:tc>
                <a:tc>
                  <a:txBody>
                    <a:bodyPr/>
                    <a:lstStyle/>
                    <a:p>
                      <a:r>
                        <a:rPr lang="en-US" sz="900">
                          <a:effectLst/>
                          <a:hlinkClick r:id="rId21"/>
                        </a:rPr>
                        <a:t>SB 2106</a:t>
                      </a:r>
                      <a:r>
                        <a:rPr lang="en-US" sz="900">
                          <a:effectLst/>
                        </a:rPr>
                        <a:t> </a:t>
                      </a:r>
                    </a:p>
                  </a:txBody>
                  <a:tcPr marL="9435" marR="9435" marT="9435" marB="9435" anchor="ctr">
                    <a:lnL>
                      <a:noFill/>
                    </a:lnL>
                    <a:lnR>
                      <a:noFill/>
                    </a:lnR>
                    <a:lnT>
                      <a:noFill/>
                    </a:lnT>
                    <a:lnB>
                      <a:noFill/>
                    </a:lnB>
                  </a:tcPr>
                </a:tc>
                <a:tc>
                  <a:txBody>
                    <a:bodyPr/>
                    <a:lstStyle/>
                    <a:p>
                      <a:r>
                        <a:rPr lang="en-US" sz="900">
                          <a:effectLst/>
                        </a:rPr>
                        <a:t> </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Oregon </a:t>
                      </a:r>
                    </a:p>
                  </a:txBody>
                  <a:tcPr marL="9435" marR="9435" marT="9435" marB="9435" anchor="ctr">
                    <a:lnL>
                      <a:noFill/>
                    </a:lnL>
                    <a:lnR>
                      <a:noFill/>
                    </a:lnR>
                    <a:lnT>
                      <a:noFill/>
                    </a:lnT>
                    <a:lnB>
                      <a:noFill/>
                    </a:lnB>
                  </a:tcPr>
                </a:tc>
                <a:tc>
                  <a:txBody>
                    <a:bodyPr/>
                    <a:lstStyle/>
                    <a:p>
                      <a:r>
                        <a:rPr lang="en-US" sz="900">
                          <a:effectLst/>
                          <a:hlinkClick r:id="rId22"/>
                        </a:rPr>
                        <a:t>SB 369</a:t>
                      </a:r>
                      <a:r>
                        <a:rPr lang="en-US" sz="900">
                          <a:effectLst/>
                        </a:rPr>
                        <a:t> </a:t>
                      </a:r>
                    </a:p>
                  </a:txBody>
                  <a:tcPr marL="9435" marR="9435" marT="9435" marB="9435" anchor="ctr">
                    <a:lnL>
                      <a:noFill/>
                    </a:lnL>
                    <a:lnR>
                      <a:noFill/>
                    </a:lnR>
                    <a:lnT>
                      <a:noFill/>
                    </a:lnT>
                    <a:lnB>
                      <a:noFill/>
                    </a:lnB>
                  </a:tcPr>
                </a:tc>
                <a:tc>
                  <a:txBody>
                    <a:bodyPr/>
                    <a:lstStyle/>
                    <a:p>
                      <a:r>
                        <a:rPr lang="en-US" sz="900">
                          <a:effectLst/>
                        </a:rPr>
                        <a:t> </a:t>
                      </a:r>
                    </a:p>
                  </a:txBody>
                  <a:tcPr marL="9435" marR="9435" marT="9435" marB="9435" anchor="ctr">
                    <a:lnL>
                      <a:noFill/>
                    </a:lnL>
                    <a:lnR>
                      <a:noFill/>
                    </a:lnR>
                    <a:lnT>
                      <a:noFill/>
                    </a:lnT>
                    <a:lnB>
                      <a:noFill/>
                    </a:lnB>
                  </a:tcPr>
                </a:tc>
                <a:tc>
                  <a:txBody>
                    <a:bodyPr/>
                    <a:lstStyle/>
                    <a:p>
                      <a:r>
                        <a:rPr lang="en-US" sz="900" dirty="0">
                          <a:effectLst/>
                        </a:rPr>
                        <a:t>Introduced</a:t>
                      </a:r>
                    </a:p>
                  </a:txBody>
                  <a:tcPr marL="9435" marR="9435" marT="9435" marB="9435" anchor="ctr">
                    <a:lnL>
                      <a:noFill/>
                    </a:lnL>
                    <a:lnR>
                      <a:noFill/>
                    </a:lnR>
                    <a:lnT>
                      <a:noFill/>
                    </a:lnT>
                    <a:lnB>
                      <a:noFill/>
                    </a:lnB>
                  </a:tcPr>
                </a:tc>
              </a:tr>
              <a:tr h="174879">
                <a:tc>
                  <a:txBody>
                    <a:bodyPr/>
                    <a:lstStyle/>
                    <a:p>
                      <a:r>
                        <a:rPr lang="en-US" sz="900">
                          <a:effectLst/>
                        </a:rPr>
                        <a:t>Pennsylvania </a:t>
                      </a:r>
                    </a:p>
                  </a:txBody>
                  <a:tcPr marL="9435" marR="9435" marT="9435" marB="9435" anchor="ctr">
                    <a:lnL>
                      <a:noFill/>
                    </a:lnL>
                    <a:lnR>
                      <a:noFill/>
                    </a:lnR>
                    <a:lnT>
                      <a:noFill/>
                    </a:lnT>
                    <a:lnB>
                      <a:noFill/>
                    </a:lnB>
                  </a:tcPr>
                </a:tc>
                <a:tc>
                  <a:txBody>
                    <a:bodyPr/>
                    <a:lstStyle/>
                    <a:p>
                      <a:r>
                        <a:rPr lang="en-US" sz="900">
                          <a:effectLst/>
                          <a:hlinkClick r:id="rId23"/>
                        </a:rPr>
                        <a:t>SB 518</a:t>
                      </a:r>
                      <a:r>
                        <a:rPr lang="en-US" sz="900">
                          <a:effectLst/>
                        </a:rPr>
                        <a:t> </a:t>
                      </a:r>
                    </a:p>
                  </a:txBody>
                  <a:tcPr marL="9435" marR="9435" marT="9435" marB="9435" anchor="ctr">
                    <a:lnL>
                      <a:noFill/>
                    </a:lnL>
                    <a:lnR>
                      <a:noFill/>
                    </a:lnR>
                    <a:lnT>
                      <a:noFill/>
                    </a:lnT>
                    <a:lnB>
                      <a:noFill/>
                    </a:lnB>
                  </a:tcPr>
                </a:tc>
                <a:tc>
                  <a:txBody>
                    <a:bodyPr/>
                    <a:lstStyle/>
                    <a:p>
                      <a:r>
                        <a:rPr lang="en-US" sz="900">
                          <a:effectLst/>
                        </a:rPr>
                        <a:t>Pileggi</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South Carolina </a:t>
                      </a:r>
                    </a:p>
                  </a:txBody>
                  <a:tcPr marL="9435" marR="9435" marT="9435" marB="9435" anchor="ctr">
                    <a:lnL>
                      <a:noFill/>
                    </a:lnL>
                    <a:lnR>
                      <a:noFill/>
                    </a:lnR>
                    <a:lnT>
                      <a:noFill/>
                    </a:lnT>
                    <a:lnB>
                      <a:noFill/>
                    </a:lnB>
                  </a:tcPr>
                </a:tc>
                <a:tc>
                  <a:txBody>
                    <a:bodyPr/>
                    <a:lstStyle/>
                    <a:p>
                      <a:r>
                        <a:rPr lang="en-US" sz="900">
                          <a:effectLst/>
                          <a:hlinkClick r:id="rId24"/>
                        </a:rPr>
                        <a:t>HB 3444</a:t>
                      </a:r>
                      <a:r>
                        <a:rPr lang="en-US" sz="900">
                          <a:effectLst/>
                        </a:rPr>
                        <a:t> </a:t>
                      </a:r>
                    </a:p>
                  </a:txBody>
                  <a:tcPr marL="9435" marR="9435" marT="9435" marB="9435" anchor="ctr">
                    <a:lnL>
                      <a:noFill/>
                    </a:lnL>
                    <a:lnR>
                      <a:noFill/>
                    </a:lnR>
                    <a:lnT>
                      <a:noFill/>
                    </a:lnT>
                    <a:lnB>
                      <a:noFill/>
                    </a:lnB>
                  </a:tcPr>
                </a:tc>
                <a:tc>
                  <a:txBody>
                    <a:bodyPr/>
                    <a:lstStyle/>
                    <a:p>
                      <a:r>
                        <a:rPr lang="en-US" sz="900">
                          <a:effectLst/>
                        </a:rPr>
                        <a:t>McKnight</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Tennessee </a:t>
                      </a:r>
                    </a:p>
                  </a:txBody>
                  <a:tcPr marL="9435" marR="9435" marT="9435" marB="9435" anchor="ctr">
                    <a:lnL>
                      <a:noFill/>
                    </a:lnL>
                    <a:lnR>
                      <a:noFill/>
                    </a:lnR>
                    <a:lnT>
                      <a:noFill/>
                    </a:lnT>
                    <a:lnB>
                      <a:noFill/>
                    </a:lnB>
                  </a:tcPr>
                </a:tc>
                <a:tc>
                  <a:txBody>
                    <a:bodyPr/>
                    <a:lstStyle/>
                    <a:p>
                      <a:r>
                        <a:rPr lang="en-US" sz="900">
                          <a:effectLst/>
                          <a:hlinkClick r:id="rId25"/>
                        </a:rPr>
                        <a:t>SB 326</a:t>
                      </a:r>
                      <a:r>
                        <a:rPr lang="en-US" sz="900">
                          <a:effectLst/>
                        </a:rPr>
                        <a:t> </a:t>
                      </a:r>
                    </a:p>
                  </a:txBody>
                  <a:tcPr marL="9435" marR="9435" marT="9435" marB="9435" anchor="ctr">
                    <a:lnL>
                      <a:noFill/>
                    </a:lnL>
                    <a:lnR>
                      <a:noFill/>
                    </a:lnR>
                    <a:lnT>
                      <a:noFill/>
                    </a:lnT>
                    <a:lnB>
                      <a:noFill/>
                    </a:lnB>
                  </a:tcPr>
                </a:tc>
                <a:tc>
                  <a:txBody>
                    <a:bodyPr/>
                    <a:lstStyle/>
                    <a:p>
                      <a:r>
                        <a:rPr lang="en-US" sz="900">
                          <a:effectLst/>
                        </a:rPr>
                        <a:t>Norris</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Texas </a:t>
                      </a:r>
                    </a:p>
                  </a:txBody>
                  <a:tcPr marL="9435" marR="9435" marT="9435" marB="9435" anchor="ctr">
                    <a:lnL>
                      <a:noFill/>
                    </a:lnL>
                    <a:lnR>
                      <a:noFill/>
                    </a:lnR>
                    <a:lnT>
                      <a:noFill/>
                    </a:lnT>
                    <a:lnB>
                      <a:noFill/>
                    </a:lnB>
                  </a:tcPr>
                </a:tc>
                <a:tc>
                  <a:txBody>
                    <a:bodyPr/>
                    <a:lstStyle/>
                    <a:p>
                      <a:r>
                        <a:rPr lang="en-US" sz="900">
                          <a:effectLst/>
                          <a:hlinkClick r:id="rId26"/>
                        </a:rPr>
                        <a:t>HB 2183</a:t>
                      </a:r>
                      <a:r>
                        <a:rPr lang="en-US" sz="900">
                          <a:effectLst/>
                        </a:rPr>
                        <a:t> </a:t>
                      </a:r>
                    </a:p>
                  </a:txBody>
                  <a:tcPr marL="9435" marR="9435" marT="9435" marB="9435" anchor="ctr">
                    <a:lnL>
                      <a:noFill/>
                    </a:lnL>
                    <a:lnR>
                      <a:noFill/>
                    </a:lnR>
                    <a:lnT>
                      <a:noFill/>
                    </a:lnT>
                    <a:lnB>
                      <a:noFill/>
                    </a:lnB>
                  </a:tcPr>
                </a:tc>
                <a:tc>
                  <a:txBody>
                    <a:bodyPr/>
                    <a:lstStyle/>
                    <a:p>
                      <a:r>
                        <a:rPr lang="en-US" sz="900">
                          <a:effectLst/>
                        </a:rPr>
                        <a:t>Leach</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Virginia </a:t>
                      </a:r>
                    </a:p>
                  </a:txBody>
                  <a:tcPr marL="9435" marR="9435" marT="9435" marB="9435" anchor="ctr">
                    <a:lnL>
                      <a:noFill/>
                    </a:lnL>
                    <a:lnR>
                      <a:noFill/>
                    </a:lnR>
                    <a:lnT>
                      <a:noFill/>
                    </a:lnT>
                    <a:lnB>
                      <a:noFill/>
                    </a:lnB>
                  </a:tcPr>
                </a:tc>
                <a:tc>
                  <a:txBody>
                    <a:bodyPr/>
                    <a:lstStyle/>
                    <a:p>
                      <a:r>
                        <a:rPr lang="en-US" sz="900">
                          <a:effectLst/>
                          <a:hlinkClick r:id="rId27"/>
                        </a:rPr>
                        <a:t>HB 1477</a:t>
                      </a:r>
                      <a:r>
                        <a:rPr lang="en-US" sz="900">
                          <a:effectLst/>
                        </a:rPr>
                        <a:t> </a:t>
                      </a:r>
                    </a:p>
                  </a:txBody>
                  <a:tcPr marL="9435" marR="9435" marT="9435" marB="9435" anchor="ctr">
                    <a:lnL>
                      <a:noFill/>
                    </a:lnL>
                    <a:lnR>
                      <a:noFill/>
                    </a:lnR>
                    <a:lnT>
                      <a:noFill/>
                    </a:lnT>
                    <a:lnB>
                      <a:noFill/>
                    </a:lnB>
                  </a:tcPr>
                </a:tc>
                <a:tc>
                  <a:txBody>
                    <a:bodyPr/>
                    <a:lstStyle/>
                    <a:p>
                      <a:r>
                        <a:rPr lang="en-US" sz="900">
                          <a:effectLst/>
                        </a:rPr>
                        <a:t>Leftwich</a:t>
                      </a:r>
                    </a:p>
                  </a:txBody>
                  <a:tcPr marL="9435" marR="9435" marT="9435" marB="9435" anchor="ctr">
                    <a:lnL>
                      <a:noFill/>
                    </a:lnL>
                    <a:lnR>
                      <a:noFill/>
                    </a:lnR>
                    <a:lnT>
                      <a:noFill/>
                    </a:lnT>
                    <a:lnB>
                      <a:noFill/>
                    </a:lnB>
                  </a:tcPr>
                </a:tc>
                <a:tc>
                  <a:txBody>
                    <a:bodyPr/>
                    <a:lstStyle/>
                    <a:p>
                      <a:r>
                        <a:rPr lang="en-US" sz="900">
                          <a:effectLst/>
                        </a:rPr>
                        <a:t>Introduced</a:t>
                      </a:r>
                    </a:p>
                  </a:txBody>
                  <a:tcPr marL="9435" marR="9435" marT="9435" marB="9435" anchor="ctr">
                    <a:lnL>
                      <a:noFill/>
                    </a:lnL>
                    <a:lnR>
                      <a:noFill/>
                    </a:lnR>
                    <a:lnT>
                      <a:noFill/>
                    </a:lnT>
                    <a:lnB>
                      <a:noFill/>
                    </a:lnB>
                  </a:tcPr>
                </a:tc>
              </a:tr>
              <a:tr h="174879">
                <a:tc>
                  <a:txBody>
                    <a:bodyPr/>
                    <a:lstStyle/>
                    <a:p>
                      <a:r>
                        <a:rPr lang="en-US" sz="900">
                          <a:effectLst/>
                        </a:rPr>
                        <a:t>Washington </a:t>
                      </a:r>
                    </a:p>
                  </a:txBody>
                  <a:tcPr marL="9435" marR="9435" marT="9435" marB="9435" anchor="ctr">
                    <a:lnL>
                      <a:noFill/>
                    </a:lnL>
                    <a:lnR>
                      <a:noFill/>
                    </a:lnR>
                    <a:lnT>
                      <a:noFill/>
                    </a:lnT>
                    <a:lnB>
                      <a:noFill/>
                    </a:lnB>
                  </a:tcPr>
                </a:tc>
                <a:tc>
                  <a:txBody>
                    <a:bodyPr/>
                    <a:lstStyle/>
                    <a:p>
                      <a:r>
                        <a:rPr lang="en-US" sz="900">
                          <a:effectLst/>
                          <a:hlinkClick r:id="rId28"/>
                        </a:rPr>
                        <a:t>SB 5029</a:t>
                      </a:r>
                      <a:r>
                        <a:rPr lang="en-US" sz="900">
                          <a:effectLst/>
                        </a:rPr>
                        <a:t> </a:t>
                      </a:r>
                    </a:p>
                  </a:txBody>
                  <a:tcPr marL="9435" marR="9435" marT="9435" marB="9435" anchor="ctr">
                    <a:lnL>
                      <a:noFill/>
                    </a:lnL>
                    <a:lnR>
                      <a:noFill/>
                    </a:lnR>
                    <a:lnT>
                      <a:noFill/>
                    </a:lnT>
                    <a:lnB>
                      <a:noFill/>
                    </a:lnB>
                  </a:tcPr>
                </a:tc>
                <a:tc>
                  <a:txBody>
                    <a:bodyPr/>
                    <a:lstStyle/>
                    <a:p>
                      <a:r>
                        <a:rPr lang="en-US" sz="900">
                          <a:effectLst/>
                        </a:rPr>
                        <a:t>Pedersen</a:t>
                      </a:r>
                    </a:p>
                  </a:txBody>
                  <a:tcPr marL="9435" marR="9435" marT="9435" marB="9435" anchor="ctr">
                    <a:lnL>
                      <a:noFill/>
                    </a:lnL>
                    <a:lnR>
                      <a:noFill/>
                    </a:lnR>
                    <a:lnT>
                      <a:noFill/>
                    </a:lnT>
                    <a:lnB>
                      <a:noFill/>
                    </a:lnB>
                  </a:tcPr>
                </a:tc>
                <a:tc>
                  <a:txBody>
                    <a:bodyPr/>
                    <a:lstStyle/>
                    <a:p>
                      <a:r>
                        <a:rPr lang="en-US" sz="900" dirty="0">
                          <a:effectLst/>
                        </a:rPr>
                        <a:t>Introduced</a:t>
                      </a:r>
                    </a:p>
                  </a:txBody>
                  <a:tcPr marL="9435" marR="9435" marT="9435" marB="9435" anchor="ctr">
                    <a:lnL>
                      <a:noFill/>
                    </a:lnL>
                    <a:lnR>
                      <a:noFill/>
                    </a:lnR>
                    <a:lnT>
                      <a:noFill/>
                    </a:lnT>
                    <a:lnB>
                      <a:noFill/>
                    </a:lnB>
                  </a:tcPr>
                </a:tc>
              </a:tr>
            </a:tbl>
          </a:graphicData>
        </a:graphic>
      </p:graphicFrame>
    </p:spTree>
    <p:extLst>
      <p:ext uri="{BB962C8B-B14F-4D97-AF65-F5344CB8AC3E}">
        <p14:creationId xmlns:p14="http://schemas.microsoft.com/office/powerpoint/2010/main" val="23613217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533400" y="1600200"/>
            <a:ext cx="8153400" cy="4449763"/>
          </a:xfrm>
        </p:spPr>
        <p:txBody>
          <a:bodyPr/>
          <a:lstStyle/>
          <a:p>
            <a:pPr lvl="2">
              <a:buNone/>
            </a:pPr>
            <a:endParaRPr lang="en-US" dirty="0" smtClean="0"/>
          </a:p>
          <a:p>
            <a:pPr lvl="2">
              <a:buNone/>
            </a:pPr>
            <a:r>
              <a:rPr lang="en-US" sz="2000" dirty="0" smtClean="0"/>
              <a:t>	</a:t>
            </a:r>
            <a:r>
              <a:rPr lang="en-US" sz="2000" dirty="0" smtClean="0"/>
              <a:t>UFADAA provides </a:t>
            </a:r>
            <a:r>
              <a:rPr lang="en-US" sz="2000" dirty="0" smtClean="0"/>
              <a:t>that terms of service of a digital asset provider that restrict fiduciary access are void against strong public policy unless the user, in a manner that is separate and apart from the assent required to open the account (i.e., not merely “click-through”) opts to restrict access (or the user’s estate planning documents restrict access).  </a:t>
            </a:r>
          </a:p>
          <a:p>
            <a:pPr lvl="2">
              <a:buNone/>
            </a:pPr>
            <a:endParaRPr lang="en-US" sz="2000" dirty="0" smtClean="0"/>
          </a:p>
          <a:p>
            <a:pPr lvl="2">
              <a:buNone/>
            </a:pPr>
            <a:r>
              <a:rPr lang="en-US" sz="2000" dirty="0" smtClean="0"/>
              <a:t>	</a:t>
            </a:r>
            <a:r>
              <a:rPr lang="en-US" sz="2000" dirty="0" smtClean="0"/>
              <a:t>Except for an agent acting under a power of attorney and a conservator acting on behalf of a ward, </a:t>
            </a:r>
            <a:r>
              <a:rPr lang="en-US" sz="2000" dirty="0" smtClean="0"/>
              <a:t>UFADAA compels</a:t>
            </a:r>
            <a:r>
              <a:rPr lang="en-US" sz="2000" dirty="0" smtClean="0"/>
              <a:t> </a:t>
            </a:r>
            <a:r>
              <a:rPr lang="en-US" sz="2000" dirty="0" smtClean="0"/>
              <a:t>service providers to disclose the content of communications protected by the Stored </a:t>
            </a:r>
            <a:r>
              <a:rPr lang="en-US" sz="2000" dirty="0" smtClean="0"/>
              <a:t>Communications Act to a fiduciary and provides that a fiduciary is deemed to have the consent of the account owner. </a:t>
            </a:r>
            <a:endParaRPr lang="en-US" sz="2000" dirty="0" smtClean="0"/>
          </a:p>
          <a:p>
            <a:pPr marL="285750" lvl="2" indent="0">
              <a:buNone/>
            </a:pPr>
            <a:r>
              <a:rPr lang="en-US" sz="2000" dirty="0" smtClean="0"/>
              <a:t>.</a:t>
            </a:r>
          </a:p>
          <a:p>
            <a:pPr marL="457200" lvl="1" indent="0"/>
            <a:endParaRPr lang="en-US" dirty="0" smtClean="0">
              <a:latin typeface="Arial" charset="0"/>
              <a:cs typeface="Arial" charset="0"/>
            </a:endParaRPr>
          </a:p>
        </p:txBody>
      </p:sp>
      <p:sp>
        <p:nvSpPr>
          <p:cNvPr id="6" name="Rectangle 4"/>
          <p:cNvSpPr>
            <a:spLocks/>
          </p:cNvSpPr>
          <p:nvPr/>
        </p:nvSpPr>
        <p:spPr bwMode="auto">
          <a:xfrm>
            <a:off x="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A Uniform Law Authorizing</a:t>
            </a:r>
            <a:br>
              <a:rPr lang="en-US" sz="2800" b="1" dirty="0" smtClean="0">
                <a:solidFill>
                  <a:prstClr val="white"/>
                </a:solidFill>
              </a:rPr>
            </a:br>
            <a:r>
              <a:rPr lang="en-US" sz="2800" b="1" dirty="0" smtClean="0">
                <a:solidFill>
                  <a:prstClr val="white"/>
                </a:solidFill>
              </a:rPr>
              <a:t>Fiduciary Access</a:t>
            </a:r>
            <a:endParaRPr lang="en-US" sz="4400" b="1" dirty="0">
              <a:solidFill>
                <a:prstClr val="white"/>
              </a:solidFill>
            </a:endParaRPr>
          </a:p>
        </p:txBody>
      </p:sp>
    </p:spTree>
    <p:extLst>
      <p:ext uri="{BB962C8B-B14F-4D97-AF65-F5344CB8AC3E}">
        <p14:creationId xmlns:p14="http://schemas.microsoft.com/office/powerpoint/2010/main" val="16650184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533400" y="1600200"/>
            <a:ext cx="8153400" cy="4449763"/>
          </a:xfrm>
        </p:spPr>
        <p:txBody>
          <a:bodyPr/>
          <a:lstStyle/>
          <a:p>
            <a:pPr lvl="2">
              <a:buNone/>
            </a:pPr>
            <a:endParaRPr lang="en-US" dirty="0" smtClean="0"/>
          </a:p>
          <a:p>
            <a:pPr lvl="2">
              <a:buNone/>
            </a:pPr>
            <a:r>
              <a:rPr lang="en-US" sz="2000" dirty="0" smtClean="0"/>
              <a:t>	</a:t>
            </a:r>
            <a:r>
              <a:rPr lang="en-US" sz="2000" dirty="0" smtClean="0"/>
              <a:t>Although many were involved with drafting UFADAA, r</a:t>
            </a:r>
            <a:r>
              <a:rPr lang="en-US" sz="2000" dirty="0" smtClean="0"/>
              <a:t>epresentatives from certain large providers of electronic communications services to the public (e.g., Facebook, Yahoo! and Google), their lobbyists and trade associations publicly decried UFADAA, arguing that it:</a:t>
            </a:r>
          </a:p>
          <a:p>
            <a:pPr lvl="2">
              <a:buNone/>
            </a:pPr>
            <a:endParaRPr lang="en-US" sz="2000" dirty="0"/>
          </a:p>
          <a:p>
            <a:pPr marL="1371600" lvl="2" indent="-457200">
              <a:buAutoNum type="arabicParenR"/>
            </a:pPr>
            <a:r>
              <a:rPr lang="en-US" sz="2000" dirty="0" smtClean="0"/>
              <a:t>Violates account owner’s privacy rights;</a:t>
            </a:r>
          </a:p>
          <a:p>
            <a:pPr marL="1371600" lvl="2" indent="-457200">
              <a:buAutoNum type="arabicParenR"/>
            </a:pPr>
            <a:r>
              <a:rPr lang="en-US" sz="2000" dirty="0" smtClean="0"/>
              <a:t>Violates federal data privacy laws; and</a:t>
            </a:r>
          </a:p>
          <a:p>
            <a:pPr marL="1371600" lvl="2" indent="-457200">
              <a:buAutoNum type="arabicParenR"/>
            </a:pPr>
            <a:r>
              <a:rPr lang="en-US" sz="2000" dirty="0" smtClean="0"/>
              <a:t>Improperly voids millions of existing contracts with account owners.  </a:t>
            </a:r>
            <a:endParaRPr lang="en-US" sz="2000" dirty="0" smtClean="0"/>
          </a:p>
          <a:p>
            <a:pPr marL="457200" lvl="1" indent="0"/>
            <a:endParaRPr lang="en-US" dirty="0" smtClean="0">
              <a:latin typeface="Arial" charset="0"/>
              <a:cs typeface="Arial" charset="0"/>
            </a:endParaRPr>
          </a:p>
        </p:txBody>
      </p:sp>
      <p:sp>
        <p:nvSpPr>
          <p:cNvPr id="6" name="Rectangle 4"/>
          <p:cNvSpPr>
            <a:spLocks/>
          </p:cNvSpPr>
          <p:nvPr/>
        </p:nvSpPr>
        <p:spPr bwMode="auto">
          <a:xfrm>
            <a:off x="-38100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The Providers Strike Back:  </a:t>
            </a:r>
          </a:p>
          <a:p>
            <a:pPr algn="ctr" eaLnBrk="0" hangingPunct="0"/>
            <a:r>
              <a:rPr lang="en-US" sz="2800" b="1" dirty="0" smtClean="0">
                <a:solidFill>
                  <a:prstClr val="white"/>
                </a:solidFill>
              </a:rPr>
              <a:t>Make PEAC, not UFADAA</a:t>
            </a:r>
            <a:endParaRPr lang="en-US" sz="4400" b="1" dirty="0">
              <a:solidFill>
                <a:prstClr val="white"/>
              </a:solidFill>
            </a:endParaRPr>
          </a:p>
        </p:txBody>
      </p:sp>
    </p:spTree>
    <p:extLst>
      <p:ext uri="{BB962C8B-B14F-4D97-AF65-F5344CB8AC3E}">
        <p14:creationId xmlns:p14="http://schemas.microsoft.com/office/powerpoint/2010/main" val="23030271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533400" y="1600200"/>
            <a:ext cx="8153400" cy="4449763"/>
          </a:xfrm>
        </p:spPr>
        <p:txBody>
          <a:bodyPr/>
          <a:lstStyle/>
          <a:p>
            <a:pPr lvl="2">
              <a:buNone/>
            </a:pPr>
            <a:endParaRPr lang="en-US" dirty="0" smtClean="0"/>
          </a:p>
          <a:p>
            <a:pPr lvl="2">
              <a:buNone/>
            </a:pPr>
            <a:r>
              <a:rPr lang="en-US" sz="2000" dirty="0" smtClean="0"/>
              <a:t>The providers and their lobbyists fought hard to prevent UFADAA from enactment in all 27 states to which it was introduced.</a:t>
            </a:r>
          </a:p>
          <a:p>
            <a:pPr lvl="2">
              <a:buNone/>
            </a:pPr>
            <a:endParaRPr lang="en-US" sz="2000" dirty="0"/>
          </a:p>
          <a:p>
            <a:pPr lvl="2">
              <a:buNone/>
            </a:pPr>
            <a:r>
              <a:rPr lang="en-US" sz="2000" dirty="0" smtClean="0"/>
              <a:t>The providers often offered an alternative model legislation, the Privacy Expectations Afterlife Choices Act (“PEAC Act”), which provided an Executor, Personal Representative or Administrator with access to the electronic communications of a deceased account owner only with a court order.</a:t>
            </a:r>
            <a:endParaRPr lang="en-US" sz="2000" dirty="0" smtClean="0"/>
          </a:p>
          <a:p>
            <a:pPr marL="457200" lvl="1" indent="0"/>
            <a:endParaRPr lang="en-US" dirty="0" smtClean="0">
              <a:latin typeface="Arial" charset="0"/>
              <a:cs typeface="Arial" charset="0"/>
            </a:endParaRPr>
          </a:p>
        </p:txBody>
      </p:sp>
      <p:sp>
        <p:nvSpPr>
          <p:cNvPr id="6" name="Rectangle 4"/>
          <p:cNvSpPr>
            <a:spLocks/>
          </p:cNvSpPr>
          <p:nvPr/>
        </p:nvSpPr>
        <p:spPr bwMode="auto">
          <a:xfrm>
            <a:off x="-38100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The Providers Strike Back:  </a:t>
            </a:r>
          </a:p>
          <a:p>
            <a:pPr algn="ctr" eaLnBrk="0" hangingPunct="0"/>
            <a:r>
              <a:rPr lang="en-US" sz="2800" b="1" dirty="0" smtClean="0">
                <a:solidFill>
                  <a:prstClr val="white"/>
                </a:solidFill>
              </a:rPr>
              <a:t>Make PEAC, not UFADAA</a:t>
            </a:r>
            <a:endParaRPr lang="en-US" sz="4400" b="1" dirty="0">
              <a:solidFill>
                <a:prstClr val="white"/>
              </a:solidFill>
            </a:endParaRPr>
          </a:p>
        </p:txBody>
      </p:sp>
    </p:spTree>
    <p:extLst>
      <p:ext uri="{BB962C8B-B14F-4D97-AF65-F5344CB8AC3E}">
        <p14:creationId xmlns:p14="http://schemas.microsoft.com/office/powerpoint/2010/main" val="40846002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533400" y="1600200"/>
            <a:ext cx="8153400" cy="4449763"/>
          </a:xfrm>
        </p:spPr>
        <p:txBody>
          <a:bodyPr/>
          <a:lstStyle/>
          <a:p>
            <a:pPr lvl="2">
              <a:buNone/>
            </a:pPr>
            <a:endParaRPr lang="en-US" dirty="0" smtClean="0"/>
          </a:p>
          <a:p>
            <a:pPr lvl="2">
              <a:buNone/>
            </a:pPr>
            <a:r>
              <a:rPr lang="en-US" sz="2000" dirty="0" smtClean="0"/>
              <a:t>	</a:t>
            </a:r>
            <a:r>
              <a:rPr lang="en-US" sz="2000" dirty="0" smtClean="0"/>
              <a:t>In May of 2015, representatives from the ULC and counsel for certain large providers of electronic communications services to the public (e.g., Facebook and Yahoo!) decided to re-group and re-work UFADAA to effectuate a compromise. </a:t>
            </a:r>
          </a:p>
          <a:p>
            <a:pPr lvl="2">
              <a:buNone/>
            </a:pPr>
            <a:endParaRPr lang="en-US" sz="2000" dirty="0"/>
          </a:p>
          <a:p>
            <a:pPr lvl="2">
              <a:buNone/>
            </a:pPr>
            <a:r>
              <a:rPr lang="en-US" sz="2000" dirty="0" smtClean="0"/>
              <a:t>	That compromise lead to the drafting of the Revised UFADAA (“RUFADAA”).  </a:t>
            </a:r>
            <a:endParaRPr lang="en-US" sz="2000" dirty="0" smtClean="0"/>
          </a:p>
          <a:p>
            <a:pPr marL="285750" lvl="2" indent="0">
              <a:buNone/>
            </a:pPr>
            <a:r>
              <a:rPr lang="en-US" sz="2000" dirty="0" smtClean="0"/>
              <a:t>.</a:t>
            </a:r>
          </a:p>
          <a:p>
            <a:pPr marL="457200" lvl="1" indent="0"/>
            <a:endParaRPr lang="en-US" dirty="0" smtClean="0">
              <a:latin typeface="Arial" charset="0"/>
              <a:cs typeface="Arial" charset="0"/>
            </a:endParaRPr>
          </a:p>
        </p:txBody>
      </p:sp>
      <p:sp>
        <p:nvSpPr>
          <p:cNvPr id="6" name="Rectangle 4"/>
          <p:cNvSpPr>
            <a:spLocks/>
          </p:cNvSpPr>
          <p:nvPr/>
        </p:nvSpPr>
        <p:spPr bwMode="auto">
          <a:xfrm>
            <a:off x="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Breaking the Stalemate</a:t>
            </a:r>
            <a:r>
              <a:rPr lang="en-US" sz="2800" b="1" dirty="0" smtClean="0">
                <a:solidFill>
                  <a:prstClr val="white"/>
                </a:solidFill>
              </a:rPr>
              <a:t> </a:t>
            </a:r>
            <a:endParaRPr lang="en-US" sz="4400" b="1" dirty="0">
              <a:solidFill>
                <a:prstClr val="white"/>
              </a:solidFill>
            </a:endParaRPr>
          </a:p>
        </p:txBody>
      </p:sp>
    </p:spTree>
    <p:extLst>
      <p:ext uri="{BB962C8B-B14F-4D97-AF65-F5344CB8AC3E}">
        <p14:creationId xmlns:p14="http://schemas.microsoft.com/office/powerpoint/2010/main" val="8111405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533400" y="1600200"/>
            <a:ext cx="8153400" cy="4449763"/>
          </a:xfrm>
        </p:spPr>
        <p:txBody>
          <a:bodyPr/>
          <a:lstStyle/>
          <a:p>
            <a:pPr lvl="2">
              <a:buNone/>
            </a:pPr>
            <a:endParaRPr lang="en-US" dirty="0" smtClean="0"/>
          </a:p>
          <a:p>
            <a:pPr lvl="2">
              <a:buNone/>
            </a:pPr>
            <a:r>
              <a:rPr lang="en-US" sz="2000" dirty="0" smtClean="0"/>
              <a:t>	</a:t>
            </a:r>
            <a:r>
              <a:rPr lang="en-US" sz="2000" dirty="0" smtClean="0"/>
              <a:t>In May of 2015, representatives from the ULC and counsel for certain large providers of electronic communications services to the public (e.g., Facebook and Yahoo!) decided to re-group and re-work UFADAA to effectuate a compromise. </a:t>
            </a:r>
          </a:p>
          <a:p>
            <a:pPr lvl="2">
              <a:buNone/>
            </a:pPr>
            <a:endParaRPr lang="en-US" sz="2000" dirty="0"/>
          </a:p>
          <a:p>
            <a:pPr lvl="2">
              <a:buNone/>
            </a:pPr>
            <a:r>
              <a:rPr lang="en-US" sz="2000" dirty="0" smtClean="0"/>
              <a:t>	That compromise lead to the drafting of the Revised UFADAA (“RUFADAA”).  </a:t>
            </a:r>
            <a:endParaRPr lang="en-US" sz="2000" dirty="0" smtClean="0"/>
          </a:p>
          <a:p>
            <a:pPr marL="285750" lvl="2" indent="0">
              <a:buNone/>
            </a:pPr>
            <a:r>
              <a:rPr lang="en-US" sz="2000" dirty="0" smtClean="0"/>
              <a:t>.</a:t>
            </a:r>
          </a:p>
          <a:p>
            <a:pPr marL="457200" lvl="1" indent="0"/>
            <a:endParaRPr lang="en-US" dirty="0" smtClean="0">
              <a:latin typeface="Arial" charset="0"/>
              <a:cs typeface="Arial" charset="0"/>
            </a:endParaRPr>
          </a:p>
        </p:txBody>
      </p:sp>
      <p:sp>
        <p:nvSpPr>
          <p:cNvPr id="6" name="Rectangle 4"/>
          <p:cNvSpPr>
            <a:spLocks/>
          </p:cNvSpPr>
          <p:nvPr/>
        </p:nvSpPr>
        <p:spPr bwMode="auto">
          <a:xfrm>
            <a:off x="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RUFADAA</a:t>
            </a:r>
            <a:endParaRPr lang="en-US" sz="4400" b="1" dirty="0">
              <a:solidFill>
                <a:prstClr val="white"/>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600200"/>
            <a:ext cx="7143750" cy="525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53222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533400" y="1600200"/>
            <a:ext cx="8153400" cy="4449763"/>
          </a:xfrm>
        </p:spPr>
        <p:txBody>
          <a:bodyPr/>
          <a:lstStyle/>
          <a:p>
            <a:pPr lvl="2">
              <a:buNone/>
            </a:pPr>
            <a:endParaRPr lang="en-US" dirty="0" smtClean="0"/>
          </a:p>
          <a:p>
            <a:pPr lvl="2">
              <a:buNone/>
            </a:pPr>
            <a:r>
              <a:rPr lang="en-US" sz="2000" dirty="0" smtClean="0"/>
              <a:t>	</a:t>
            </a:r>
            <a:r>
              <a:rPr lang="en-US" sz="2000" dirty="0" smtClean="0"/>
              <a:t>In May of 2015, representatives from the ULC and counsel for certain large providers of electronic communications services to the public (e.g., Facebook and Yahoo!) decided to re-group and re-work UFADAA to effectuate a compromise. </a:t>
            </a:r>
          </a:p>
          <a:p>
            <a:pPr lvl="2">
              <a:buNone/>
            </a:pPr>
            <a:endParaRPr lang="en-US" sz="2000" dirty="0"/>
          </a:p>
          <a:p>
            <a:pPr lvl="2">
              <a:buNone/>
            </a:pPr>
            <a:r>
              <a:rPr lang="en-US" sz="2000" dirty="0" smtClean="0"/>
              <a:t>	That compromise lead to the drafting of the Revised UFADAA (“RUFADAA”).  </a:t>
            </a:r>
            <a:endParaRPr lang="en-US" sz="2000" dirty="0" smtClean="0"/>
          </a:p>
          <a:p>
            <a:pPr marL="285750" lvl="2" indent="0">
              <a:buNone/>
            </a:pPr>
            <a:r>
              <a:rPr lang="en-US" sz="2000" dirty="0" smtClean="0"/>
              <a:t>.</a:t>
            </a:r>
          </a:p>
          <a:p>
            <a:pPr marL="457200" lvl="1" indent="0"/>
            <a:endParaRPr lang="en-US" dirty="0" smtClean="0">
              <a:latin typeface="Arial" charset="0"/>
              <a:cs typeface="Arial" charset="0"/>
            </a:endParaRPr>
          </a:p>
        </p:txBody>
      </p:sp>
      <p:sp>
        <p:nvSpPr>
          <p:cNvPr id="6" name="Rectangle 4"/>
          <p:cNvSpPr>
            <a:spLocks/>
          </p:cNvSpPr>
          <p:nvPr/>
        </p:nvSpPr>
        <p:spPr bwMode="auto">
          <a:xfrm>
            <a:off x="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RUFADAA</a:t>
            </a:r>
            <a:endParaRPr lang="en-US" sz="4400" b="1" dirty="0">
              <a:solidFill>
                <a:prstClr val="white"/>
              </a:solidFill>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1876425"/>
            <a:ext cx="7343775" cy="3105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52977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noFill/>
        </p:spPr>
        <p:txBody>
          <a:bodyPr wrap="square" numCol="1" anchorCtr="0" compatLnSpc="1">
            <a:prstTxWarp prst="textNoShape">
              <a:avLst/>
            </a:prstTxWarp>
          </a:bodyPr>
          <a:lstStyle/>
          <a:p>
            <a:r>
              <a:rPr lang="en-US" dirty="0" smtClean="0">
                <a:effectLst/>
                <a:latin typeface="Arial" charset="0"/>
                <a:cs typeface="Arial" charset="0"/>
              </a:rPr>
              <a:t>What are Digital Assets?</a:t>
            </a:r>
          </a:p>
        </p:txBody>
      </p:sp>
      <p:sp>
        <p:nvSpPr>
          <p:cNvPr id="4099" name="Rectangle 3"/>
          <p:cNvSpPr>
            <a:spLocks noGrp="1"/>
          </p:cNvSpPr>
          <p:nvPr>
            <p:ph idx="1"/>
          </p:nvPr>
        </p:nvSpPr>
        <p:spPr>
          <a:xfrm>
            <a:off x="1219200" y="1600200"/>
            <a:ext cx="7162800" cy="4953000"/>
          </a:xfrm>
        </p:spPr>
        <p:txBody>
          <a:bodyPr/>
          <a:lstStyle/>
          <a:p>
            <a:pPr marL="0" indent="0">
              <a:lnSpc>
                <a:spcPct val="80000"/>
              </a:lnSpc>
              <a:buFont typeface="Arial" charset="0"/>
              <a:buNone/>
            </a:pPr>
            <a:endParaRPr lang="en-US" sz="2000" dirty="0" smtClean="0">
              <a:latin typeface="Arial" charset="0"/>
              <a:cs typeface="Arial" charset="0"/>
            </a:endParaRPr>
          </a:p>
          <a:p>
            <a:pPr marL="465138" lvl="1" indent="-7938">
              <a:lnSpc>
                <a:spcPct val="80000"/>
              </a:lnSpc>
              <a:buNone/>
            </a:pPr>
            <a:r>
              <a:rPr lang="en-US" sz="4000" dirty="0"/>
              <a:t>A</a:t>
            </a:r>
            <a:r>
              <a:rPr lang="en-US" sz="4000" dirty="0" smtClean="0"/>
              <a:t>n </a:t>
            </a:r>
            <a:r>
              <a:rPr lang="en-US" sz="4000" dirty="0"/>
              <a:t>electronic record. </a:t>
            </a:r>
            <a:endParaRPr lang="en-US" sz="4000" dirty="0" smtClean="0"/>
          </a:p>
          <a:p>
            <a:pPr marL="465138" lvl="1" indent="-7938">
              <a:lnSpc>
                <a:spcPct val="80000"/>
              </a:lnSpc>
              <a:buNone/>
            </a:pPr>
            <a:endParaRPr lang="en-US" sz="4000" dirty="0"/>
          </a:p>
          <a:p>
            <a:pPr marL="465138" lvl="1" indent="-7938">
              <a:lnSpc>
                <a:spcPct val="80000"/>
              </a:lnSpc>
              <a:buNone/>
            </a:pPr>
            <a:r>
              <a:rPr lang="en-US" sz="4000" dirty="0" smtClean="0"/>
              <a:t>The </a:t>
            </a:r>
            <a:r>
              <a:rPr lang="en-US" sz="4000" dirty="0"/>
              <a:t>term </a:t>
            </a:r>
            <a:r>
              <a:rPr lang="en-US" sz="4000" dirty="0" smtClean="0"/>
              <a:t>includes:</a:t>
            </a:r>
          </a:p>
          <a:p>
            <a:pPr lvl="1">
              <a:lnSpc>
                <a:spcPct val="80000"/>
              </a:lnSpc>
            </a:pPr>
            <a:r>
              <a:rPr lang="en-US" sz="2400" dirty="0" smtClean="0"/>
              <a:t>the </a:t>
            </a:r>
            <a:r>
              <a:rPr lang="en-US" sz="2400" dirty="0"/>
              <a:t>catalogue of electronic </a:t>
            </a:r>
            <a:r>
              <a:rPr lang="en-US" sz="2400" dirty="0" smtClean="0"/>
              <a:t>communications; </a:t>
            </a:r>
            <a:r>
              <a:rPr lang="en-US" sz="2400" dirty="0"/>
              <a:t>and </a:t>
            </a:r>
            <a:endParaRPr lang="en-US" sz="2400" dirty="0" smtClean="0"/>
          </a:p>
          <a:p>
            <a:pPr lvl="1">
              <a:lnSpc>
                <a:spcPct val="80000"/>
              </a:lnSpc>
            </a:pPr>
            <a:r>
              <a:rPr lang="en-US" sz="2400" dirty="0" smtClean="0"/>
              <a:t>the </a:t>
            </a:r>
            <a:r>
              <a:rPr lang="en-US" sz="2400" dirty="0"/>
              <a:t>content of electronic </a:t>
            </a:r>
            <a:r>
              <a:rPr lang="en-US" sz="2400" dirty="0" smtClean="0"/>
              <a:t>communications</a:t>
            </a:r>
            <a:r>
              <a:rPr lang="en-US" sz="2400" dirty="0" smtClean="0">
                <a:latin typeface="Arial" charset="0"/>
                <a:cs typeface="Arial" charset="0"/>
              </a:rPr>
              <a:t>.   </a:t>
            </a:r>
          </a:p>
        </p:txBody>
      </p:sp>
    </p:spTree>
    <p:extLst>
      <p:ext uri="{BB962C8B-B14F-4D97-AF65-F5344CB8AC3E}">
        <p14:creationId xmlns:p14="http://schemas.microsoft.com/office/powerpoint/2010/main" val="20208706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dirty="0" smtClean="0">
                <a:effectLst/>
                <a:latin typeface="Arial" charset="0"/>
                <a:cs typeface="Arial" charset="0"/>
              </a:rPr>
              <a:t/>
            </a:r>
            <a:br>
              <a:rPr lang="en-US" sz="4000" dirty="0" smtClean="0">
                <a:effectLst/>
                <a:latin typeface="Arial" charset="0"/>
                <a:cs typeface="Arial" charset="0"/>
              </a:rPr>
            </a:br>
            <a:endParaRPr lang="en-US" sz="4000" dirty="0" smtClean="0">
              <a:effectLst/>
              <a:latin typeface="Arial" charset="0"/>
              <a:cs typeface="Arial" charset="0"/>
            </a:endParaRPr>
          </a:p>
        </p:txBody>
      </p:sp>
      <p:sp>
        <p:nvSpPr>
          <p:cNvPr id="22531" name="Rectangle 3"/>
          <p:cNvSpPr>
            <a:spLocks noGrp="1"/>
          </p:cNvSpPr>
          <p:nvPr>
            <p:ph idx="1"/>
          </p:nvPr>
        </p:nvSpPr>
        <p:spPr>
          <a:xfrm>
            <a:off x="533400" y="1600200"/>
            <a:ext cx="8153400" cy="4449763"/>
          </a:xfrm>
        </p:spPr>
        <p:txBody>
          <a:bodyPr/>
          <a:lstStyle/>
          <a:p>
            <a:pPr lvl="2">
              <a:buNone/>
            </a:pPr>
            <a:endParaRPr lang="en-US" dirty="0" smtClean="0"/>
          </a:p>
          <a:p>
            <a:pPr lvl="2">
              <a:buNone/>
            </a:pPr>
            <a:r>
              <a:rPr lang="en-US" sz="2000" dirty="0" smtClean="0"/>
              <a:t>	</a:t>
            </a:r>
            <a:r>
              <a:rPr lang="en-US" sz="2000" dirty="0" smtClean="0"/>
              <a:t>In May of 2015, representatives from the ULC and counsel for certain large providers of electronic communications services to the public (e.g., Facebook and Yahoo!) decided to re-group and re-work UFADAA to effectuate a compromise. </a:t>
            </a:r>
          </a:p>
          <a:p>
            <a:pPr lvl="2">
              <a:buNone/>
            </a:pPr>
            <a:endParaRPr lang="en-US" sz="2000" dirty="0"/>
          </a:p>
          <a:p>
            <a:pPr lvl="2">
              <a:buNone/>
            </a:pPr>
            <a:r>
              <a:rPr lang="en-US" sz="2000" dirty="0" smtClean="0"/>
              <a:t>	That compromise lead to the drafting of the Revised UFADAA (“RUFADAA”).  </a:t>
            </a:r>
            <a:endParaRPr lang="en-US" sz="2000" dirty="0" smtClean="0"/>
          </a:p>
          <a:p>
            <a:pPr marL="285750" lvl="2" indent="0">
              <a:buNone/>
            </a:pPr>
            <a:r>
              <a:rPr lang="en-US" sz="2000" dirty="0" smtClean="0"/>
              <a:t>.</a:t>
            </a:r>
          </a:p>
          <a:p>
            <a:pPr marL="457200" lvl="1" indent="0"/>
            <a:endParaRPr lang="en-US" dirty="0" smtClean="0">
              <a:latin typeface="Arial" charset="0"/>
              <a:cs typeface="Arial" charset="0"/>
            </a:endParaRPr>
          </a:p>
        </p:txBody>
      </p:sp>
      <p:sp>
        <p:nvSpPr>
          <p:cNvPr id="6" name="Rectangle 4"/>
          <p:cNvSpPr>
            <a:spLocks/>
          </p:cNvSpPr>
          <p:nvPr/>
        </p:nvSpPr>
        <p:spPr bwMode="auto">
          <a:xfrm>
            <a:off x="0" y="457200"/>
            <a:ext cx="8229600" cy="762000"/>
          </a:xfrm>
          <a:prstGeom prst="rect">
            <a:avLst/>
          </a:prstGeom>
          <a:noFill/>
          <a:ln w="9525">
            <a:noFill/>
            <a:miter lim="800000"/>
            <a:headEnd/>
            <a:tailEnd/>
          </a:ln>
        </p:spPr>
        <p:txBody>
          <a:bodyPr anchor="ctr"/>
          <a:lstStyle/>
          <a:p>
            <a:pPr algn="ctr" eaLnBrk="0" hangingPunct="0"/>
            <a:r>
              <a:rPr lang="en-US" sz="2800" b="1" dirty="0" smtClean="0">
                <a:solidFill>
                  <a:prstClr val="white"/>
                </a:solidFill>
              </a:rPr>
              <a:t>RUFADAA</a:t>
            </a:r>
            <a:endParaRPr lang="en-US" sz="4400" b="1" dirty="0">
              <a:solidFill>
                <a:prstClr val="white"/>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81150" y="2057400"/>
            <a:ext cx="7210425" cy="3552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40944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762000" y="457200"/>
            <a:ext cx="8229600" cy="762000"/>
          </a:xfrm>
          <a:noFill/>
        </p:spPr>
        <p:txBody>
          <a:bodyPr wrap="square" numCol="1" anchorCtr="0" compatLnSpc="1">
            <a:prstTxWarp prst="textNoShape">
              <a:avLst/>
            </a:prstTxWarp>
          </a:bodyPr>
          <a:lstStyle/>
          <a:p>
            <a:r>
              <a:rPr lang="en-US" dirty="0" smtClean="0">
                <a:effectLst/>
                <a:latin typeface="Arial" charset="0"/>
                <a:cs typeface="Arial" charset="0"/>
              </a:rPr>
              <a:t>Agenda</a:t>
            </a:r>
          </a:p>
        </p:txBody>
      </p:sp>
      <p:sp>
        <p:nvSpPr>
          <p:cNvPr id="4099" name="Rectangle 3"/>
          <p:cNvSpPr>
            <a:spLocks noGrp="1"/>
          </p:cNvSpPr>
          <p:nvPr>
            <p:ph idx="1"/>
          </p:nvPr>
        </p:nvSpPr>
        <p:spPr>
          <a:xfrm>
            <a:off x="1219200" y="1600200"/>
            <a:ext cx="7162800" cy="4953000"/>
          </a:xfrm>
        </p:spPr>
        <p:txBody>
          <a:bodyPr/>
          <a:lstStyle/>
          <a:p>
            <a:pPr marL="0" indent="0">
              <a:lnSpc>
                <a:spcPct val="80000"/>
              </a:lnSpc>
              <a:buFont typeface="Arial" charset="0"/>
              <a:buNone/>
            </a:pPr>
            <a:endParaRPr lang="en-US" sz="2000" dirty="0" smtClean="0">
              <a:latin typeface="Arial" charset="0"/>
              <a:cs typeface="Arial" charset="0"/>
            </a:endParaRPr>
          </a:p>
          <a:p>
            <a:pPr lvl="1">
              <a:lnSpc>
                <a:spcPct val="80000"/>
              </a:lnSpc>
            </a:pPr>
            <a:r>
              <a:rPr lang="en-US" sz="3200" dirty="0" smtClean="0"/>
              <a:t>What are digital assets?</a:t>
            </a:r>
          </a:p>
          <a:p>
            <a:pPr lvl="1">
              <a:lnSpc>
                <a:spcPct val="80000"/>
              </a:lnSpc>
            </a:pPr>
            <a:r>
              <a:rPr lang="en-US" sz="3200" dirty="0" smtClean="0">
                <a:latin typeface="Arial" charset="0"/>
                <a:cs typeface="Arial" charset="0"/>
              </a:rPr>
              <a:t>Why do we care about them?</a:t>
            </a:r>
          </a:p>
          <a:p>
            <a:pPr lvl="1">
              <a:lnSpc>
                <a:spcPct val="80000"/>
              </a:lnSpc>
            </a:pPr>
            <a:r>
              <a:rPr lang="en-US" sz="3200" dirty="0" smtClean="0">
                <a:latin typeface="Arial" charset="0"/>
                <a:cs typeface="Arial" charset="0"/>
              </a:rPr>
              <a:t>Why is it a problem?</a:t>
            </a:r>
          </a:p>
          <a:p>
            <a:pPr lvl="1">
              <a:lnSpc>
                <a:spcPct val="80000"/>
              </a:lnSpc>
            </a:pPr>
            <a:r>
              <a:rPr lang="en-US" sz="3200" dirty="0" smtClean="0">
                <a:latin typeface="Arial" charset="0"/>
                <a:cs typeface="Arial" charset="0"/>
              </a:rPr>
              <a:t>How are “They” trying to fix it?</a:t>
            </a:r>
          </a:p>
          <a:p>
            <a:pPr lvl="1">
              <a:lnSpc>
                <a:spcPct val="80000"/>
              </a:lnSpc>
            </a:pPr>
            <a:r>
              <a:rPr lang="en-US" sz="3200" b="1" dirty="0" smtClean="0">
                <a:solidFill>
                  <a:srgbClr val="FF0000"/>
                </a:solidFill>
                <a:latin typeface="Arial" charset="0"/>
                <a:cs typeface="Arial" charset="0"/>
              </a:rPr>
              <a:t>How do we plan for it in the meantime?</a:t>
            </a:r>
          </a:p>
          <a:p>
            <a:pPr marL="465138" lvl="1" indent="-7938">
              <a:lnSpc>
                <a:spcPct val="80000"/>
              </a:lnSpc>
              <a:buNone/>
            </a:pPr>
            <a:r>
              <a:rPr lang="en-US" sz="2400" dirty="0" smtClean="0">
                <a:latin typeface="Arial" charset="0"/>
                <a:cs typeface="Arial" charset="0"/>
              </a:rPr>
              <a:t> </a:t>
            </a:r>
            <a:endParaRPr lang="en-US" sz="2400" dirty="0" smtClean="0">
              <a:latin typeface="Arial" charset="0"/>
              <a:cs typeface="Arial" charset="0"/>
            </a:endParaRPr>
          </a:p>
        </p:txBody>
      </p:sp>
    </p:spTree>
    <p:extLst>
      <p:ext uri="{BB962C8B-B14F-4D97-AF65-F5344CB8AC3E}">
        <p14:creationId xmlns:p14="http://schemas.microsoft.com/office/powerpoint/2010/main" val="15677561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bwMode="auto">
          <a:xfrm>
            <a:off x="228600" y="228600"/>
            <a:ext cx="8229600" cy="762000"/>
          </a:xfrm>
        </p:spPr>
        <p:txBody>
          <a:bodyPr wrap="square" numCol="1" anchorCtr="0" compatLnSpc="1">
            <a:prstTxWarp prst="textNoShape">
              <a:avLst/>
            </a:prstTxWarp>
            <a:normAutofit fontScale="90000"/>
          </a:bodyPr>
          <a:lstStyle/>
          <a:p>
            <a:pPr>
              <a:defRPr/>
            </a:pPr>
            <a:r>
              <a:rPr lang="en-US" sz="3600" dirty="0" smtClean="0">
                <a:effectLst/>
                <a:latin typeface="Arial" charset="0"/>
                <a:cs typeface="Arial" charset="0"/>
              </a:rPr>
              <a:t>How do we plan for it in the meantime?</a:t>
            </a:r>
            <a:br>
              <a:rPr lang="en-US" sz="3600" dirty="0" smtClean="0">
                <a:effectLst/>
                <a:latin typeface="Arial" charset="0"/>
                <a:cs typeface="Arial" charset="0"/>
              </a:rPr>
            </a:br>
            <a:r>
              <a:rPr lang="en-US" sz="2200" dirty="0" smtClean="0">
                <a:effectLst/>
                <a:latin typeface="Arial" charset="0"/>
                <a:cs typeface="Arial" charset="0"/>
              </a:rPr>
              <a:t>Digital Assets in the Estate Planning Process</a:t>
            </a:r>
          </a:p>
        </p:txBody>
      </p:sp>
      <p:sp>
        <p:nvSpPr>
          <p:cNvPr id="11267" name="Rectangle 3"/>
          <p:cNvSpPr>
            <a:spLocks noGrp="1"/>
          </p:cNvSpPr>
          <p:nvPr>
            <p:ph idx="1"/>
          </p:nvPr>
        </p:nvSpPr>
        <p:spPr/>
        <p:txBody>
          <a:bodyPr/>
          <a:lstStyle/>
          <a:p>
            <a:pPr>
              <a:lnSpc>
                <a:spcPct val="90000"/>
              </a:lnSpc>
            </a:pPr>
            <a:endParaRPr lang="en-US" sz="2400" dirty="0" smtClean="0">
              <a:latin typeface="Arial" charset="0"/>
              <a:cs typeface="Arial" charset="0"/>
            </a:endParaRPr>
          </a:p>
          <a:p>
            <a:pPr>
              <a:lnSpc>
                <a:spcPct val="90000"/>
              </a:lnSpc>
            </a:pPr>
            <a:r>
              <a:rPr lang="en-US" sz="2400" dirty="0" smtClean="0">
                <a:latin typeface="Arial" charset="0"/>
                <a:cs typeface="Arial" charset="0"/>
              </a:rPr>
              <a:t>Do you want to preserve digital assets following death or disability? </a:t>
            </a:r>
            <a:br>
              <a:rPr lang="en-US" sz="2400" dirty="0" smtClean="0">
                <a:latin typeface="Arial" charset="0"/>
                <a:cs typeface="Arial" charset="0"/>
              </a:rPr>
            </a:br>
            <a:endParaRPr lang="en-US" sz="2400" dirty="0" smtClean="0">
              <a:latin typeface="Arial" charset="0"/>
              <a:cs typeface="Arial" charset="0"/>
            </a:endParaRPr>
          </a:p>
          <a:p>
            <a:pPr>
              <a:lnSpc>
                <a:spcPct val="90000"/>
              </a:lnSpc>
            </a:pPr>
            <a:r>
              <a:rPr lang="en-US" sz="2400" dirty="0" smtClean="0">
                <a:latin typeface="Arial" charset="0"/>
                <a:cs typeface="Arial" charset="0"/>
              </a:rPr>
              <a:t>Many people do not want ALL of their electronic communications available to the fiduciary.</a:t>
            </a:r>
            <a:br>
              <a:rPr lang="en-US" sz="2400" dirty="0" smtClean="0">
                <a:latin typeface="Arial" charset="0"/>
                <a:cs typeface="Arial" charset="0"/>
              </a:rPr>
            </a:br>
            <a:endParaRPr lang="en-US" sz="2400" dirty="0" smtClean="0">
              <a:latin typeface="Arial" charset="0"/>
              <a:cs typeface="Arial" charset="0"/>
            </a:endParaRPr>
          </a:p>
          <a:p>
            <a:pPr>
              <a:lnSpc>
                <a:spcPct val="90000"/>
              </a:lnSpc>
              <a:buNone/>
            </a:pPr>
            <a:endParaRPr lang="en-US" sz="2400" dirty="0" smtClean="0">
              <a:latin typeface="Arial" charset="0"/>
              <a:cs typeface="Arial" charset="0"/>
            </a:endParaRPr>
          </a:p>
          <a:p>
            <a:pPr>
              <a:lnSpc>
                <a:spcPct val="90000"/>
              </a:lnSpc>
            </a:pPr>
            <a:endParaRPr lang="en-US" sz="2400" dirty="0" smtClean="0">
              <a:solidFill>
                <a:srgbClr val="000000"/>
              </a:solidFill>
            </a:endParaRPr>
          </a:p>
          <a:p>
            <a:pPr>
              <a:lnSpc>
                <a:spcPct val="90000"/>
              </a:lnSpc>
              <a:buNone/>
            </a:pPr>
            <a:endParaRPr lang="en-US" sz="2400" dirty="0" smtClean="0">
              <a:latin typeface="Arial" charset="0"/>
              <a:cs typeface="Arial" charset="0"/>
            </a:endParaRPr>
          </a:p>
          <a:p>
            <a:pPr>
              <a:lnSpc>
                <a:spcPct val="90000"/>
              </a:lnSpc>
              <a:buFont typeface="Arial" charset="0"/>
              <a:buNone/>
            </a:pPr>
            <a:endParaRPr lang="en-US" sz="24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bwMode="auto">
          <a:xfrm>
            <a:off x="-1981200" y="304800"/>
            <a:ext cx="8229600" cy="762000"/>
          </a:xfrm>
        </p:spPr>
        <p:txBody>
          <a:bodyPr wrap="square" numCol="1" anchorCtr="0" compatLnSpc="1">
            <a:prstTxWarp prst="textNoShape">
              <a:avLst/>
            </a:prstTxWarp>
            <a:normAutofit/>
          </a:bodyPr>
          <a:lstStyle/>
          <a:p>
            <a:pPr>
              <a:defRPr/>
            </a:pPr>
            <a:r>
              <a:rPr lang="en-US" sz="3600" dirty="0" smtClean="0">
                <a:effectLst/>
                <a:latin typeface="Arial" charset="0"/>
                <a:cs typeface="Arial" charset="0"/>
              </a:rPr>
              <a:t>Keep Out!!</a:t>
            </a:r>
            <a:endParaRPr lang="en-US" sz="2200" dirty="0" smtClean="0">
              <a:effectLst/>
              <a:latin typeface="Arial" charset="0"/>
              <a:cs typeface="Arial" charset="0"/>
            </a:endParaRPr>
          </a:p>
        </p:txBody>
      </p:sp>
      <p:sp>
        <p:nvSpPr>
          <p:cNvPr id="11267" name="Rectangle 3"/>
          <p:cNvSpPr>
            <a:spLocks noGrp="1"/>
          </p:cNvSpPr>
          <p:nvPr>
            <p:ph idx="1"/>
          </p:nvPr>
        </p:nvSpPr>
        <p:spPr>
          <a:xfrm>
            <a:off x="1524000" y="1524000"/>
            <a:ext cx="7162800" cy="4449763"/>
          </a:xfrm>
        </p:spPr>
        <p:txBody>
          <a:bodyPr/>
          <a:lstStyle/>
          <a:p>
            <a:pPr>
              <a:lnSpc>
                <a:spcPct val="90000"/>
              </a:lnSpc>
            </a:pPr>
            <a:endParaRPr lang="en-US" sz="2400" dirty="0" smtClean="0">
              <a:latin typeface="Arial" charset="0"/>
              <a:cs typeface="Arial" charset="0"/>
            </a:endParaRPr>
          </a:p>
          <a:p>
            <a:pPr>
              <a:lnSpc>
                <a:spcPct val="90000"/>
              </a:lnSpc>
            </a:pPr>
            <a:r>
              <a:rPr lang="en-US" sz="2400" dirty="0">
                <a:latin typeface="Arial" charset="0"/>
                <a:cs typeface="Arial" charset="0"/>
              </a:rPr>
              <a:t>If the principal/testator does not want </a:t>
            </a:r>
            <a:r>
              <a:rPr lang="en-US" sz="2400" dirty="0" smtClean="0">
                <a:latin typeface="Arial" charset="0"/>
                <a:cs typeface="Arial" charset="0"/>
              </a:rPr>
              <a:t>his </a:t>
            </a:r>
            <a:r>
              <a:rPr lang="en-US" sz="2400" dirty="0">
                <a:latin typeface="Arial" charset="0"/>
                <a:cs typeface="Arial" charset="0"/>
              </a:rPr>
              <a:t>fiduciary to have access, estate planning documents should expressly state this intent. </a:t>
            </a:r>
          </a:p>
          <a:p>
            <a:pPr>
              <a:lnSpc>
                <a:spcPct val="90000"/>
              </a:lnSpc>
            </a:pPr>
            <a:r>
              <a:rPr lang="en-US" sz="2400" dirty="0" smtClean="0">
                <a:latin typeface="Arial" charset="0"/>
                <a:cs typeface="Arial" charset="0"/>
              </a:rPr>
              <a:t>Stay </a:t>
            </a:r>
            <a:r>
              <a:rPr lang="en-US" sz="2400" dirty="0">
                <a:latin typeface="Arial" charset="0"/>
                <a:cs typeface="Arial" charset="0"/>
              </a:rPr>
              <a:t>abreast of changing times—some </a:t>
            </a:r>
            <a:r>
              <a:rPr lang="en-US" sz="2400" dirty="0" err="1">
                <a:latin typeface="Arial" charset="0"/>
                <a:cs typeface="Arial" charset="0"/>
              </a:rPr>
              <a:t>TOS</a:t>
            </a:r>
            <a:r>
              <a:rPr lang="en-US" sz="2400" dirty="0">
                <a:latin typeface="Arial" charset="0"/>
                <a:cs typeface="Arial" charset="0"/>
              </a:rPr>
              <a:t> may soon allow users to direct that the digital asset should not be made available to a fiduciary.</a:t>
            </a:r>
          </a:p>
          <a:p>
            <a:pPr>
              <a:lnSpc>
                <a:spcPct val="90000"/>
              </a:lnSpc>
            </a:pPr>
            <a:r>
              <a:rPr lang="en-US" sz="2400" dirty="0">
                <a:latin typeface="Arial" charset="0"/>
                <a:cs typeface="Arial" charset="0"/>
              </a:rPr>
              <a:t>Use </a:t>
            </a:r>
            <a:r>
              <a:rPr lang="en-US" sz="2400" dirty="0" smtClean="0">
                <a:latin typeface="Arial" charset="0"/>
                <a:cs typeface="Arial" charset="0"/>
              </a:rPr>
              <a:t>encryption </a:t>
            </a:r>
            <a:r>
              <a:rPr lang="en-US" sz="2400" dirty="0">
                <a:latin typeface="Arial" charset="0"/>
                <a:cs typeface="Arial" charset="0"/>
              </a:rPr>
              <a:t>and guess-proof passwords.</a:t>
            </a:r>
          </a:p>
          <a:p>
            <a:pPr>
              <a:lnSpc>
                <a:spcPct val="90000"/>
              </a:lnSpc>
            </a:pPr>
            <a:r>
              <a:rPr lang="en-US" sz="2400" dirty="0">
                <a:latin typeface="Arial" charset="0"/>
                <a:cs typeface="Arial" charset="0"/>
              </a:rPr>
              <a:t>Delete frequently.</a:t>
            </a:r>
          </a:p>
          <a:p>
            <a:pPr>
              <a:lnSpc>
                <a:spcPct val="90000"/>
              </a:lnSpc>
            </a:pPr>
            <a:r>
              <a:rPr lang="en-US" sz="2400" dirty="0">
                <a:latin typeface="Arial" charset="0"/>
                <a:cs typeface="Arial" charset="0"/>
              </a:rPr>
              <a:t>Consider appointing a special digital assets fiduciary with the task of destroying </a:t>
            </a:r>
            <a:r>
              <a:rPr lang="en-US" sz="2400" dirty="0" smtClean="0">
                <a:latin typeface="Arial" charset="0"/>
                <a:cs typeface="Arial" charset="0"/>
              </a:rPr>
              <a:t>data.  But query whether one should </a:t>
            </a:r>
            <a:r>
              <a:rPr lang="en-US" sz="2400" dirty="0">
                <a:latin typeface="Arial" charset="0"/>
                <a:cs typeface="Arial" charset="0"/>
              </a:rPr>
              <a:t>be allowed to “burn the Rembrandt</a:t>
            </a:r>
            <a:r>
              <a:rPr lang="en-US" sz="2400" dirty="0" smtClean="0">
                <a:latin typeface="Arial" charset="0"/>
                <a:cs typeface="Arial" charset="0"/>
              </a:rPr>
              <a:t>”?</a:t>
            </a:r>
          </a:p>
          <a:p>
            <a:pPr>
              <a:lnSpc>
                <a:spcPct val="90000"/>
              </a:lnSpc>
            </a:pPr>
            <a:endParaRPr lang="en-US" sz="2400" dirty="0" smtClean="0">
              <a:solidFill>
                <a:srgbClr val="000000"/>
              </a:solidFill>
            </a:endParaRPr>
          </a:p>
          <a:p>
            <a:pPr>
              <a:lnSpc>
                <a:spcPct val="90000"/>
              </a:lnSpc>
              <a:buNone/>
            </a:pPr>
            <a:endParaRPr lang="en-US" sz="2400" dirty="0" smtClean="0">
              <a:latin typeface="Arial" charset="0"/>
              <a:cs typeface="Arial" charset="0"/>
            </a:endParaRPr>
          </a:p>
          <a:p>
            <a:pPr>
              <a:lnSpc>
                <a:spcPct val="90000"/>
              </a:lnSpc>
              <a:buFont typeface="Arial" charset="0"/>
              <a:buNone/>
            </a:pPr>
            <a:endParaRPr lang="en-US" sz="2400" dirty="0" smtClean="0">
              <a:latin typeface="Arial" charset="0"/>
              <a:cs typeface="Arial" charset="0"/>
            </a:endParaRPr>
          </a:p>
        </p:txBody>
      </p:sp>
    </p:spTree>
    <p:extLst>
      <p:ext uri="{BB962C8B-B14F-4D97-AF65-F5344CB8AC3E}">
        <p14:creationId xmlns:p14="http://schemas.microsoft.com/office/powerpoint/2010/main" val="19381088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p:cNvSpPr>
          <p:nvPr>
            <p:ph idx="1"/>
          </p:nvPr>
        </p:nvSpPr>
        <p:spPr>
          <a:xfrm>
            <a:off x="1600200" y="1905000"/>
            <a:ext cx="7162800" cy="4449763"/>
          </a:xfrm>
        </p:spPr>
        <p:txBody>
          <a:bodyPr/>
          <a:lstStyle/>
          <a:p>
            <a:pPr>
              <a:lnSpc>
                <a:spcPct val="90000"/>
              </a:lnSpc>
              <a:buNone/>
            </a:pPr>
            <a:r>
              <a:rPr lang="en-US" sz="2800" dirty="0" smtClean="0">
                <a:solidFill>
                  <a:srgbClr val="000000"/>
                </a:solidFill>
              </a:rPr>
              <a:t>	</a:t>
            </a:r>
            <a:endParaRPr lang="en-US" sz="2400" dirty="0" smtClean="0">
              <a:solidFill>
                <a:srgbClr val="000000"/>
              </a:solidFill>
            </a:endParaRPr>
          </a:p>
          <a:p>
            <a:pPr marL="457200" indent="-457200">
              <a:lnSpc>
                <a:spcPct val="90000"/>
              </a:lnSpc>
              <a:buAutoNum type="arabicParenR"/>
            </a:pPr>
            <a:r>
              <a:rPr lang="en-US" sz="2400" dirty="0" smtClean="0">
                <a:solidFill>
                  <a:srgbClr val="000000"/>
                </a:solidFill>
              </a:rPr>
              <a:t>preserve transferability when possible by titling digital assets in the name of an entity; </a:t>
            </a:r>
            <a:br>
              <a:rPr lang="en-US" sz="2400" dirty="0" smtClean="0">
                <a:solidFill>
                  <a:srgbClr val="000000"/>
                </a:solidFill>
              </a:rPr>
            </a:br>
            <a:endParaRPr lang="en-US" sz="2400" dirty="0" smtClean="0">
              <a:solidFill>
                <a:srgbClr val="000000"/>
              </a:solidFill>
            </a:endParaRPr>
          </a:p>
          <a:p>
            <a:pPr marL="457200" indent="-457200">
              <a:lnSpc>
                <a:spcPct val="90000"/>
              </a:lnSpc>
              <a:buAutoNum type="arabicParenR"/>
            </a:pPr>
            <a:r>
              <a:rPr lang="en-US" sz="2400" dirty="0" smtClean="0">
                <a:solidFill>
                  <a:srgbClr val="000000"/>
                </a:solidFill>
              </a:rPr>
              <a:t>catalog digital assets, usernames and passwords;</a:t>
            </a:r>
            <a:br>
              <a:rPr lang="en-US" sz="2400" dirty="0" smtClean="0">
                <a:solidFill>
                  <a:srgbClr val="000000"/>
                </a:solidFill>
              </a:rPr>
            </a:br>
            <a:endParaRPr lang="en-US" sz="2400" dirty="0" smtClean="0">
              <a:solidFill>
                <a:srgbClr val="000000"/>
              </a:solidFill>
            </a:endParaRPr>
          </a:p>
          <a:p>
            <a:pPr marL="457200" indent="-457200">
              <a:lnSpc>
                <a:spcPct val="90000"/>
              </a:lnSpc>
              <a:buAutoNum type="arabicParenR"/>
            </a:pPr>
            <a:r>
              <a:rPr lang="en-US" sz="2400" dirty="0" smtClean="0">
                <a:solidFill>
                  <a:srgbClr val="000000"/>
                </a:solidFill>
              </a:rPr>
              <a:t>patronize only those digital asset providers that allow fiduciary access; and</a:t>
            </a:r>
          </a:p>
          <a:p>
            <a:pPr marL="457200" indent="-457200">
              <a:lnSpc>
                <a:spcPct val="90000"/>
              </a:lnSpc>
              <a:buAutoNum type="arabicParenR"/>
            </a:pPr>
            <a:endParaRPr lang="en-US" sz="1000" dirty="0" smtClean="0">
              <a:solidFill>
                <a:srgbClr val="000000"/>
              </a:solidFill>
            </a:endParaRPr>
          </a:p>
          <a:p>
            <a:pPr marL="457200" indent="-457200">
              <a:lnSpc>
                <a:spcPct val="90000"/>
              </a:lnSpc>
              <a:buAutoNum type="arabicParenR"/>
            </a:pPr>
            <a:r>
              <a:rPr lang="en-US" sz="2400" dirty="0" smtClean="0">
                <a:solidFill>
                  <a:srgbClr val="000000"/>
                </a:solidFill>
              </a:rPr>
              <a:t>add provisions to estate planning documents granting fiduciary access.</a:t>
            </a:r>
          </a:p>
          <a:p>
            <a:pPr marL="457200" indent="-457200">
              <a:lnSpc>
                <a:spcPct val="90000"/>
              </a:lnSpc>
              <a:buAutoNum type="arabicParenR"/>
            </a:pPr>
            <a:endParaRPr lang="en-US" sz="2400" dirty="0" smtClean="0">
              <a:solidFill>
                <a:srgbClr val="000000"/>
              </a:solidFill>
            </a:endParaRPr>
          </a:p>
          <a:p>
            <a:pPr>
              <a:lnSpc>
                <a:spcPct val="90000"/>
              </a:lnSpc>
            </a:pPr>
            <a:endParaRPr lang="en-US" sz="2400" dirty="0" smtClean="0">
              <a:latin typeface="Arial" charset="0"/>
              <a:cs typeface="Arial" charset="0"/>
            </a:endParaRPr>
          </a:p>
          <a:p>
            <a:pPr>
              <a:lnSpc>
                <a:spcPct val="90000"/>
              </a:lnSpc>
              <a:buFont typeface="Arial" charset="0"/>
              <a:buNone/>
            </a:pPr>
            <a:endParaRPr lang="en-US" sz="2400" dirty="0" smtClean="0">
              <a:latin typeface="Arial" charset="0"/>
              <a:cs typeface="Arial" charset="0"/>
            </a:endParaRPr>
          </a:p>
        </p:txBody>
      </p:sp>
      <p:sp>
        <p:nvSpPr>
          <p:cNvPr id="3" name="Title 2"/>
          <p:cNvSpPr>
            <a:spLocks noGrp="1"/>
          </p:cNvSpPr>
          <p:nvPr>
            <p:ph type="title"/>
          </p:nvPr>
        </p:nvSpPr>
        <p:spPr/>
        <p:txBody>
          <a:bodyPr/>
          <a:lstStyle/>
          <a:p>
            <a:r>
              <a:rPr lang="en-US" dirty="0" smtClean="0"/>
              <a:t> </a:t>
            </a:r>
            <a:endParaRPr lang="en-US" dirty="0"/>
          </a:p>
        </p:txBody>
      </p:sp>
      <p:sp>
        <p:nvSpPr>
          <p:cNvPr id="6" name="Rectangle 2"/>
          <p:cNvSpPr txBox="1">
            <a:spLocks/>
          </p:cNvSpPr>
          <p:nvPr/>
        </p:nvSpPr>
        <p:spPr bwMode="auto">
          <a:xfrm>
            <a:off x="-1219200" y="304800"/>
            <a:ext cx="8229600" cy="762000"/>
          </a:xfrm>
          <a:prstGeom prst="rect">
            <a:avLst/>
          </a:prstGeom>
        </p:spPr>
        <p:txBody>
          <a:bodyPr vert="horz" wrap="square" lIns="91440" tIns="45720" rIns="91440" bIns="45720" numCol="1" rtlCol="0" anchor="ctr" anchorCtr="0" compatLnSpc="1">
            <a:prstTxWarp prst="textNoShape">
              <a:avLst/>
            </a:prstTxWarp>
            <a:normAutofit/>
          </a:bodyPr>
          <a:lstStyle>
            <a:lvl1pPr algn="ctr" rtl="0" eaLnBrk="0" fontAlgn="base" hangingPunct="0">
              <a:spcBef>
                <a:spcPct val="0"/>
              </a:spcBef>
              <a:spcAft>
                <a:spcPct val="0"/>
              </a:spcAft>
              <a:defRPr sz="4400" b="1" kern="1200">
                <a:solidFill>
                  <a:schemeClr val="bg1"/>
                </a:solidFill>
                <a:effectLst>
                  <a:reflection blurRad="6350" stA="55000" endA="300" endPos="45500" dir="5400000" sy="-100000" algn="bl" rotWithShape="0"/>
                </a:effectLst>
                <a:latin typeface="Arial" pitchFamily="34" charset="0"/>
                <a:ea typeface="+mj-ea"/>
                <a:cs typeface="Arial" pitchFamily="34" charset="0"/>
              </a:defRPr>
            </a:lvl1pPr>
            <a:lvl2pPr algn="ctr" rtl="0" eaLnBrk="0" fontAlgn="base" hangingPunct="0">
              <a:spcBef>
                <a:spcPct val="0"/>
              </a:spcBef>
              <a:spcAft>
                <a:spcPct val="0"/>
              </a:spcAft>
              <a:defRPr sz="4400" b="1">
                <a:solidFill>
                  <a:schemeClr val="bg1"/>
                </a:solidFill>
                <a:latin typeface="Arial" charset="0"/>
                <a:cs typeface="Arial" charset="0"/>
              </a:defRPr>
            </a:lvl2pPr>
            <a:lvl3pPr algn="ctr" rtl="0" eaLnBrk="0" fontAlgn="base" hangingPunct="0">
              <a:spcBef>
                <a:spcPct val="0"/>
              </a:spcBef>
              <a:spcAft>
                <a:spcPct val="0"/>
              </a:spcAft>
              <a:defRPr sz="4400" b="1">
                <a:solidFill>
                  <a:schemeClr val="bg1"/>
                </a:solidFill>
                <a:latin typeface="Arial" charset="0"/>
                <a:cs typeface="Arial" charset="0"/>
              </a:defRPr>
            </a:lvl3pPr>
            <a:lvl4pPr algn="ctr" rtl="0" eaLnBrk="0" fontAlgn="base" hangingPunct="0">
              <a:spcBef>
                <a:spcPct val="0"/>
              </a:spcBef>
              <a:spcAft>
                <a:spcPct val="0"/>
              </a:spcAft>
              <a:defRPr sz="4400" b="1">
                <a:solidFill>
                  <a:schemeClr val="bg1"/>
                </a:solidFill>
                <a:latin typeface="Arial" charset="0"/>
                <a:cs typeface="Arial" charset="0"/>
              </a:defRPr>
            </a:lvl4pPr>
            <a:lvl5pPr algn="ctr" rtl="0" eaLnBrk="0" fontAlgn="base" hangingPunct="0">
              <a:spcBef>
                <a:spcPct val="0"/>
              </a:spcBef>
              <a:spcAft>
                <a:spcPct val="0"/>
              </a:spcAft>
              <a:defRPr sz="4400" b="1">
                <a:solidFill>
                  <a:schemeClr val="bg1"/>
                </a:solidFill>
                <a:latin typeface="Arial" charset="0"/>
                <a:cs typeface="Arial" charset="0"/>
              </a:defRPr>
            </a:lvl5pPr>
            <a:lvl6pPr marL="457200" algn="ctr" rtl="0" fontAlgn="base">
              <a:spcBef>
                <a:spcPct val="0"/>
              </a:spcBef>
              <a:spcAft>
                <a:spcPct val="0"/>
              </a:spcAft>
              <a:defRPr sz="4400" b="1">
                <a:solidFill>
                  <a:schemeClr val="bg1"/>
                </a:solidFill>
                <a:latin typeface="Arial" charset="0"/>
                <a:cs typeface="Arial" charset="0"/>
              </a:defRPr>
            </a:lvl6pPr>
            <a:lvl7pPr marL="914400" algn="ctr" rtl="0" fontAlgn="base">
              <a:spcBef>
                <a:spcPct val="0"/>
              </a:spcBef>
              <a:spcAft>
                <a:spcPct val="0"/>
              </a:spcAft>
              <a:defRPr sz="4400" b="1">
                <a:solidFill>
                  <a:schemeClr val="bg1"/>
                </a:solidFill>
                <a:latin typeface="Arial" charset="0"/>
                <a:cs typeface="Arial" charset="0"/>
              </a:defRPr>
            </a:lvl7pPr>
            <a:lvl8pPr marL="1371600" algn="ctr" rtl="0" fontAlgn="base">
              <a:spcBef>
                <a:spcPct val="0"/>
              </a:spcBef>
              <a:spcAft>
                <a:spcPct val="0"/>
              </a:spcAft>
              <a:defRPr sz="4400" b="1">
                <a:solidFill>
                  <a:schemeClr val="bg1"/>
                </a:solidFill>
                <a:latin typeface="Arial" charset="0"/>
                <a:cs typeface="Arial" charset="0"/>
              </a:defRPr>
            </a:lvl8pPr>
            <a:lvl9pPr marL="1828800" algn="ctr" rtl="0" fontAlgn="base">
              <a:spcBef>
                <a:spcPct val="0"/>
              </a:spcBef>
              <a:spcAft>
                <a:spcPct val="0"/>
              </a:spcAft>
              <a:defRPr sz="4400" b="1">
                <a:solidFill>
                  <a:schemeClr val="bg1"/>
                </a:solidFill>
                <a:latin typeface="Arial" charset="0"/>
                <a:cs typeface="Arial" charset="0"/>
              </a:defRPr>
            </a:lvl9pPr>
          </a:lstStyle>
          <a:p>
            <a:pPr>
              <a:defRPr/>
            </a:pPr>
            <a:r>
              <a:rPr lang="en-US" sz="3600" dirty="0" smtClean="0">
                <a:effectLst/>
                <a:latin typeface="Arial" charset="0"/>
                <a:cs typeface="Arial" charset="0"/>
              </a:rPr>
              <a:t>Keep my stuff!</a:t>
            </a:r>
            <a:endParaRPr lang="en-US" sz="2200" dirty="0" smtClean="0">
              <a:effectLst/>
              <a:latin typeface="Arial" charset="0"/>
              <a:cs typeface="Arial"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a:xfrm>
            <a:off x="-152400" y="381000"/>
            <a:ext cx="8229600" cy="762000"/>
          </a:xfrm>
        </p:spPr>
        <p:txBody>
          <a:bodyPr wrap="square" numCol="1" anchorCtr="0" compatLnSpc="1">
            <a:prstTxWarp prst="textNoShape">
              <a:avLst/>
            </a:prstTxWarp>
            <a:normAutofit fontScale="90000"/>
          </a:bodyPr>
          <a:lstStyle/>
          <a:p>
            <a:pPr>
              <a:defRPr/>
            </a:pPr>
            <a:r>
              <a:rPr lang="en-US" sz="2800" dirty="0" smtClean="0">
                <a:effectLst/>
                <a:latin typeface="Arial" charset="0"/>
                <a:cs typeface="Arial" charset="0"/>
              </a:rPr>
              <a:t>     Titling Digital Assets to Preserve Usability After Death/Disability</a:t>
            </a:r>
            <a:endParaRPr lang="en-US" sz="4000" dirty="0" smtClean="0">
              <a:effectLst/>
              <a:latin typeface="Arial" charset="0"/>
              <a:cs typeface="Arial" charset="0"/>
            </a:endParaRPr>
          </a:p>
        </p:txBody>
      </p:sp>
      <p:sp>
        <p:nvSpPr>
          <p:cNvPr id="59395" name="Rectangle 3"/>
          <p:cNvSpPr>
            <a:spLocks noGrp="1"/>
          </p:cNvSpPr>
          <p:nvPr>
            <p:ph idx="1"/>
          </p:nvPr>
        </p:nvSpPr>
        <p:spPr/>
        <p:txBody>
          <a:bodyPr/>
          <a:lstStyle/>
          <a:p>
            <a:pPr marL="0" indent="0">
              <a:lnSpc>
                <a:spcPct val="90000"/>
              </a:lnSpc>
              <a:buFont typeface="Arial" charset="0"/>
              <a:buNone/>
              <a:defRPr/>
            </a:pPr>
            <a:r>
              <a:rPr lang="en-US" dirty="0" smtClean="0">
                <a:latin typeface="Arial" charset="0"/>
                <a:cs typeface="Arial" charset="0"/>
              </a:rPr>
              <a:t>When possible, have LLC or revocable trust own digital assets.</a:t>
            </a:r>
            <a:endParaRPr lang="en-US" sz="2800" dirty="0" smtClean="0">
              <a:latin typeface="Arial" charset="0"/>
              <a:cs typeface="Arial" charset="0"/>
            </a:endParaRPr>
          </a:p>
          <a:p>
            <a:pPr marL="2457450" lvl="4" indent="0">
              <a:lnSpc>
                <a:spcPct val="90000"/>
              </a:lnSpc>
              <a:buNone/>
              <a:defRPr/>
            </a:pPr>
            <a:endParaRPr lang="en-US" sz="1200" dirty="0" smtClean="0">
              <a:latin typeface="Arial" charset="0"/>
              <a:cs typeface="Arial" charset="0"/>
            </a:endParaRPr>
          </a:p>
          <a:p>
            <a:pPr marL="742950" indent="0">
              <a:lnSpc>
                <a:spcPct val="90000"/>
              </a:lnSpc>
              <a:defRPr/>
            </a:pPr>
            <a:r>
              <a:rPr lang="en-US" sz="2400" dirty="0" smtClean="0">
                <a:latin typeface="Arial" charset="0"/>
                <a:cs typeface="Arial" charset="0"/>
              </a:rPr>
              <a:t>Digital </a:t>
            </a:r>
            <a:r>
              <a:rPr lang="en-US" sz="2400" dirty="0">
                <a:latin typeface="Arial" charset="0"/>
                <a:cs typeface="Arial" charset="0"/>
              </a:rPr>
              <a:t>a</a:t>
            </a:r>
            <a:r>
              <a:rPr lang="en-US" sz="2400" dirty="0" smtClean="0">
                <a:latin typeface="Arial" charset="0"/>
                <a:cs typeface="Arial" charset="0"/>
              </a:rPr>
              <a:t>sset providers are increasingly recognizing the importance of digital media/assets to a business.  Some do allow digital assets to be owned by an entity.</a:t>
            </a:r>
            <a:br>
              <a:rPr lang="en-US" sz="2400" dirty="0" smtClean="0">
                <a:latin typeface="Arial" charset="0"/>
                <a:cs typeface="Arial" charset="0"/>
              </a:rPr>
            </a:br>
            <a:endParaRPr lang="en-US" sz="2400" dirty="0" smtClean="0">
              <a:latin typeface="Arial" charset="0"/>
              <a:cs typeface="Arial" charset="0"/>
            </a:endParaRPr>
          </a:p>
          <a:p>
            <a:pPr marL="742950" indent="0">
              <a:lnSpc>
                <a:spcPct val="90000"/>
              </a:lnSpc>
              <a:defRPr/>
            </a:pPr>
            <a:r>
              <a:rPr lang="en-US" sz="2400" dirty="0" smtClean="0">
                <a:latin typeface="Arial" charset="0"/>
                <a:cs typeface="Arial" charset="0"/>
              </a:rPr>
              <a:t>If principal/testator is a business owner, ensure all digital assets used in connection with the business are owned by the business entity.</a:t>
            </a:r>
          </a:p>
          <a:p>
            <a:pPr marL="3829050" lvl="7" indent="0">
              <a:lnSpc>
                <a:spcPct val="90000"/>
              </a:lnSpc>
              <a:defRPr/>
            </a:pPr>
            <a:endParaRPr lang="en-US" sz="1600" dirty="0" smtClean="0">
              <a:latin typeface="Arial" charset="0"/>
              <a:cs typeface="Arial" charset="0"/>
            </a:endParaRPr>
          </a:p>
          <a:p>
            <a:pPr marL="742950" indent="0">
              <a:lnSpc>
                <a:spcPct val="90000"/>
              </a:lnSpc>
              <a:buNone/>
              <a:defRPr/>
            </a:pPr>
            <a:endParaRPr lang="en-US" sz="2800" dirty="0" smtClean="0">
              <a:latin typeface="Arial" charset="0"/>
              <a:cs typeface="Arial" charset="0"/>
            </a:endParaRPr>
          </a:p>
          <a:p>
            <a:pPr marL="3829050" lvl="7" indent="0">
              <a:lnSpc>
                <a:spcPct val="90000"/>
              </a:lnSpc>
              <a:defRPr/>
            </a:pPr>
            <a:endParaRPr lang="en-US" sz="1600" dirty="0" smtClean="0">
              <a:latin typeface="Arial" charset="0"/>
              <a:cs typeface="Arial" charset="0"/>
            </a:endParaRPr>
          </a:p>
          <a:p>
            <a:pPr marL="0" indent="0">
              <a:lnSpc>
                <a:spcPct val="90000"/>
              </a:lnSpc>
              <a:buFont typeface="Arial" charset="0"/>
              <a:buNone/>
              <a:defRPr/>
            </a:pPr>
            <a:endParaRPr lang="en-US" dirty="0" smtClean="0">
              <a:latin typeface="Arial" charset="0"/>
              <a:cs typeface="Arial" charset="0"/>
            </a:endParaRPr>
          </a:p>
          <a:p>
            <a:pPr marL="609600" indent="-609600">
              <a:lnSpc>
                <a:spcPct val="90000"/>
              </a:lnSpc>
              <a:spcAft>
                <a:spcPct val="10000"/>
              </a:spcAft>
              <a:defRPr/>
            </a:pP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a:xfrm>
            <a:off x="-152400" y="381000"/>
            <a:ext cx="8229600" cy="762000"/>
          </a:xfrm>
        </p:spPr>
        <p:txBody>
          <a:bodyPr wrap="square" numCol="1" anchorCtr="0" compatLnSpc="1">
            <a:prstTxWarp prst="textNoShape">
              <a:avLst/>
            </a:prstTxWarp>
            <a:normAutofit fontScale="90000"/>
          </a:bodyPr>
          <a:lstStyle/>
          <a:p>
            <a:pPr>
              <a:defRPr/>
            </a:pPr>
            <a:r>
              <a:rPr lang="en-US" sz="2800" dirty="0" smtClean="0">
                <a:effectLst/>
                <a:latin typeface="Arial" charset="0"/>
                <a:cs typeface="Arial" charset="0"/>
              </a:rPr>
              <a:t>     Titling Digital Assets to Preserve Usability After Death/Disability</a:t>
            </a:r>
            <a:endParaRPr lang="en-US" sz="4000" dirty="0" smtClean="0">
              <a:effectLst/>
              <a:latin typeface="Arial" charset="0"/>
              <a:cs typeface="Arial" charset="0"/>
            </a:endParaRPr>
          </a:p>
        </p:txBody>
      </p:sp>
      <p:sp>
        <p:nvSpPr>
          <p:cNvPr id="59395" name="Rectangle 3"/>
          <p:cNvSpPr>
            <a:spLocks noGrp="1"/>
          </p:cNvSpPr>
          <p:nvPr>
            <p:ph idx="1"/>
          </p:nvPr>
        </p:nvSpPr>
        <p:spPr/>
        <p:txBody>
          <a:bodyPr/>
          <a:lstStyle/>
          <a:p>
            <a:pPr marL="0" indent="0">
              <a:lnSpc>
                <a:spcPct val="90000"/>
              </a:lnSpc>
              <a:buFont typeface="Arial" charset="0"/>
              <a:buNone/>
              <a:defRPr/>
            </a:pPr>
            <a:r>
              <a:rPr lang="en-US" dirty="0" smtClean="0">
                <a:latin typeface="Arial" charset="0"/>
                <a:cs typeface="Arial" charset="0"/>
              </a:rPr>
              <a:t>When possible, have LLC or revocable trust own digital assets.</a:t>
            </a:r>
            <a:br>
              <a:rPr lang="en-US" dirty="0" smtClean="0">
                <a:latin typeface="Arial" charset="0"/>
                <a:cs typeface="Arial" charset="0"/>
              </a:rPr>
            </a:br>
            <a:endParaRPr lang="en-US" sz="1600" dirty="0" smtClean="0">
              <a:latin typeface="Arial" charset="0"/>
              <a:cs typeface="Arial" charset="0"/>
            </a:endParaRPr>
          </a:p>
          <a:p>
            <a:pPr marL="742950" indent="0">
              <a:lnSpc>
                <a:spcPct val="90000"/>
              </a:lnSpc>
              <a:defRPr/>
            </a:pPr>
            <a:r>
              <a:rPr lang="en-US" sz="2400" dirty="0" smtClean="0">
                <a:latin typeface="Arial" charset="0"/>
                <a:cs typeface="Arial" charset="0"/>
              </a:rPr>
              <a:t>Usually, free web-based email accounts and individual social media profiles cannot be owned by an entity.</a:t>
            </a:r>
            <a:br>
              <a:rPr lang="en-US" sz="2400" dirty="0" smtClean="0">
                <a:latin typeface="Arial" charset="0"/>
                <a:cs typeface="Arial" charset="0"/>
              </a:rPr>
            </a:br>
            <a:endParaRPr lang="en-US" sz="2400" dirty="0" smtClean="0">
              <a:latin typeface="Arial" charset="0"/>
              <a:cs typeface="Arial" charset="0"/>
            </a:endParaRPr>
          </a:p>
          <a:p>
            <a:pPr marL="742950" indent="0">
              <a:lnSpc>
                <a:spcPct val="90000"/>
              </a:lnSpc>
              <a:defRPr/>
            </a:pPr>
            <a:r>
              <a:rPr lang="en-US" sz="2400" dirty="0" smtClean="0">
                <a:latin typeface="Arial" charset="0"/>
                <a:cs typeface="Arial" charset="0"/>
              </a:rPr>
              <a:t>Free web-based email accounts are never appropriate for a client’s business activities.</a:t>
            </a:r>
          </a:p>
          <a:p>
            <a:pPr marL="1543050" lvl="2" indent="0">
              <a:lnSpc>
                <a:spcPct val="90000"/>
              </a:lnSpc>
              <a:buNone/>
              <a:defRPr/>
            </a:pPr>
            <a:endParaRPr lang="en-US" dirty="0" smtClean="0">
              <a:latin typeface="Arial" charset="0"/>
              <a:cs typeface="Arial" charset="0"/>
            </a:endParaRPr>
          </a:p>
          <a:p>
            <a:pPr marL="742950" indent="0">
              <a:lnSpc>
                <a:spcPct val="90000"/>
              </a:lnSpc>
              <a:defRPr/>
            </a:pPr>
            <a:r>
              <a:rPr lang="en-US" sz="2400" dirty="0" smtClean="0">
                <a:latin typeface="Arial" charset="0"/>
                <a:cs typeface="Arial" charset="0"/>
              </a:rPr>
              <a:t>Individual social media accounts are never appropriate for a client’s business activities.</a:t>
            </a:r>
            <a:br>
              <a:rPr lang="en-US" sz="2400" dirty="0" smtClean="0">
                <a:latin typeface="Arial" charset="0"/>
                <a:cs typeface="Arial" charset="0"/>
              </a:rPr>
            </a:br>
            <a:endParaRPr lang="en-US" sz="2400" dirty="0" smtClean="0">
              <a:latin typeface="Arial" charset="0"/>
              <a:cs typeface="Arial" charset="0"/>
            </a:endParaRPr>
          </a:p>
          <a:p>
            <a:pPr marL="742950" indent="0">
              <a:lnSpc>
                <a:spcPct val="90000"/>
              </a:lnSpc>
              <a:defRPr/>
            </a:pPr>
            <a:endParaRPr lang="en-US" sz="2800" dirty="0" smtClean="0">
              <a:latin typeface="Arial" charset="0"/>
              <a:cs typeface="Arial" charset="0"/>
            </a:endParaRPr>
          </a:p>
          <a:p>
            <a:pPr marL="742950" indent="0">
              <a:lnSpc>
                <a:spcPct val="90000"/>
              </a:lnSpc>
              <a:defRPr/>
            </a:pPr>
            <a:endParaRPr lang="en-US" sz="2800" dirty="0" smtClean="0">
              <a:latin typeface="Arial" charset="0"/>
              <a:cs typeface="Arial" charset="0"/>
            </a:endParaRPr>
          </a:p>
          <a:p>
            <a:pPr marL="3829050" lvl="7" indent="0">
              <a:lnSpc>
                <a:spcPct val="90000"/>
              </a:lnSpc>
              <a:defRPr/>
            </a:pPr>
            <a:endParaRPr lang="en-US" sz="1600" dirty="0" smtClean="0">
              <a:latin typeface="Arial" charset="0"/>
              <a:cs typeface="Arial" charset="0"/>
            </a:endParaRPr>
          </a:p>
          <a:p>
            <a:pPr marL="0" indent="0">
              <a:lnSpc>
                <a:spcPct val="90000"/>
              </a:lnSpc>
              <a:buFont typeface="Arial" charset="0"/>
              <a:buNone/>
              <a:defRPr/>
            </a:pPr>
            <a:endParaRPr lang="en-US" dirty="0" smtClean="0">
              <a:latin typeface="Arial" charset="0"/>
              <a:cs typeface="Arial" charset="0"/>
            </a:endParaRPr>
          </a:p>
          <a:p>
            <a:pPr marL="609600" indent="-609600">
              <a:lnSpc>
                <a:spcPct val="90000"/>
              </a:lnSpc>
              <a:spcAft>
                <a:spcPct val="10000"/>
              </a:spcAft>
              <a:defRPr/>
            </a:pPr>
            <a:endParaRPr lang="en-US" dirty="0" smtClean="0">
              <a:latin typeface="Arial" charset="0"/>
              <a:cs typeface="Arial" charset="0"/>
            </a:endParaRPr>
          </a:p>
        </p:txBody>
      </p:sp>
    </p:spTree>
    <p:extLst>
      <p:ext uri="{BB962C8B-B14F-4D97-AF65-F5344CB8AC3E}">
        <p14:creationId xmlns:p14="http://schemas.microsoft.com/office/powerpoint/2010/main" val="2802892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smtClean="0">
                <a:effectLst/>
                <a:latin typeface="Arial" charset="0"/>
                <a:cs typeface="Arial" charset="0"/>
              </a:rPr>
              <a:t/>
            </a:r>
            <a:br>
              <a:rPr lang="en-US" sz="4000" smtClean="0">
                <a:effectLst/>
                <a:latin typeface="Arial" charset="0"/>
                <a:cs typeface="Arial" charset="0"/>
              </a:rPr>
            </a:br>
            <a:endParaRPr lang="en-US" sz="4000" smtClean="0">
              <a:effectLst/>
              <a:latin typeface="Arial" charset="0"/>
              <a:cs typeface="Arial" charset="0"/>
            </a:endParaRPr>
          </a:p>
        </p:txBody>
      </p:sp>
      <p:sp>
        <p:nvSpPr>
          <p:cNvPr id="18435" name="Rectangle 3"/>
          <p:cNvSpPr>
            <a:spLocks noGrp="1"/>
          </p:cNvSpPr>
          <p:nvPr>
            <p:ph idx="1"/>
          </p:nvPr>
        </p:nvSpPr>
        <p:spPr>
          <a:xfrm>
            <a:off x="1295400" y="1600200"/>
            <a:ext cx="7162800" cy="4449763"/>
          </a:xfrm>
        </p:spPr>
        <p:txBody>
          <a:bodyPr/>
          <a:lstStyle/>
          <a:p>
            <a:pPr>
              <a:lnSpc>
                <a:spcPct val="90000"/>
              </a:lnSpc>
              <a:buFont typeface="Arial" charset="0"/>
              <a:buNone/>
            </a:pPr>
            <a:endParaRPr lang="en-US" sz="2800" dirty="0" smtClean="0">
              <a:latin typeface="Arial" charset="0"/>
              <a:cs typeface="Arial" charset="0"/>
            </a:endParaRPr>
          </a:p>
          <a:p>
            <a:pPr>
              <a:lnSpc>
                <a:spcPct val="90000"/>
              </a:lnSpc>
              <a:buFont typeface="Arial" charset="0"/>
              <a:buNone/>
            </a:pPr>
            <a:r>
              <a:rPr lang="en-US" sz="2800" dirty="0" smtClean="0">
                <a:latin typeface="Arial" charset="0"/>
                <a:cs typeface="Arial" charset="0"/>
              </a:rPr>
              <a:t>	Create a list of digital assets stored on password-protected USB drive.  </a:t>
            </a:r>
          </a:p>
          <a:p>
            <a:pPr>
              <a:lnSpc>
                <a:spcPct val="90000"/>
              </a:lnSpc>
              <a:buFont typeface="Arial" charset="0"/>
              <a:buNone/>
            </a:pPr>
            <a:endParaRPr lang="en-US" sz="2800" dirty="0" smtClean="0">
              <a:latin typeface="Arial" charset="0"/>
              <a:cs typeface="Arial" charset="0"/>
            </a:endParaRPr>
          </a:p>
          <a:p>
            <a:pPr>
              <a:lnSpc>
                <a:spcPct val="90000"/>
              </a:lnSpc>
              <a:buFont typeface="Arial" charset="0"/>
              <a:buNone/>
            </a:pPr>
            <a:r>
              <a:rPr lang="en-US" sz="2800" dirty="0" smtClean="0">
                <a:latin typeface="Arial" charset="0"/>
                <a:cs typeface="Arial" charset="0"/>
              </a:rPr>
              <a:t>	Safeguard the password, and store it separately from the USB drive.</a:t>
            </a:r>
          </a:p>
          <a:p>
            <a:pPr lvl="1">
              <a:lnSpc>
                <a:spcPct val="90000"/>
              </a:lnSpc>
            </a:pPr>
            <a:endParaRPr lang="en-US" sz="2400" dirty="0" smtClean="0">
              <a:latin typeface="Arial" charset="0"/>
              <a:cs typeface="Arial" charset="0"/>
            </a:endParaRPr>
          </a:p>
        </p:txBody>
      </p:sp>
      <p:sp>
        <p:nvSpPr>
          <p:cNvPr id="18436" name="Rectangle 5"/>
          <p:cNvSpPr>
            <a:spLocks/>
          </p:cNvSpPr>
          <p:nvPr/>
        </p:nvSpPr>
        <p:spPr bwMode="auto">
          <a:xfrm>
            <a:off x="609600" y="381000"/>
            <a:ext cx="8229600" cy="762000"/>
          </a:xfrm>
          <a:prstGeom prst="rect">
            <a:avLst/>
          </a:prstGeom>
          <a:noFill/>
          <a:ln w="9525">
            <a:noFill/>
            <a:miter lim="800000"/>
            <a:headEnd/>
            <a:tailEnd/>
          </a:ln>
        </p:spPr>
        <p:txBody>
          <a:bodyPr anchor="ctr"/>
          <a:lstStyle/>
          <a:p>
            <a:pPr algn="ctr" eaLnBrk="0" hangingPunct="0"/>
            <a:r>
              <a:rPr lang="en-US" sz="2800" b="1" dirty="0" smtClean="0">
                <a:solidFill>
                  <a:schemeClr val="bg1"/>
                </a:solidFill>
              </a:rPr>
              <a:t>Making </a:t>
            </a:r>
            <a:r>
              <a:rPr lang="en-US" sz="2800" b="1" dirty="0">
                <a:solidFill>
                  <a:schemeClr val="bg1"/>
                </a:solidFill>
              </a:rPr>
              <a:t>a List of </a:t>
            </a:r>
            <a:r>
              <a:rPr lang="en-US" sz="2800" b="1" dirty="0" smtClean="0">
                <a:solidFill>
                  <a:schemeClr val="bg1"/>
                </a:solidFill>
              </a:rPr>
              <a:t>Digital Assets </a:t>
            </a:r>
            <a:r>
              <a:rPr lang="en-US" sz="2800" b="1" dirty="0">
                <a:solidFill>
                  <a:schemeClr val="bg1"/>
                </a:solidFill>
              </a:rPr>
              <a:t/>
            </a:r>
            <a:br>
              <a:rPr lang="en-US" sz="2800" b="1" dirty="0">
                <a:solidFill>
                  <a:schemeClr val="bg1"/>
                </a:solidFill>
              </a:rPr>
            </a:br>
            <a:r>
              <a:rPr lang="en-US" sz="2800" b="1" dirty="0">
                <a:solidFill>
                  <a:schemeClr val="bg1"/>
                </a:solidFill>
              </a:rPr>
              <a:t>for the Fiduciary</a:t>
            </a:r>
            <a:r>
              <a:rPr lang="en-US" sz="4400" b="1" dirty="0">
                <a:solidFill>
                  <a:schemeClr val="bg1"/>
                </a:solidFill>
              </a:rPr>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smtClean="0">
                <a:effectLst/>
                <a:latin typeface="Arial" charset="0"/>
                <a:cs typeface="Arial" charset="0"/>
              </a:rPr>
              <a:t/>
            </a:r>
            <a:br>
              <a:rPr lang="en-US" sz="4000" smtClean="0">
                <a:effectLst/>
                <a:latin typeface="Arial" charset="0"/>
                <a:cs typeface="Arial" charset="0"/>
              </a:rPr>
            </a:br>
            <a:endParaRPr lang="en-US" sz="4000" smtClean="0">
              <a:effectLst/>
              <a:latin typeface="Arial" charset="0"/>
              <a:cs typeface="Arial" charset="0"/>
            </a:endParaRPr>
          </a:p>
        </p:txBody>
      </p:sp>
      <p:sp>
        <p:nvSpPr>
          <p:cNvPr id="19459" name="Rectangle 3"/>
          <p:cNvSpPr>
            <a:spLocks noGrp="1"/>
          </p:cNvSpPr>
          <p:nvPr>
            <p:ph idx="1"/>
          </p:nvPr>
        </p:nvSpPr>
        <p:spPr/>
        <p:txBody>
          <a:bodyPr/>
          <a:lstStyle/>
          <a:p>
            <a:pPr indent="-341313">
              <a:spcBef>
                <a:spcPts val="638"/>
              </a:spcBef>
              <a:buNone/>
              <a:tabLst>
                <a:tab pos="723900" algn="l"/>
                <a:tab pos="1447800" algn="l"/>
                <a:tab pos="2171700" algn="l"/>
                <a:tab pos="2895600" algn="l"/>
                <a:tab pos="3619500" algn="l"/>
                <a:tab pos="4343400" algn="l"/>
                <a:tab pos="5067300" algn="l"/>
                <a:tab pos="5791200" algn="l"/>
                <a:tab pos="6515100" algn="l"/>
              </a:tabLst>
            </a:pPr>
            <a:r>
              <a:rPr lang="en-US" sz="2800" dirty="0" smtClean="0">
                <a:solidFill>
                  <a:srgbClr val="000000"/>
                </a:solidFill>
              </a:rPr>
              <a:t>Electronic List of Passwords:</a:t>
            </a:r>
          </a:p>
          <a:p>
            <a:pPr indent="-341313">
              <a:spcBef>
                <a:spcPts val="638"/>
              </a:spcBef>
              <a:tabLst>
                <a:tab pos="723900" algn="l"/>
                <a:tab pos="1447800" algn="l"/>
                <a:tab pos="2171700" algn="l"/>
                <a:tab pos="2895600" algn="l"/>
                <a:tab pos="3619500" algn="l"/>
                <a:tab pos="4343400" algn="l"/>
                <a:tab pos="5067300" algn="l"/>
                <a:tab pos="5791200" algn="l"/>
                <a:tab pos="6515100" algn="l"/>
              </a:tabLst>
            </a:pPr>
            <a:endParaRPr lang="en-US" sz="900" dirty="0" smtClean="0">
              <a:solidFill>
                <a:srgbClr val="000000"/>
              </a:solidFill>
            </a:endParaRPr>
          </a:p>
          <a:p>
            <a:pPr indent="-341313">
              <a:spcBef>
                <a:spcPts val="638"/>
              </a:spcBef>
              <a:tabLst>
                <a:tab pos="723900" algn="l"/>
                <a:tab pos="1447800" algn="l"/>
                <a:tab pos="2171700" algn="l"/>
                <a:tab pos="2895600" algn="l"/>
                <a:tab pos="3619500" algn="l"/>
                <a:tab pos="4343400" algn="l"/>
                <a:tab pos="5067300" algn="l"/>
                <a:tab pos="5791200" algn="l"/>
                <a:tab pos="6515100" algn="l"/>
              </a:tabLst>
            </a:pPr>
            <a:r>
              <a:rPr lang="en-US" sz="2300" dirty="0" smtClean="0">
                <a:solidFill>
                  <a:srgbClr val="000000"/>
                </a:solidFill>
              </a:rPr>
              <a:t>To be secure, the electronic file should be encrypted (complex password).</a:t>
            </a:r>
          </a:p>
          <a:p>
            <a:pPr indent="-341313">
              <a:spcBef>
                <a:spcPts val="638"/>
              </a:spcBef>
              <a:tabLst>
                <a:tab pos="723900" algn="l"/>
                <a:tab pos="1447800" algn="l"/>
                <a:tab pos="2171700" algn="l"/>
                <a:tab pos="2895600" algn="l"/>
                <a:tab pos="3619500" algn="l"/>
                <a:tab pos="4343400" algn="l"/>
                <a:tab pos="5067300" algn="l"/>
                <a:tab pos="5791200" algn="l"/>
                <a:tab pos="6515100" algn="l"/>
              </a:tabLst>
            </a:pPr>
            <a:r>
              <a:rPr lang="en-US" sz="2300" dirty="0" smtClean="0">
                <a:solidFill>
                  <a:srgbClr val="000000"/>
                </a:solidFill>
              </a:rPr>
              <a:t>Password protecting a MS Word or other Office document can be easily circumvented. </a:t>
            </a:r>
          </a:p>
          <a:p>
            <a:pPr indent="-341313">
              <a:spcBef>
                <a:spcPts val="638"/>
              </a:spcBef>
              <a:tabLst>
                <a:tab pos="723900" algn="l"/>
                <a:tab pos="1447800" algn="l"/>
                <a:tab pos="2171700" algn="l"/>
                <a:tab pos="2895600" algn="l"/>
                <a:tab pos="3619500" algn="l"/>
                <a:tab pos="4343400" algn="l"/>
                <a:tab pos="5067300" algn="l"/>
                <a:tab pos="5791200" algn="l"/>
                <a:tab pos="6515100" algn="l"/>
              </a:tabLst>
            </a:pPr>
            <a:r>
              <a:rPr lang="en-US" sz="2300" dirty="0" smtClean="0">
                <a:solidFill>
                  <a:srgbClr val="000000"/>
                </a:solidFill>
              </a:rPr>
              <a:t>Use software package designed to store confidential documents and passwords such as </a:t>
            </a:r>
            <a:r>
              <a:rPr lang="en-US" sz="2300" dirty="0" err="1" smtClean="0">
                <a:solidFill>
                  <a:srgbClr val="000000"/>
                </a:solidFill>
              </a:rPr>
              <a:t>KeePass</a:t>
            </a:r>
            <a:r>
              <a:rPr lang="en-US" sz="2300" dirty="0" smtClean="0">
                <a:solidFill>
                  <a:srgbClr val="000000"/>
                </a:solidFill>
              </a:rPr>
              <a:t>, </a:t>
            </a:r>
            <a:r>
              <a:rPr lang="en-US" sz="2300" dirty="0" err="1" smtClean="0">
                <a:solidFill>
                  <a:srgbClr val="000000"/>
                </a:solidFill>
              </a:rPr>
              <a:t>SecuBox</a:t>
            </a:r>
            <a:r>
              <a:rPr lang="en-US" sz="2300" dirty="0" smtClean="0">
                <a:solidFill>
                  <a:srgbClr val="000000"/>
                </a:solidFill>
              </a:rPr>
              <a:t> or Web Confidential.</a:t>
            </a:r>
          </a:p>
          <a:p>
            <a:pPr indent="-341313">
              <a:spcBef>
                <a:spcPts val="638"/>
              </a:spcBef>
              <a:tabLst>
                <a:tab pos="723900" algn="l"/>
                <a:tab pos="1447800" algn="l"/>
                <a:tab pos="2171700" algn="l"/>
                <a:tab pos="2895600" algn="l"/>
                <a:tab pos="3619500" algn="l"/>
                <a:tab pos="4343400" algn="l"/>
                <a:tab pos="5067300" algn="l"/>
                <a:tab pos="5791200" algn="l"/>
                <a:tab pos="6515100" algn="l"/>
              </a:tabLst>
            </a:pPr>
            <a:r>
              <a:rPr lang="en-US" sz="2300" dirty="0" smtClean="0">
                <a:solidFill>
                  <a:srgbClr val="000000"/>
                </a:solidFill>
              </a:rPr>
              <a:t>Use online storage such as Estate Assist or Password Box. </a:t>
            </a:r>
          </a:p>
          <a:p>
            <a:pPr indent="-341313">
              <a:spcBef>
                <a:spcPts val="638"/>
              </a:spcBef>
              <a:tabLst>
                <a:tab pos="723900" algn="l"/>
                <a:tab pos="1447800" algn="l"/>
                <a:tab pos="2171700" algn="l"/>
                <a:tab pos="2895600" algn="l"/>
                <a:tab pos="3619500" algn="l"/>
                <a:tab pos="4343400" algn="l"/>
                <a:tab pos="5067300" algn="l"/>
                <a:tab pos="5791200" algn="l"/>
                <a:tab pos="6515100" algn="l"/>
              </a:tabLst>
            </a:pPr>
            <a:r>
              <a:rPr lang="en-US" sz="2300" dirty="0" smtClean="0">
                <a:solidFill>
                  <a:srgbClr val="000000"/>
                </a:solidFill>
              </a:rPr>
              <a:t>Can back-up encrypted list to USB drive.</a:t>
            </a:r>
            <a:endParaRPr lang="en-US" sz="2300" dirty="0">
              <a:solidFill>
                <a:srgbClr val="000000"/>
              </a:solidFill>
            </a:endParaRPr>
          </a:p>
        </p:txBody>
      </p:sp>
      <p:sp>
        <p:nvSpPr>
          <p:cNvPr id="19460" name="Rectangle 4"/>
          <p:cNvSpPr>
            <a:spLocks/>
          </p:cNvSpPr>
          <p:nvPr/>
        </p:nvSpPr>
        <p:spPr bwMode="auto">
          <a:xfrm>
            <a:off x="609600" y="381000"/>
            <a:ext cx="8229600" cy="762000"/>
          </a:xfrm>
          <a:prstGeom prst="rect">
            <a:avLst/>
          </a:prstGeom>
          <a:noFill/>
          <a:ln w="9525">
            <a:noFill/>
            <a:miter lim="800000"/>
            <a:headEnd/>
            <a:tailEnd/>
          </a:ln>
        </p:spPr>
        <p:txBody>
          <a:bodyPr anchor="ctr"/>
          <a:lstStyle/>
          <a:p>
            <a:pPr algn="ctr" eaLnBrk="0" hangingPunct="0"/>
            <a:r>
              <a:rPr lang="en-US" sz="2800" b="1" dirty="0" smtClean="0">
                <a:solidFill>
                  <a:schemeClr val="bg1"/>
                </a:solidFill>
              </a:rPr>
              <a:t>Making </a:t>
            </a:r>
            <a:r>
              <a:rPr lang="en-US" sz="2800" b="1" dirty="0">
                <a:solidFill>
                  <a:schemeClr val="bg1"/>
                </a:solidFill>
              </a:rPr>
              <a:t>a List of </a:t>
            </a:r>
            <a:r>
              <a:rPr lang="en-US" sz="2800" b="1" dirty="0" smtClean="0">
                <a:solidFill>
                  <a:schemeClr val="bg1"/>
                </a:solidFill>
              </a:rPr>
              <a:t>Digital Assets </a:t>
            </a:r>
            <a:r>
              <a:rPr lang="en-US" sz="2800" b="1" dirty="0">
                <a:solidFill>
                  <a:schemeClr val="bg1"/>
                </a:solidFill>
              </a:rPr>
              <a:t/>
            </a:r>
            <a:br>
              <a:rPr lang="en-US" sz="2800" b="1" dirty="0">
                <a:solidFill>
                  <a:schemeClr val="bg1"/>
                </a:solidFill>
              </a:rPr>
            </a:br>
            <a:r>
              <a:rPr lang="en-US" sz="2800" b="1" dirty="0">
                <a:solidFill>
                  <a:schemeClr val="bg1"/>
                </a:solidFill>
              </a:rPr>
              <a:t>for the Fiduciary</a:t>
            </a:r>
            <a:r>
              <a:rPr lang="en-US" sz="4400" b="1" dirty="0">
                <a:solidFill>
                  <a:schemeClr val="bg1"/>
                </a:solidFill>
              </a:rPr>
              <a:t>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smtClean="0">
                <a:effectLst/>
                <a:latin typeface="Arial" charset="0"/>
                <a:cs typeface="Arial" charset="0"/>
              </a:rPr>
              <a:t/>
            </a:r>
            <a:br>
              <a:rPr lang="en-US" sz="4000" smtClean="0">
                <a:effectLst/>
                <a:latin typeface="Arial" charset="0"/>
                <a:cs typeface="Arial" charset="0"/>
              </a:rPr>
            </a:br>
            <a:endParaRPr lang="en-US" sz="4000" smtClean="0">
              <a:effectLst/>
              <a:latin typeface="Arial" charset="0"/>
              <a:cs typeface="Arial" charset="0"/>
            </a:endParaRPr>
          </a:p>
        </p:txBody>
      </p:sp>
      <p:sp>
        <p:nvSpPr>
          <p:cNvPr id="20483" name="Rectangle 3"/>
          <p:cNvSpPr>
            <a:spLocks noGrp="1"/>
          </p:cNvSpPr>
          <p:nvPr>
            <p:ph idx="1"/>
          </p:nvPr>
        </p:nvSpPr>
        <p:spPr>
          <a:xfrm>
            <a:off x="1524000" y="1905000"/>
            <a:ext cx="7467600" cy="4449763"/>
          </a:xfrm>
        </p:spPr>
        <p:txBody>
          <a:bodyPr/>
          <a:lstStyle/>
          <a:p>
            <a:pPr>
              <a:buFont typeface="Arial" charset="0"/>
              <a:buNone/>
            </a:pPr>
            <a:r>
              <a:rPr lang="en-US" sz="2800" dirty="0" smtClean="0">
                <a:latin typeface="Arial" charset="0"/>
                <a:cs typeface="Arial" charset="0"/>
              </a:rPr>
              <a:t>Password to Electronic List of Digital Assets:</a:t>
            </a:r>
          </a:p>
          <a:p>
            <a:pPr lvl="1"/>
            <a:endParaRPr lang="en-US" sz="800" dirty="0" smtClean="0">
              <a:latin typeface="Arial" charset="0"/>
              <a:cs typeface="Arial" charset="0"/>
            </a:endParaRPr>
          </a:p>
          <a:p>
            <a:r>
              <a:rPr lang="en-US" sz="2400" dirty="0" smtClean="0">
                <a:latin typeface="Arial" charset="0"/>
                <a:cs typeface="Arial" charset="0"/>
              </a:rPr>
              <a:t>Should be kept up-to-date</a:t>
            </a:r>
          </a:p>
          <a:p>
            <a:r>
              <a:rPr lang="en-US" sz="2400" dirty="0" smtClean="0">
                <a:latin typeface="Arial" charset="0"/>
                <a:cs typeface="Arial" charset="0"/>
              </a:rPr>
              <a:t>If estate planning attorney does not have access to the electronic list of digital assets, the attorney can store the password.</a:t>
            </a:r>
          </a:p>
          <a:p>
            <a:r>
              <a:rPr lang="en-US" sz="2400" dirty="0" smtClean="0">
                <a:latin typeface="Arial" charset="0"/>
                <a:cs typeface="Arial" charset="0"/>
              </a:rPr>
              <a:t>As with all client confidential information, password should be stored securely to avoid inadvertent or unauthorized disclosure.</a:t>
            </a:r>
          </a:p>
          <a:p>
            <a:pPr lvl="1"/>
            <a:endParaRPr lang="en-US" sz="2400" dirty="0" smtClean="0">
              <a:latin typeface="Arial" charset="0"/>
              <a:cs typeface="Arial" charset="0"/>
            </a:endParaRPr>
          </a:p>
          <a:p>
            <a:pPr lvl="1"/>
            <a:endParaRPr lang="en-US" sz="2400" dirty="0" smtClean="0">
              <a:latin typeface="Arial" charset="0"/>
              <a:cs typeface="Arial" charset="0"/>
            </a:endParaRPr>
          </a:p>
        </p:txBody>
      </p:sp>
      <p:sp>
        <p:nvSpPr>
          <p:cNvPr id="20484" name="Rectangle 4"/>
          <p:cNvSpPr>
            <a:spLocks/>
          </p:cNvSpPr>
          <p:nvPr/>
        </p:nvSpPr>
        <p:spPr bwMode="auto">
          <a:xfrm>
            <a:off x="609600" y="381000"/>
            <a:ext cx="8229600" cy="762000"/>
          </a:xfrm>
          <a:prstGeom prst="rect">
            <a:avLst/>
          </a:prstGeom>
          <a:noFill/>
          <a:ln w="9525">
            <a:noFill/>
            <a:miter lim="800000"/>
            <a:headEnd/>
            <a:tailEnd/>
          </a:ln>
        </p:spPr>
        <p:txBody>
          <a:bodyPr anchor="ctr"/>
          <a:lstStyle/>
          <a:p>
            <a:pPr algn="ctr" eaLnBrk="0" hangingPunct="0"/>
            <a:r>
              <a:rPr lang="en-US" sz="2800" b="1" dirty="0" smtClean="0">
                <a:solidFill>
                  <a:schemeClr val="bg1"/>
                </a:solidFill>
              </a:rPr>
              <a:t>Making </a:t>
            </a:r>
            <a:r>
              <a:rPr lang="en-US" sz="2800" b="1" dirty="0">
                <a:solidFill>
                  <a:schemeClr val="bg1"/>
                </a:solidFill>
              </a:rPr>
              <a:t>a List of </a:t>
            </a:r>
            <a:r>
              <a:rPr lang="en-US" sz="2800" b="1" dirty="0" smtClean="0">
                <a:solidFill>
                  <a:schemeClr val="bg1"/>
                </a:solidFill>
              </a:rPr>
              <a:t>Digital Assets </a:t>
            </a:r>
            <a:r>
              <a:rPr lang="en-US" sz="2800" b="1" dirty="0">
                <a:solidFill>
                  <a:schemeClr val="bg1"/>
                </a:solidFill>
              </a:rPr>
              <a:t/>
            </a:r>
            <a:br>
              <a:rPr lang="en-US" sz="2800" b="1" dirty="0">
                <a:solidFill>
                  <a:schemeClr val="bg1"/>
                </a:solidFill>
              </a:rPr>
            </a:br>
            <a:r>
              <a:rPr lang="en-US" sz="2800" b="1" dirty="0">
                <a:solidFill>
                  <a:schemeClr val="bg1"/>
                </a:solidFill>
              </a:rPr>
              <a:t>for the Fiduciary</a:t>
            </a:r>
            <a:r>
              <a:rPr lang="en-US" sz="4400" b="1" dirty="0">
                <a:solidFill>
                  <a:schemeClr val="bg1"/>
                </a:solidFill>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noFill/>
        </p:spPr>
        <p:txBody>
          <a:bodyPr wrap="square" numCol="1" anchorCtr="0" compatLnSpc="1">
            <a:prstTxWarp prst="textNoShape">
              <a:avLst/>
            </a:prstTxWarp>
          </a:bodyPr>
          <a:lstStyle/>
          <a:p>
            <a:r>
              <a:rPr lang="en-US" dirty="0" smtClean="0">
                <a:effectLst/>
                <a:latin typeface="Arial" charset="0"/>
                <a:cs typeface="Arial" charset="0"/>
              </a:rPr>
              <a:t>What are Digital Assets?</a:t>
            </a:r>
          </a:p>
        </p:txBody>
      </p:sp>
      <p:sp>
        <p:nvSpPr>
          <p:cNvPr id="4099" name="Rectangle 3"/>
          <p:cNvSpPr>
            <a:spLocks noGrp="1"/>
          </p:cNvSpPr>
          <p:nvPr>
            <p:ph idx="1"/>
          </p:nvPr>
        </p:nvSpPr>
        <p:spPr>
          <a:xfrm>
            <a:off x="838200" y="1447800"/>
            <a:ext cx="7162800" cy="4953000"/>
          </a:xfrm>
        </p:spPr>
        <p:txBody>
          <a:bodyPr/>
          <a:lstStyle/>
          <a:p>
            <a:pPr marL="0" indent="0">
              <a:lnSpc>
                <a:spcPct val="80000"/>
              </a:lnSpc>
              <a:buFont typeface="Arial" charset="0"/>
              <a:buNone/>
            </a:pPr>
            <a:endParaRPr lang="en-US" sz="2000" dirty="0" smtClean="0">
              <a:latin typeface="Arial" charset="0"/>
              <a:cs typeface="Arial" charset="0"/>
            </a:endParaRPr>
          </a:p>
          <a:p>
            <a:pPr lvl="2">
              <a:lnSpc>
                <a:spcPct val="80000"/>
              </a:lnSpc>
            </a:pPr>
            <a:r>
              <a:rPr lang="en-US" dirty="0" smtClean="0">
                <a:latin typeface="Arial" charset="0"/>
                <a:cs typeface="Arial" charset="0"/>
              </a:rPr>
              <a:t>Email</a:t>
            </a:r>
          </a:p>
          <a:p>
            <a:pPr lvl="2">
              <a:lnSpc>
                <a:spcPct val="80000"/>
              </a:lnSpc>
            </a:pPr>
            <a:r>
              <a:rPr lang="en-US" dirty="0" smtClean="0">
                <a:latin typeface="Arial" charset="0"/>
                <a:cs typeface="Arial" charset="0"/>
              </a:rPr>
              <a:t>Online Sales Accounts (eBay, Amazon, </a:t>
            </a:r>
            <a:r>
              <a:rPr lang="en-US" dirty="0" err="1" smtClean="0">
                <a:latin typeface="Arial" charset="0"/>
                <a:cs typeface="Arial" charset="0"/>
              </a:rPr>
              <a:t>Etsy</a:t>
            </a:r>
            <a:r>
              <a:rPr lang="en-US" dirty="0" smtClean="0">
                <a:latin typeface="Arial" charset="0"/>
                <a:cs typeface="Arial" charset="0"/>
              </a:rPr>
              <a:t>)</a:t>
            </a:r>
          </a:p>
          <a:p>
            <a:pPr lvl="2">
              <a:lnSpc>
                <a:spcPct val="80000"/>
              </a:lnSpc>
            </a:pPr>
            <a:r>
              <a:rPr lang="en-US" dirty="0" smtClean="0">
                <a:latin typeface="Arial" charset="0"/>
                <a:cs typeface="Arial" charset="0"/>
              </a:rPr>
              <a:t>Online Purchasing Accounts (PayPal)</a:t>
            </a:r>
          </a:p>
          <a:p>
            <a:pPr lvl="2">
              <a:lnSpc>
                <a:spcPct val="80000"/>
              </a:lnSpc>
            </a:pPr>
            <a:r>
              <a:rPr lang="en-US" dirty="0" smtClean="0">
                <a:latin typeface="Arial" charset="0"/>
                <a:cs typeface="Arial" charset="0"/>
              </a:rPr>
              <a:t>Online Storage / Cloud Storage Accounts (</a:t>
            </a:r>
            <a:r>
              <a:rPr lang="en-US" dirty="0" err="1" smtClean="0">
                <a:latin typeface="Arial" charset="0"/>
                <a:cs typeface="Arial" charset="0"/>
              </a:rPr>
              <a:t>DropBox</a:t>
            </a:r>
            <a:r>
              <a:rPr lang="en-US" dirty="0" smtClean="0">
                <a:latin typeface="Arial" charset="0"/>
                <a:cs typeface="Arial" charset="0"/>
              </a:rPr>
              <a:t>, </a:t>
            </a:r>
            <a:r>
              <a:rPr lang="en-US" dirty="0" err="1" smtClean="0">
                <a:latin typeface="Arial" charset="0"/>
                <a:cs typeface="Arial" charset="0"/>
              </a:rPr>
              <a:t>Shutterfly</a:t>
            </a:r>
            <a:r>
              <a:rPr lang="en-US" dirty="0" smtClean="0">
                <a:latin typeface="Arial" charset="0"/>
                <a:cs typeface="Arial" charset="0"/>
              </a:rPr>
              <a:t>, Google Drive)</a:t>
            </a:r>
          </a:p>
          <a:p>
            <a:pPr lvl="2">
              <a:lnSpc>
                <a:spcPct val="80000"/>
              </a:lnSpc>
            </a:pPr>
            <a:r>
              <a:rPr lang="en-US" dirty="0" err="1" smtClean="0">
                <a:latin typeface="Arial" charset="0"/>
                <a:cs typeface="Arial" charset="0"/>
              </a:rPr>
              <a:t>Webpages</a:t>
            </a:r>
            <a:endParaRPr lang="en-US" dirty="0" smtClean="0">
              <a:latin typeface="Arial" charset="0"/>
              <a:cs typeface="Arial" charset="0"/>
            </a:endParaRPr>
          </a:p>
          <a:p>
            <a:pPr lvl="2">
              <a:lnSpc>
                <a:spcPct val="80000"/>
              </a:lnSpc>
            </a:pPr>
            <a:r>
              <a:rPr lang="en-US" dirty="0" smtClean="0">
                <a:latin typeface="Arial" charset="0"/>
                <a:cs typeface="Arial" charset="0"/>
              </a:rPr>
              <a:t>Domain Names</a:t>
            </a:r>
          </a:p>
          <a:p>
            <a:pPr lvl="2">
              <a:lnSpc>
                <a:spcPct val="80000"/>
              </a:lnSpc>
            </a:pPr>
            <a:r>
              <a:rPr lang="en-US" dirty="0" smtClean="0">
                <a:latin typeface="Arial" charset="0"/>
                <a:cs typeface="Arial" charset="0"/>
              </a:rPr>
              <a:t>Digital Media </a:t>
            </a:r>
            <a:r>
              <a:rPr lang="en-US" dirty="0">
                <a:latin typeface="Arial" charset="0"/>
                <a:cs typeface="Arial" charset="0"/>
              </a:rPr>
              <a:t>C</a:t>
            </a:r>
            <a:r>
              <a:rPr lang="en-US" dirty="0" smtClean="0">
                <a:latin typeface="Arial" charset="0"/>
                <a:cs typeface="Arial" charset="0"/>
              </a:rPr>
              <a:t>ollection (iTunes, Kindle)</a:t>
            </a:r>
          </a:p>
          <a:p>
            <a:pPr lvl="2">
              <a:lnSpc>
                <a:spcPct val="80000"/>
              </a:lnSpc>
            </a:pPr>
            <a:r>
              <a:rPr lang="en-US" dirty="0" smtClean="0">
                <a:latin typeface="Arial" charset="0"/>
                <a:cs typeface="Arial" charset="0"/>
              </a:rPr>
              <a:t>Blogs</a:t>
            </a:r>
          </a:p>
          <a:p>
            <a:pPr lvl="2">
              <a:lnSpc>
                <a:spcPct val="80000"/>
              </a:lnSpc>
            </a:pPr>
            <a:r>
              <a:rPr lang="en-US" dirty="0" smtClean="0">
                <a:latin typeface="Arial" charset="0"/>
                <a:cs typeface="Arial" charset="0"/>
              </a:rPr>
              <a:t>Social Networking Accounts (Facebook, Twitter, LinkedIn</a:t>
            </a:r>
            <a:r>
              <a:rPr lang="en-US" dirty="0">
                <a:latin typeface="Arial" charset="0"/>
                <a:cs typeface="Arial" charset="0"/>
              </a:rPr>
              <a:t>)</a:t>
            </a:r>
            <a:endParaRPr lang="en-US" dirty="0" smtClean="0">
              <a:latin typeface="Arial" charset="0"/>
              <a:cs typeface="Arial" charset="0"/>
            </a:endParaRPr>
          </a:p>
        </p:txBody>
      </p:sp>
    </p:spTree>
    <p:extLst>
      <p:ext uri="{BB962C8B-B14F-4D97-AF65-F5344CB8AC3E}">
        <p14:creationId xmlns:p14="http://schemas.microsoft.com/office/powerpoint/2010/main" val="32870334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smtClean="0">
                <a:effectLst/>
                <a:latin typeface="Arial" charset="0"/>
                <a:cs typeface="Arial" charset="0"/>
              </a:rPr>
              <a:t/>
            </a:r>
            <a:br>
              <a:rPr lang="en-US" sz="4000" smtClean="0">
                <a:effectLst/>
                <a:latin typeface="Arial" charset="0"/>
                <a:cs typeface="Arial" charset="0"/>
              </a:rPr>
            </a:br>
            <a:endParaRPr lang="en-US" sz="4000" smtClean="0">
              <a:effectLst/>
              <a:latin typeface="Arial" charset="0"/>
              <a:cs typeface="Arial" charset="0"/>
            </a:endParaRPr>
          </a:p>
        </p:txBody>
      </p:sp>
      <p:sp>
        <p:nvSpPr>
          <p:cNvPr id="21507" name="Rectangle 3"/>
          <p:cNvSpPr>
            <a:spLocks noGrp="1"/>
          </p:cNvSpPr>
          <p:nvPr>
            <p:ph idx="1"/>
          </p:nvPr>
        </p:nvSpPr>
        <p:spPr>
          <a:xfrm>
            <a:off x="1524000" y="1905000"/>
            <a:ext cx="7467600" cy="4449763"/>
          </a:xfrm>
        </p:spPr>
        <p:txBody>
          <a:bodyPr/>
          <a:lstStyle/>
          <a:p>
            <a:pPr marL="457200" lvl="1" indent="0">
              <a:buNone/>
            </a:pPr>
            <a:endParaRPr lang="en-US" dirty="0" smtClean="0">
              <a:latin typeface="Arial" charset="0"/>
              <a:cs typeface="Arial" charset="0"/>
            </a:endParaRPr>
          </a:p>
          <a:p>
            <a:pPr marL="457200" lvl="1" indent="0">
              <a:buNone/>
            </a:pPr>
            <a:endParaRPr lang="en-US" dirty="0" smtClean="0">
              <a:latin typeface="Arial" charset="0"/>
              <a:cs typeface="Arial" charset="0"/>
            </a:endParaRPr>
          </a:p>
        </p:txBody>
      </p:sp>
      <p:sp>
        <p:nvSpPr>
          <p:cNvPr id="21508" name="Rectangle 4"/>
          <p:cNvSpPr>
            <a:spLocks/>
          </p:cNvSpPr>
          <p:nvPr/>
        </p:nvSpPr>
        <p:spPr bwMode="auto">
          <a:xfrm>
            <a:off x="457200" y="381000"/>
            <a:ext cx="8229600" cy="762000"/>
          </a:xfrm>
          <a:prstGeom prst="rect">
            <a:avLst/>
          </a:prstGeom>
          <a:noFill/>
          <a:ln w="9525">
            <a:noFill/>
            <a:miter lim="800000"/>
            <a:headEnd/>
            <a:tailEnd/>
          </a:ln>
        </p:spPr>
        <p:txBody>
          <a:bodyPr anchor="ctr"/>
          <a:lstStyle/>
          <a:p>
            <a:pPr algn="ctr" eaLnBrk="0" hangingPunct="0"/>
            <a:r>
              <a:rPr lang="en-US" sz="2800" b="1" dirty="0" smtClean="0">
                <a:solidFill>
                  <a:schemeClr val="bg1"/>
                </a:solidFill>
              </a:rPr>
              <a:t>Use Only Those Digital Assets that Allow Fiduciary Access</a:t>
            </a:r>
            <a:endParaRPr lang="en-US" sz="4400" b="1" dirty="0">
              <a:solidFill>
                <a:schemeClr val="bg1"/>
              </a:solidFill>
            </a:endParaRPr>
          </a:p>
        </p:txBody>
      </p:sp>
      <p:sp>
        <p:nvSpPr>
          <p:cNvPr id="86018" name="AutoShape 2" descr="data:image/jpeg;base64,/9j/4AAQSkZJRgABAQAAAQABAAD/2wCEAAkGBxQTEhUUExAWFhQXFxgYFxcXFxYaFxwdHBcWGRcZGRYYHykiGBolHhwXIzIhJSkrLi4uGR82ODUsNygtLisBCgoKDgwOGhAQGjQlHyE3MjcwNzcvLTY0Nzg0Nzc2Li40Li00Nyw3Nzc3NDc3NywvLDQ1Kyw3LCwsLCw0LCwsLf/AABEIAMgA/AMBIgACEQEDEQH/xAAbAAEAAgMBAQAAAAAAAAAAAAAABAUBAgMGB//EAEIQAAEDAgQDBQUECQMDBQAAAAEAAhEDIQQSMUEFUWETInGBkRQyQqHwBlKxwRUjJDNiktHh8VNUghY0ckNEorLS/8QAGAEBAAMBAAAAAAAAAAAAAAAAAAEDBAL/xAAiEQEAAgIBBAIDAAAAAAAAAAAAAQIDESEEEjFhQYFRocH/2gAMAwEAAhEDEQA/APsPE+I9k5gyZs1oBEyXU2NiSBq9VzftbSLgwMdmLQ4SWAf+nILi6GkZ26n8p9AW9FqaTfuj0CCiw/2nafepkSSGhpa6SKlVgEg3JbTc+BoGuuVu/wC0WbD9rSpOLy4MZTIMuMZzGWT7knyV2GDkEawDQAIKX/qalbKJBPdOekJGQvJhzgWiBaYnwutW/aqlaWuE5Yuy+Z9Fo0dY/rWkt1EHpN32Y+6Nthtp6J2Y+6NZ035+KCjH2iLm1i2llNOgasPc3XIHhpyk2ylpJHNcB9rWjMXs7oDPdIJzHtBVEGPccwt8QdF6TsxyHp9ch6LBpg/CPTx/qfVBRVftXTbkzU3jO5oA7hMONNrXQHaTUb/mAdP+r6d/1VSwJMZCIyB47wcQbGNbL0BpN+6PRccLgadMZWMAEk8zJEG5ubQPABB3pOJAJEEgGOXSQtkRAREQEREBERAREQEREBERAREQEREBERAREQYhIWUQYhIWUQYhIWUQYhIWUQYhIWUQYhIWUQYhIWUQYhIWUQYhR67y1zb90mD47KSuGLEho5ub+Mn5AoO0JCyiDEJCyiDEJCyiDEJCyiDEJCyiDEJCyiDEJCyiAig8Sw1R+Xs6pZEz1mI9FHo4TEBzZxALGgyIEk5XASY2JB8h1kLZFU08LiRE12ncjKI1uJjQj0knotaOCxIBzYgF0ggxa2eQRGhlv8totAXCKkZhsZea7NTBytiItbLztr16Hv7LiMo/XjNmBnK0CIcC33erTMajyQWiKsqUcRmJFVoaIgZRfutnYkSc3h1Wj8LiCAO3AIElwDbnOTEZdIgeusyAtkVQcLiv9w3T7oif5ef9LxJ7YmhXc4FlYMbAkZQTN5MkHp6ILFFUUsLis8uxDSMwsGx3Z7wNuX+UfhcSS79obBJgBoEC8XiZ09Od0FuiIgIiIOTsS0HKXX5LRlRrnWdOXbx3WlSA91wHFog+qzhoL3EEEwASN9f7LLGW83iOPM/335+lk1jW0pQxxSlvUa03s7umxI0dG4PoVMVaWYd+rWGZnMNYLiZB6l/nmWpWkHiNL/VbtuNyALeJCP4jSEzVYIkHvCxFiPFRhh8MHABrMwMADWZj8fnJWhpYXUhhzZjmMmZJzXPXNba6CfSxlNzsrXtcYJgGbAgE28Qu6r8OaDDLMgOlusW+QH/GNrSPbqdu+BIkTbeN/AoJCKM3HUzEPBkwI8QPzHqOaVMfTa7KXib89uZ2QSUUZ2OpiO+L6dbxYb3WW41hIAcCTMcrRN/NBIRR/bqf32+vkpCAiIghcQwbqhblqlmUyYm/jBHX1tBgqN+i6lpxT431BJ5yHW8AALeMysbge0cx2dzcs+7FyS0gz0jTeSo1LgjWsLW1HgEtJM3sSTBERmkg+PNBoeE1Ig4uoTIM3HlY849Opnetwt7iP2l4AaBA+8I78zP/AB0WzeDNhze0qEOLTqPhIMC1gYiFmpwdp1qVNANRNgBrHT5u+8UGrOHVA0j2l5JtmO3eBkDSdR1nwWW8OqQR7S64gWNjLTMz0/8AkdBAGtPgTBEPfZ2bUXOYOvbmJ8yrVBVUOGVGuafaHFoBBBm5IAB96Oe3LeStTwqrM+1Pm+gi503Nha3S8q3RBVDh1Uhs4hwgGYJMkuJGpmwMXJmBItBy7htTJl9qeHZw4uA2+5BNgrREFW7htTbEuH8x8rv0252G8k7YfhZDg51Z7iIiSfuuB3OpM+Q2VkiCp/RNTbEuaOTWwNI58733F5Eg78N4fUY7M+uXTMtuW62gkybQPLZWaIC1e6AtlyJ70chP5f1XNp1CYbhvNZAWUU6QKrGJY65w7t9WidSfmfzVoq5jMQB71MnqDpGtt5UjRuIbmBGHdmLmyS0DU6k9AJ9OadrTlrPZzF47ggSTM8v7rqRXnVkAHTc5TAvtMFAK/NkWjWdRv4T5wg5MewlwOHIiTOUQbxY/W609oZJnDOkWnKIgFxEfM+fgpBZXynvNzTaNAMp0kc4N5Sm2vIJcyJMgcpEX1mJ+tA4tqsk/s5EAunLBkERHW/lCyarDDjh3XJmWCbAGT6+vVbPp4gmz2ATaAbjaZH4LrU7aTlyRNpm4jp1t5dUEb2tpyn2Z0CfgEiOQ5a6ciu9Ity5m0cpDg2CADcgEiJ+glRte0OZ7vemdb6dNPRYqiuAMpaTF+cydNBpHLRBrggx0D2fKQ0atECIAAO/9lZKFlrWuzedeQges+SmoCIiCLju17ppxvmB/8SWwf/IAeDjyUY1cTltTph0iZuI70mA7X3N9Z11WeKUQ57Jrmm6HgAGM05BMEwYOXnr1UXD4a4/bS7K6XAn7hbIIzWiDM/evMAgNmVsWX/u2NaNeve+E5r93oLnpK6PrYvNApU8uYiZJOXZxEi55KK5rDTvjuTw/NsGu2zfxZv8AAjV2EOgx5LgC6S4QIhpdrAAJ00vCCcK2Jhv6tkwS7kDmMAXuIi+og2NgsOq4nJIpsD84tPw2mTm1N/BcMQ1rnnLjsundDwQI8TG3yvvOjcHIc5uNeQNSJcQGkyIk28psNpBCRSq4szmp0x3ZBn4pb3ddIzX8Fs+rirFtNhsJBMQczuvLJbTW9oOhc1wYBi8uWx70Od7s5pIIP/6smJbLs3tgYHAZQHCORcLiQTAi++5BAb4mrigX5KdMgGGgmJF7kzbYR/hZpVMUXNDmUw3cgz8GkTpm36eajYqlp+3Q7IDd4AIAHejNYEgmeqxQwsNP7bcMIcQ+Q05mlzu84x7sX5nmZDtTqYsuYXMptbPfAM2nnOsdF0dVxOops1faZkQCw62JMj0URlESCceSGuEguiSCyQe9uQPU80yzJ9vAkutmEAS6BcjRsX1kE3Qd+2xf+lT2tPSTv5eSssIXZG5/fgZo5xfQn8Sqqq0do4e25crWgsJ07sB05gSTM+YnZbswD3jM3FuyuhwidDJbBzTEEeMDrIXC4VHQ8HY2/otsLSyMa3MXZWgSdTAiT1W1RgcIKryVm1ePKazqeW6KKHuZr3m89/NSGPBEgqKZYtx4n8Jmumygjh0NDRUeAOt4giJ8x6BTkVrlDZgImajzIiCbC86fLwstDw3lVeOQm3PTlt4E81PRBX0+GQwt7V94vNxzjlJW54fb96/xm+g/p83c1NRBEwuCyGc7nGI7xnefrwCloiAiIgIiICIiCt4tVpNLO0Y5x72UjYWzTcWI2vIlQMJisO+octF0usXH+O5BvI18pIsrXH1KwLOyY1wJOeToLQQJEnW3zCi9piB7tGnFydBck/xX2J80FaytgyA7sHQZg5SdgTcEzYg+PVd8O/DOcGNoO74cNIFu8dXWMsb193lac32js3CGNfmAZAGUNhoJiTcd50dAFw7TGR+7pmbm/uyLt170G0oOGGfhHuDW0jLh3ZBAILfG0tNul1jCcQoMbLaL25wAWgDS9tdJJvvJ5GJbKuLgDsqQtzNtYtP1PmuhfiRUs1hpl/gQ2dRe5j8N0ESvVwvakGlL2ReLXIIuSAbnyudFwdicIQP1LoDS0Ag6HNIid5PXvKfVrYsExSpkTYydIOonWY+jbrhquIzDtKbA3fKZO99dBb1PK4QDXwrxeke60WNiBLGj4urb+N7FHVcMwA9m4Z6YtBHdcd7z8InlbSSpVOpiQXF1GkO66C0kkwJbPSbR46b5w1fFHLmpMDTlLrw4A+8IkwRHM6jkSggMfhHTNFwhheZn3RBJjNe3T+i6UX4UuyCk7M52WL7kz8Vrgk73HNSmPxBILqFOCcrjvlzCdTe0mNra3jbDvxWYB7KZbBkzBBiwiTInfqgg18RhjOekZOXnsIaDcQQCQRtubqZw/jFJzm0mNcLQ2RazZg8jEWN73iCtBWxZP7tgAMeIjUd/5Wvad1vOJFM5adNry50R7oGx1ud/y3AWyLAWUBRizK4EaGxHXZSVyqiS0dZ9PoKrLXcRPzHh1WXVEUduNpnSo207jYuafm1w8irXKQi4txbDpUboD7w0MQfAyPVdkBERAREQEREBERAREQQuJYJ1TLlrOp5ZNpv6EdfXYwVDq8HqGP2p8jeDM3v70TflFtJup2OqVRHZsDrGZMXzMi+wy57wdAobMfXlubDEBzw2ZBIBiSQ2YFz/AC9Qgz+jasVB7S4SW5HXJEZpBDrHUD/iCbrNHhT2va72l5Y34DJ9Tmvv69Fj2zEggezAgm7g4WF7xN9jHVZpYzEZgDhhGYAuzgQCTJy62j5jrAcHcGrAQ3FugNgTmtYxfNJ13/GCOx4VU/3b9+fLofrxkndmKryQaAibEEe6dJvYjQ+M7Lm/G4mDGFEwYlwjpafOJ26oO1TAVJqFtcguByi8Nd3YdrBAI0jchYo8OqB4JxDnNBnKZvykz5nbwFlyr4zEtccuGD25iBDgJEiCZPKduS1qcSxAdl9kMbEOBBMGdPdG9yOWqDR3BKu2MeNTodTN/e6n6Ai7YLCTJ5qA7GVQwHsJqFxBZmsB3iDniLgDzcAsNxdaJOHuCLZhezjb0aP+XRBYoqr2zEZCfZgH2gZgdnT8wP5uhWj8biYthr3tmb0g673HTqguEVYMTX17ADuExIJLpIa2ZtaD5ws4PFV3ObnoBjTM94O2MadY9eiCyREQavqAakDxK5Nqtza3NhY/isVwMwJnQiQCSNI0WsE7EmRcwLA/5Wa97d2o+FkVjSUqmnwvDS14a2REHMdoItPn5zurZUrDhybU3AtBcPetF+etytKt2dwzDPHutcDHxOvlaGje/dAVg2u06OGpGo2MH52VR22HbDuzcDIg32JPPmfw5Lo0UdBTdJbMAn7hN78iRO5J6oLI4houXt9QgxLPvttO42JB+YPoVVU3UHOtTdJmSSdu8TrzaPNYc7DuJmk6SZMzrPQ9UFv27fvD1Hj+COrNAkuEeI8FSOfhs05HSLnW+sTfUToPyXWu+hYGkTlHdidHNzRrbXf8rBa+0Nt3hfS4vv8AkVkV237wtY3HT+o9VVBtB7mg0nTAaNYECwmfryMbYV1KoWjs3NNyAegygyDyb8h0QWzXA6FZXLD4drBDRAJnU/muqAiIggcVwz3gBuINIQ7NABmRGsiIvp0XHC4d5dn9rzskwABHQZgbkD+uqlY/htOtHaNzZZi5ETrp9ari7gtEtDcvdkGJN4DwP/sUEdmCrQJxl4GaGj+EuIMiNCNNDzW4ovc4kYsFriHNaBoCZsQ64ItPnuu9Pg9JpJDTJBaTJ0JzGOV7rlR4BQYQWsMhwcO87VsZdTeICDjVwVXLBxsczlAN7a5rX+a7V8M4l49py5g0tG7cpaSR3rjnPNZZwKiCCGGQZnM7WQed1k8CoSTkuXF0y7U356dNEEepw+rJ/bSAJtl0nSTmvH5o/DvAynGgPLwZgSRGXKGl0CYOnLRTDwmkSTk94NBub5cuWecZW/PmZ4n7P0Dqw7D3nbaboNKuDqukNxcOysmGgxYgujN8REieR1ujuGVtRiyJEHuz8MSJda8G3Ub2mYLh1OkSWCJABudpj8T6qWgrcRgarg0e0FsNLXwLutDXAyCw7mPyXNvDKsOzYpxJywQ2MsOa7QOvMQfHyVsiClHDsTP/AHdp+70O0xrFvXSFIwuBqtcC7El4BuC2ARBEa9R6KyRAWr3QFsuRMujkJ9VzadQmG7Gx47rZEUxGo0gVcytiIvSbPKY2118oViikQDWrT+6EQSbg/CYAvzj6NsCtX/0mx4idRtNtzHSOqsEQQO2r5SeybmnTMNI5ze/1ut6NSrn7zAG8wR1vrobeu+qmIgwWjlposoiAiIgIiICIiAi839sON1cN2XZ5e9mnMCdMsRccyqbC/aXG1BLGU3AGDDek371h1WzH0WTJSMkTGp9s9+ppW3bzt71F4HEfafGsGZzGATE5d78ndCrr7Icbq4nte0y93JGUEa5pm55BMnQ5MdJvOtR7KdTS1u2N7ekREWNoEREBERAREQEREBcXUzmkHoQuyLm1It5TE6fPTxjFVK9drceyk1mIdSa11JriB3spmL6QvR/YjiNSvhRUqvzPzvGYACQHECwso1f7EYd+IfWeCWuE5A5wGcklzyQZkzEC2qn8Cfh6RdhqLDTyEnK6byZJBcSSFVStotu0/tgw0y0ybvPHPzPP448LlVVL7Q0HCcx2EZXSJAcJjSx+RVqqwYygfhBMH4J0IHLoCOgBV7c6UeL0nNDg432yun4bEAa95o8SAuY4/Q/1LWvldF9It9SFucRQAIIEBzhBadbzt4+S1bisO6LNMzqzSxJmRawPog3/AEvSyucXwGe9LXAjvFuhGkgrDeMUjJDzAEk5XQBLRe38Q8jOiw/EUB3S0X1GQ7GL22Ky3FUCYABzWnIYsW2Jjm4INRx2hb9ZBImC10/h9SOYSvxyizV50Bs1xmQHAC2sEeo5rJxWHzRDSbtPcnpl012hZq16GYAtaSQL5J2GW8fxCPRBKwuJbUbmY6RJE31Bg6rsoVDHUpDWRtZogXOv1zC2ZxKmWl2awAJs6RMDSOoQS0UI8Vpff+Tvnby8VMa6RI0KDKIiCj+0vAPasn63JkzfDmmcvURoqdn2HeBAxZA6MI6ffXtEWrH1mbHWKVniPUKbdPjvPdMcvG1PsU9wAdjCQDIBYTfTd6tvs1wD2XtP1ufPl+HLGXN1M6q8RRk6zNkrNLTxPqCvT4627ojn7ERFmXCIiAiIgIiICIiAiIgKo49ws1AKlO1Zl2Ebx8JVuiiY3GnN6ReNSgcF4gK9IP0do4cnDX+vmuPtDjc4Tbm3mABpM2HSy48Pp9njKzB7r2NqgdZLXfNS6TKxH71p1uAI6bH68LxWeOXOKZmvPmGr3vIB9nE5hIMHUHMZjw9UZXdc+zRBaGi0mbEzFgLfNbdnWkA1m6gwAJIBk7eA/wArpXpPkltSAdJ0Hy5/Wx6WOQqnK4+zXEQLX06I1xifZhMi3d5E6xsYHmtqtOsQMlRoMC8AjS+yzWo1iRlqAADlqb3NtEGjqrpH7OCCJ88xBm3KD/ey1o4hzjfDRcAkx0na8fW8dalCsQAKoBm5gdI28fXfVKVGtml1RpbOgbt4/X9Q5Gs4G2F31sNrmY52WW4gwIw+sgjSAI6X1OnKywcNiNqzd9vHppcW6LfEYes4mKwA2gX0vJ8UHTDDMTmoBsRrBmRfbbRTFrTBgSZMXK2QEREBERAREQEREBERAREQEREBERAREQERccTVytkCTo0cydPAddhKEzpDoMzYqo/ZtNlPzJc93yLPVZ/Q1KIymPHryUrB0MjYmSSS483G5Ph+ULuohzSNQh1OHMM2IluSx0GbNbldY/RdO9jcZTfaQfyCmopdIuFwDKZlsi0azvO/VSkRAREQEREBERAREQEREBERAREQEREBERAREQEREBERBWcaxTqYbDiJkWaCec3IhY4LinVM2ZxOWNWgG88ieS34xgXVQ0NIsTrO4jYLHB8C6lnzFveiIJ2nmOqCyVM7hdbQYlwEC95kakyd4BP4XM3KrBh4a1oxEQDJm5M2OuwDt/wQcq3DK5bHtbgdyG7dL239RyWx4dWNPL7SQQ6Q6LwMseOh1n3rzC6VKJho9pjXleYDd+fqSt6FAjMO3zFwOuosGggTzCCIeFV4/wC8fMzMDrI66/2sFJqYKqXud7QcpiGxpzuDNxb5rUYQ/wC5PIX/AL6rLKYsTiAc2l7G+YWzQRDSPCUGjuH1j/7oxBmG3nnM+cdeSsqTYaATJAAn81XNw7jIZiZIAkbX0mDaRy2HO66U8A8CDXcTIIPrIsdDPy80Fgir62Ae4n9e4SANOkE6+fn4RmlgXtk9u4yDrziAemyCeigtwT7TXdYgm2sGY1tOnp1mcgIiICIiAiIgIiICIiAiIgIiICIiAiIgIiICiM4bTAgNgX+J2+u/h6BEQG8NpgghtwQRc6iY36n1Q8Op97uxmblJkzFvTQeiIg2ZgKYdmDYI6n8NFz/RdL7nzM8tZ+oCIg7YfCtZOURPU/mu6IgIiICIiAiIg//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86020" name="AutoShape 4" descr="data:image/jpeg;base64,/9j/4AAQSkZJRgABAQAAAQABAAD/2wCEAAkGBxQTEhUUExQWFhUWGBgbGBgYGBgcGBgXGBobGBgaGBodHyggGhwmHBYaITEhJSkrLi4uGh8zODMsNygtLisBCgoKDg0OGhAQGywkHyQsLCwsLCwsLCwsLCwsNCwsLCwsLCwsLCwsLCwsLCwsLCwsLCwsLCwsLCwsLCwsLCwsLP/AABEIAQMAwgMBIgACEQEDEQH/xAAbAAABBQEBAAAAAAAAAAAAAAAEAAECAwUGB//EAEoQAAECBAMEBgUIBgkEAwAAAAECEQADITESQVEEYXHwBSKBkaHRBhMyscEjQlJTktLh8RQzQ2JykxUWJFRjorLC0wdEgrNzg8P/xAAYAQADAQEAAAAAAAAAAAAAAAAAAQIDBP/EACURAAICAQQCAwADAQAAAAAAAAABAhEhAxITMTJBIlFhcZHwFP/aAAwDAQACEQMRAD8A8r9aKMTRqDPm0XbbN4DcTXvt+cUSNkZRClj+F6kcfjxh1yVB7FIBNnVhffb38I4qVnPiyqZNcsAa6ByBw7YtEyjguLnUqhJDfKbqNoc/fEVTnpndtwpXufvihlp2hk5vvrfnODujpwBScTMp9a2HCMQLvQnRt127IO2VgHGZsb+7w3xM4YE4m76QdOqmqOJdE0o7P51jAUpThSagX0FKudGfuMW7TRK0uKsxAoXyduqwbjAUnEVEJzFcuDVt5mHG3lv+wjFJG5sU1wVvchgAO/dnyIunDGCSSCBd6nKojETPUwBoxZgaU0fK0EiaUkMFKSxrut2BxGTg07RLjQRPnCUwDk3U53WGYFbQNKWSFEhXADJ3J4xOehKmLXqXfLTtiK1kggCu5soO/wCQRVNcMAXB1yaka+yzuq/zHTU1JA01jFmEuGvSnx4u4aJ7PtBdjbw0PfDlG0No3D0gDUA4smJe9H35QDI2w4lWzPBteBMDpm9cFDdYuHFnqxIyv4RHaNpphNyOtbdQd1olQ9CyzTkzCXeoObkWuwHExHaNlUT1i6K0GQa401q3bGdsk67O+lzTIHKsN+nF6GzOMjlUc5w1GSeBptYQQjbiOqKimF9zjt7rwpkhMxipV6EJYEacbiA9uSynoKVDAVqx+MNIAJcGn0a245mK218kH6jW6JkqlFwohQsQQQx3X/OC9u29TFRqp6vdsow/WM5Jd7cXcBuxonssz51SzODQ0pb4QpOTWXgre+w3aJSVMV0UD2s9Xg7oydJwErl41ZOd1Ad0Ym0zypRSkEqOju1DXc8T2YsHri99XDnvhxcoK0S5N9mx6+TlKU3E+cKAP6SOSlNlaFD5ZfSC2ZsxQYVexL21Ao97xbLnggkCvClRQF98CSlFCSo4Skim+rUpy0Q2VSqlJYmwFAS1RXu1ruh7CtpM9ZdDiAYeDnJrhosTKCXJqWZlEEAWbt84oE0kOzKOlKC7jtiufNfjetq+/R4ra3gKCpcw+yBQks1mF/jSIGZez6vTfDHZXyZrsWIYWsefCxEoEsdBc5kDxpuhYDAOtbsBWr5OxfO5aLZZIBLMU5e988oUrZQkmoVSgOhGf4Q+2Bk3q/GlPifGG2nhAWAipJYeLmsP0etwXYmw4a86wLsy8TJJILdjhqjS0XImnEPnE5WpQ34OYTj6Br0XbTOeoFjUVAd+yKpk9hiFS1au+prxh9qSArEAAGS5fM53rzpFSUEKZ+qWZ2qwcdnkISSoSSCBs/rEviY7wGIFb3sOcnWyEgo9py96ACvdy0R/SGNVMCAxqeqeWiOzbbhLNYkby+oNNIVMKZZK2gGgo4e1HbTf4PFSpFXJdgHGGjs+vhvivCcRGQNS5ZwLe+tqxMLcO78058odV0FV0MhRSoMN7ZXux3+6L1KSAoPmHvf8cTwIQSWJZhodXtvi8SixpQirVqKU1rDaG0SUWUzvQAGlOA3WiMyaFezdrvdvz8IqmnEwJBbMF/wiEmtnAP5Buc4FH2CRYJwUkg5WVV+HbBKZgBSQAxbzF86Z6GAJayo4E+y9sswKxelQDimdcr0glEckaU2YRhYEkvpRzZ8qNAcxSvWEENSiRUknTUU/CKZk8JVhYuOQw8bxaG6pKmLZVN2bx7axKjRFUDFDZgbq+UKDTMULIPcfOFFbmOzJlYmSzFyWDPavxPLRfOJXRqlTMkMAQWPH8oEwEkhLm9nLgaUgifsxSwKmIuA5Acm+hqA3bnGrqywibKFBUMGJBbXPjWl6QghDnEaAVOpyoLj8IihOFwotQNoWFWIFI2+gfRQ7VLEz1iJaHIA6xWSkkGwYVbPKISsIxcsIwwsYMZCqqNnZs6O26ExApqA2rWPZUfnHZr9ApZVTaMNC7SnfvWmDU+hWzCom7RjZnHqkj/x6pI4uTaKUTRaUvo86mTybuGamfCCUbLNXhSEqMxQcIAJJFCCBxePQ5fojsScI9SVtcrmLOI6nBhGe73xt7CEyaSUolPU4EgKP8SrnteK2lLRZ53svoXtsyXiGzqvclKVHeAogswa2Zi7+o23oAP6OSSWAxSy2QJZVM+RHoUzbJjB1qNMlGB1zcVz8dzQmkXwI89nehW3JA/s5wm/XlE6vRd+OkTT6EbWSwk7utMlAAVrVdK/G8d1he/4wzPXWEPgX2cBt3oTtiMPyRU/tGWUrAc3SEkm2VDS2cMj0Z2yZN+T2WcWsVJICqZqUycmbdHoATuhA1gB6C+zz/pLoLa0qZezzQKVwFg92KQR218DAaujyhAxIVVQwlj7IdsXOkeoI2hafZUsXsSLNF52+aRhKsQNwvCodoU773idv0T/z/TPJ0TXIBfjcAEUpkHA7jAqpjUS2K1sru/Z4x6btfQ2yrJJ2ZKTrLUqXnoDgv+75QBP9D9lNUTJ0s26wRMTwphNfjAo0Z8EkcJIlJFnKnubP+L+6LEAEsXcOGOorU5WjfX6CzMTy58lTV6xmIq7j5py3nKA9o9HJ8slpSjQP6shYLAuQEk+LQSiS4NdmQWBOI3YvY1sWu1YEnlSlMBowAyuH8IP6R2aYhIK5MxKHoVy1Jpo5zLmBgmxSkk2qciKcO2HHGWJYK0lsySG8cgfFwIKCVAUBpXxdn5ziibs4epLvoGLCvO+KpsspUWs4Ol3bPxgwxYZoJEwh3T/k8oeM8zSKYv8AV92HhbGLazRMpP7Pql3xAVFXbfdmipSCA6qF1FgK4rEtl1q7m3VtldZJAITXrB6vY8eGoiySlyOu7UyFu2n5RldEmbOQXWHAYgs6cWG2RbSkd76DLbZmBtMmNpl5mOInhS+sE+0Wxbk0BD2Dl+yO19C5JTs5Bf8AWKuagMl6d8bJ4OjQfyOiSaxZjZvdFFjU8LC0Og2Fhk3cHgs7KCH0OXv8YZauc4oCjz7u6HfLne3bFWKh8Vnz8YTG0QVvhcbcczyOREjJ6NZj3Zw3PdCdqk5d/n+EImtefPSACPf+PxiQIfn3d8MQ+Vb1bnfDkNy0ACe1eawzb87cAYkN35cvCVuy500+MAEX74XPZn4wwJ4VvzwhyRnvhgM3falYcptznDp7qHyaGG7XnnfCAxvSwD9HVkMSOzrU33jhvZxYnIJBFbtoQKZ5iO59KEAySNFJvd+tHEbbKcOnMMxOlyNaxDaujj138wdMzE4OedqU8ounAF2AwgMRwq41q+vuhpElKVPiNG3254xCbP3EA9tM92cP3gx94K1SQS4ShsqqhRIJ3r7G+/Cir/R2z04f9PNnxH+2TqqdjJDVoRRVaNWKJv8A0xkKU429WIveQw7gqrUo48Y6oK6pJubfh2ROWix3RaS+jpenH0cnI/6apHsbeg7lbOsBuOM93jBOz9B/oacHrkzgpRUClKk4bAggk1dqx0sugo9zXhd4zOkg2Gmaj4i/dCkkVpwinaMzEApTkAMmvf8ADKL8TmgJzIALgD2icwA7Em3bAk8dfsRXtIp33gno4ElQTQYi7lgEOl+N2aprxIibpX+HQkmhlLagubeB7SNLtDAhzVySGHCnI4RUEg4lNUKUAdBYAeNc6aRGallvQMoDvQoRVZohN5CsQcabu3PsPceMWS0+24DgJYtUOVAtpYRmIKQUAkOVIaqXqAKB8VTpoNI1pEokFQBKQSFVAsh865jW8RqOjTb0UYxmeLvl+YMSUoZ55Mb2rp2wJs6R1FMHUpicw6iQBp1kg8eMR2gDCujYcGG9HJV3uT3mKlh0iYfJ0GKntnrlpf3wpK8ZAD55H2QHdhwFd8BLV7Laze6tPCCdhXhWwNwgFv4FE23gFt0E1t6HFJq2RmL+VSLhi+4MrusIhsi3SSc1GwLthS+WT5xDa1ssHQD3m0LZUDCdd9g6UP4sM40fhZm3QUmYHbPgWcg+R8dIXrBlwO97MGq701gRIqDrMHur3g+ERlMVHCKEopViwWC+8ihq+tREJWmzRpYDkTHoATwegap4D4w2KvNNz9g8IboxCsJIZnAPWSkAOX9ohwwFBuhS7H+I93uv8NIzUrdCkqZgemsxpCXfF61JSGuAlbilrgxyEosl6sRUO7Pf+F3Edb6XrYSk1xFalO1GAAPiRHIbRICVOoE1q30e27Q3TdHBrP5tFcnaylWJmGl3zIJ3PB/9DTZgSuTImrBeqELIZ6Mw3mIdELbaZRAcXKSA5Z1DjUDt749n6P2xSpYUFKZTmqibktfQRrDT3ZM/08kV6N9IvTZ57ZfJqtllCj2LHv8AGFGvBEeClJAZuXeGkk2yr8YRHwHYB5kxYB4PyIyO3tjkUaMrpWye5uMauOtDzxjO6RHgW8H90J9DXZjTQceZoi25dIJ2IOFOQHWL0pQFtTUMBEuHP4tCCuPB8uTGcluVGqdAQUylS6uSVdmfd8YhOJKFqqaoIZi7O7eMaIJ1v40iRXvPPPhF3lMmihEwoWZdeuQ160ZXui1KqDQqr4JO8RJSjZ9PH4eURD9vI5aIaspsBlKDlAFUEnsxUPB1eB7EsvT63C2nVcdoplQCtqweSWz1v4+ERUTUk3d/InPKKll2KOHZnKW6yACcPrNbKSohzvaC9mHXL0bDeg9hdCbX8YtSqjOX7W8eEOgHXt+MOb3BHABtstRKmBcBNtcVB3xaAylizrUB2hIpqWygk+edvxh8e9mGpzvDcrVEuNgWAlO/1h/0iK5a3GIBwn1Y7sSVN2g8u2ncvzwiqassGc230yaohJ0mi12h9hBwXY8WJqoFs7tS9daRFKTWmZ9/cfzickFKQly/xNS5FHrwMO/uuYlIUsuzjPTtakGQQpnx2vdHwPvjnlFLBJdLEWJ0evf+cdP6dislxRlEXuFXBB0aOY20YhhFC4JIFzW2+vLQNq6ODV8zV9FJeKcgp6xS5S72TUgbi/uj1eQGQlhkPEPHlnochIWVJphZxV2UqxGh9zx6sQ26kdOisGYz7oUM3NPOHjYYkXYuxNO2oie7jFx2NYsO4pvXeIhM2SYVAhBYb0dvztwrHLR2WivE4bRu8QDt6Sx4jLdSNX+j5j+wWObp+CoG6Y2Upl4lAioHOX5Qn0UuzE/Djufzi7ZdhnTXMqUpYBAJBlhizt1lA2IsM+yKh8Pfu7I6v0E9md/Gn/QB8IiKtlSdI58dC7V/dpn25J//AEh/6H2n+7TO+V9+OwX6lz/aFhjUesYAg6Ea07IS5kmn9qIoa+tTUYibm7OQ/DQRe1Ge9nH/ANEbT9RM/wAn3ob+i9p/u8zuHmY7Qplmn6Sqv+Kl6XaIBCDUbYpgz9eX2VajvBsQ+RnGq6M2jORNuPmxFXR0+vyE3jgVHosvakKbCtJezKBdrtWLjD2IXIzzT9AnfUTv5S/CkQGxTfqZ/wDJmfBPGPS5k0Ju+eRNr24xDGEJBL72BNTU0AeFtXQ98jzX9Fm/Uz/5E37lYSZEz6mf/Infdj0c7cjVX2F/d3wQkuARnWDYg5GeXiVM+pnfyZz/AOmGVKX9XO/lTPux6lCh7BcjPK2IulQ0dCk8WcQi/N+Q8dJ6a1moGiO51H7sc4svzzy0Q1TNIu1ZxvpdPmrmJRLlLXhdLpQo+3gUwYXcnvGkZE7YJyaKkTEO56yFgs9CBhc3uKcI9Z6M6OWElaSkYziDvdgA4HDWFtfRM5c1E0rQChKkgAKAOJq1JY0aBxTOeenFuzhvQbZFpWt1EY1CjEEhPHIbo9CmGMROyrTtKRMIUakM7AByGowoRSNdRjp08RMWqdD4uMKK8fLwosR1KtrDjxBaJCaHc4Qm7AO+8xyB2LaK0vf5dbd2BhzeJp2Laz7RdNaBbH7QQk+6MLOg6/Z54Ve2TMW7xGP6TH5Et9NLuMmINeJFIx58jaLMvCLNM95N+2K9oE7Cy8eHeUEHizkdn5zJ4Kj2ApXTPs8DzpHVegZpP/iR4g+UcopL80jqPQK8/wD+o/8As8ozh2a6nibp2aaSbtio05ViS/zKUam+9Hhv0ea4vYA/LHRiQDLvfOsVT5LqU6cQJdvVj6TXCxk9WzrpEEylN7NbfqlCgGgmat3GNTE0DsT/ALSZUNdP3ePeYYbCfrJmf0M3/d3juEBpkkGqHerhC7NQHrliDfu3w3qi46ptXqTsrfP3QAG/oP8AiTN3sU3hk++LdnklLutS3tiw04YQIzEILNhV9mePHF8YO2EKYWw1oQvFf98vfXdDAvUgK93n7vCKtuUyRx1UMj9EHxiwKYsdaHKtW3GJTJYN37CRuyiYtP8AkGZypx1uSf1kzSnzLPlEVTj9K1z61TiwP7OrQarY0nNY4TFvd9YmNnDu67v7amu9ntuhgArnH6WYf5U0L2HU0EX7JMdTY3/8gasHBGEWe76QbChiOJ9M1fLgaS0f6pkYKqDkRt+l9doO5CP9x/3Rh8iMZPJvDxOm2LawkBJBAahy4bouT0ggkgGouGjC2hby2JUHD0fFrRqu8YHQfSQmTszgxHEHdQSTU0eoZw0aRin2c83RsDbMe1zQ2FIAKXSUuyUpJD3DkwYAYr6e6VlfoylAi6WNz7Qfh4HWOem7FtCkhSZZUDYhIIjojVGD7OlwcYUcQZs76B+wPKFDEeoTEbQfZXKFc0K+9F0hG0PUyyM2xJ8WMEJc1b3BoC6UnzkkIkpClH2jiT1RqXMcErWcnThA8/pFQUUqMujuAVEuOIpzeAdqVPZZUB6pST85Lu2jxo7D0SlBxLSPWGvtYm4UAF9IJ6RDylv9FXuNvOIhGfcmNdnHtybx0noJ7e0fwyffO8o5g25tX8I6T0E/W7R/BJ982NYdm2p4m3M2V1kmS4KqnBJLh31cjxhk7KRX1RZ7erkPxoobhrEpyjiXVV9Z4F9ySMj7MMJhqAVUIFVT71/cqL+EamIx2Og+T1p6qVnwW35RZK2NyRgCRvlhiKUBCy1tIqM03xFhnjmg5PT1dYu2czFJBSXa7zFgudXljW7QAT/oynzLH5har/v74u2PZPVvVNbskh9LqO+2sUqkzXo5Zv2pqzX+T4xfsaVh8e5uvia/7obxhgEKAYvaKlzQgDFiNhRKlZZ4QYlMS9ve14o2yyfa4j1n+yvfE+w9BEuYFOz0LVBFe0VG8ROMoKORU+VZ+udKZ+ESCFKfCTldc1J7imKsKNNoaAvUzH7frF+PVguUlhUkneX8dIBHDelddoXuwj/Ik/GMhI6wBzI94jS9I1f2mb/EP/XLjOle0GrUaX3d3hGL7N4+JozJQNOMAJ6KSid6+WcExjiYDCoGjqTZ99DxjolbBLNgRvOu6BZ/QoNlka2II0NoHJroxps5fpro2ZMQcK0CuJXUNblQfE2b8Yq6P6TXLLoUz3Bqk8R8bxvbZ0BiSUlTh3t1h26xy03YlSFgTC8p29bYJBP7UfMp872eFo10pt4ZlOLPSZUpBAJSlyATa5vCjK/rLsv962f+dK+9CjayKH23bpk8kIlTQlJYqQoEHKmtc99Y1OiNhQgDqkKYYsSiTuvBRWlCAkABIADPU8IhKmk3LDLV831jjWkk9zyzYJHfznAu3KGBTgeyrxEXTlhnV3Maj4wJtM2hAo7v3ZNr28I0GjjwaaPpHSeg362eP3Jf+qZ5xzojofQf9dN/+NPgo+cRDs6J+J2UJ4UKNjnFCeFCgAaHhQ0AGXtXTAlzkSSh1LwVB+msocBqszmooRB8+eEM4UX+ilSu9hTtic6XiBDkOGdJYjgYzytSgH9pBUFMJjEhmPUNiCCx13GEsYBXeQs7Yl7L/lzG78MMdtSPp/y5m793fAqZahXrV3z7AnJyxp7tYiHA+e9D/wBw2eddRTygsdGjJnhTs9NUkdzgPbKLIygs/v2f/uPBxqLaQbsktg5Jc6qUW0oqoMMRwHpCf7RNOZWfBh8Iq6KAM1NM891vGF0wp5805+smDuWqH6Il4pqQz5mzMK15zjF9m68Tq0puCCOeOsNMl6GkQHVpQM7Aa8B+UP68N4i9fKLowA52yA1qFZkEpprRn0gYbKxcFQPa/bqIN2hCjuBuRdu7siqax9p863BFhX8IABMC/peIhQb+jnf4Q0OgNBKQzly3ZXsvE8QDgN31pEJy3oa7qNrFa5lxvyPLUgAaZN0yFxStIpM2vD5pdm7YRR26X4nu7oA2raMq1y0L18Aab90IDGWGvvEb/oUR69bfV+5SfOMBQqQNaRtehKv7SoP+yV4Ll+cTHs3n4ncQ8QMwC5HfDhQNiDGxgPChQoQChQoUADFQECKlyxWZgckkYmpQCj7kpffEekOj/WKlqxYfVqdmfFVJa9PZ33i3akqJDAm/0P8AdABWUyP8PvFx5A+MEicn6Se8XgMyFV6pu9pVNfh3CHRs6ibYW+dhlmr7qwDDoeKfVrf2+zCIskpI9ov2NAI8x29fysw/4kzxWrzgz0eUBNfVJHu/GM7aC6idST31gjo7ZVTMYQwIAINaZv3xg+zd+J1qkgij2YBqPFDGvCj1swaMvZ/XBsUwEOxAAdwbWjRXM3jvLv2RadmBE10fQmhHBoguWxL2Pc/bFoAeiS48NWf3QgRYgu3eCONYoAHq6jw8oUFeuV9HnvhQAFTZrXY85D8YEm7Q1QzjcdaUt8YgraQ74JgoPmqrrXDbdGdtG14zgS6a1LEhi+rVOm/hA2kSWbZtD+yoXyFLa7rd94ElpckqDtcV8zyBFfSExMtsRLE0Bo+872yELbNtGEhDE36xYPYuoG1bUjOerGIWRnGppmW9+W6Cuhtt9RNMwAHqKQxcXUhTggH6B790B4t7vnqYSqdvHOEn7R1pWjf2j0kf2kCtfbX8ERbJ9K8L9RNdVr/445hQhhzzlFcjJ40db/W4/Vo/mL/4ocelz/s0fzF/8UcikWs0MZfPOVYN7DiR1/8AW8fVp/mL/wCKH/ren6Cftq/4448jUQ6gWtBvYcaOyHpan6A+2fuQh6XI+h/mHlHFsGtzfszhzBvYcaO0/rbL+gftJh/62y/oK+0jzjiITc83g3sXEjuP62S/oL+1K+/Dj0rl/Vr+1K/5I4ZPPPbDpEHIw4kSUluLAHOrDyjc9F0+2o1snjZz7owQmNvoGYyCCoJOIGpAd2AbtpCXY5+I/T8jAoLCQUi4wmgBq+VILlTXAa5ANfAwSuSFJw2cHqv3itGjJ2aROl9WhABIe5GYJFKMBffR4dU7MezRK8wK51hIUkVvu08eFYSS9cjfNjXhaIqWlBD1BpS+lO2h5ayS4c/KHyhRWlaG/EwoQEJU4Jo3dzui5M9L76OQHp51jNM4E4sxvFN5HExXN2utAx0Fd5PIiqA11TAoF2bvbe3xgFWxSnfAlSjuoeyzuT2QOZ2dHuQ4+HG1rwd0QjE6iwqwqb59lvCJ2oayZfSEoCYoAMKMNKC3jAjc9lfKNHpeUoTCQhZBA9lJO7ygTCrOXN/lq+IHviGsnUmqBWLP8YX4886xbX6Ez+VMbwSxhlk2wTK/4U37rcmFQ7K0orzzrCbui2YSG6q66IWc9wpEDM/dX2y1/d4QUFkOd7ZQ3PnEvWjRX2F+5oYzk7+0HdBQDKEIJpDnaE6tEBtCPpp7xzaCgFzaJRAbXL+sR9oee6I/pkr6aPtJ84KCyxI0+MLDpEf0yV9ZL+2mHO1yvrJb/wAaPOCgsn2c3je6FkKMoFJDF3BDuxpnHPHa5Q/ay/tp846not/VJAsR2F7RSRE1aKp+xTF1TMSEu9iK5mlbNAm17HPCcXrAQmqSDVtC+dTGwFkCjjtMREskEZP4xL2syyjndl22cpKlJmAV61nI3B3YV9nQwDt02avqqUoPXqkVLXpbs8Y0puzIkTguoqMQuXyUAb6bjHShSJiARUEEAtUCxYkFgYzWnJ4sUn+HHp2PaG/VpVvKkud54wo69EiWkANalb07IUVwIjH0c0uaR8d1fKIS5pGRYe866FhDKmKKXxdgLkkV62Z7dd0UzASWJ4klJBo/ujoEHSpeNnSXNBpU57o6bZ5aUJCRVg0cvKmfKIsapqxoCaB8u68dHs68VGBawevE8iEawCFKq2fH8orEt8n4CIfo+ZB7Ljg93pEkWBFBqfAiofjCNLHKeTaGbn8Yq2lco1VpkR8bxQBLNphatFCkKh2GYd3lDhLwHICRaY7XoX0FSKDe8XqwD5wAOTuTwH55awUFlxTuvEcJu0CHa0uzEj6VBe9ac90OtUsl0kppXqqu2bG3ZCCwko55zhvV7qxGUSQAMJf6JbtbL8YU1SWcqOL90g6XvugodkvV7oiqVzz3wMFl3GL/AMvAnj8Ys2XbqMaUatPhzWHQWXJljQc3iQlh90MVaKfIZC/Wiqd1GONjdiS5N7HS9dBBQWT9UNB5ecSKcm5aGTtDpvXM/Fm0iCcLjrF60IUPMNSGsCsrm9VT/S355xdLTRxY23wHt+0pTqziuQ3scoaTOBBSlTV7Hvbm8ZSjWSLV0LpKWFpYoKxdwzjOx1gLoPpXADKUhaQl2d7E1c9vv3sWqatJsHyZyk5sc0+MCdJsoY0MmYmrGhO7eKm3mIUXn6Ikbp6RR+/9hXlCjlJfpIpg8pYLDM/CndCi9/7/AL+ydrAFKGWjU7ouSqwU4GbV5vFM1nJS+F6Oz5X7zzWIc/nGxJoJmo9YjDiICg5UQ7ONOEdJJkJIK34b8iPfV45KTwzcNen4tG5s6iAFFbEpBIPuIJqNBu7pZrpmiJ1faUxsKUfINod8XTZuhc682/COf2vbCtTg6hhhYca/GJyNoKfnDeG4U7K3iTQ0E7MVOoAE1ZzraoffD/oBJZTA9mQvQUi7ZukUmimHcw45a0bti2Xt8omk5BdmGID3sDzxh0FgfqEpIAV2AZ51O6LGdJwm9LVg/AF1C7u7Vs+WfHhFMzYEirdbIsQa0ajfhpCoLM2ZsjZUDsRZibu94rM+WLLS+hV7nMXz9lAdwz/OoTbI15MUHYAzAULXr39598IZaJyhQMXzcML1NK9mkRSpQdnB1IADtqaQKno7ArEjqqzUkd1NNxHlGgnaFMRNSGFlJcbwWPvBbhDAr2fbSPbqG9oEAl9Wvxgr1ZIxJAKdTn25QNM6SkAB5qEtkSMTtbCHUfCAV+k0pKvkkzVEvVMtgdKqI8RAI1TNwjqUL3YNXstFC+kFIUCXIPByL6A5wNs/TRX80uD9NPiDb4tFp6QCnBSRqDXiTuy07oYGjJwLDvVjRiODvY1ijalpSxUXVUApDsG1fcKRnr2hIUCkEtRgo57mBA3O0X7MpzQNm2YG9jrnxgAD6Z2xhLAS6VrwknIYaeLDtgjozZyaJy9oUrv+GcAelMrDJUsgn1ZRM4YFhfiEZ5VjQ2BaAyiTnQGtHbsr74tZRhPyD5+wEpLLAFqoc1sQ+cZszotwozFVAuHS+78I0dnw4aEqFWCjWzlosVMT6sKJLOGJZ0mzgig8jGctOL7EcSsIBIMyxb5vxDwo6ZWzbKolR9WSaklJck1JMKMOCI7ZzwALdmKtAPMnSGwXO+/wbsHCFs62BDs5r/DQ37IkZpJcOCA1+bx1kE5erNv8mPhGiqf1WUh/3nYZkZdrwDIY4QKV/KkaO17OVjqEIOEBQYYSQTW+KJZcXQMliHSxPYR7+aRFU24VUXp8fxiP9HzWfEkizAkAVq2t8z2w52Nd3V2fgoxJruKVpBoLPmdOJZ66Q8sOKmml3Yb7Q6tlXklTfwkvxaEULORYaoVlvaEO0LGH6qFNkLM2g0uYIVtM5urMpVs78YGRJWRWXMAOiQQRlZzpp2RNMxQNZcwcUTS/ABJEAWgiXtU4nrTD9lLdgZomNqmg0W9K4m+H+2GRKmED5KZTX1fg6wdcol6iYn9itsy6OAsowZHaJjpJaR1kppoXD+FIpV0pMWGKQE5FJcjUkNbeIoGxbUov6vAN6kEgb8/zMVoCk1MuaOCCU7qpBDQBaCk7OCa1rZ2B4vDlAqAwfTPgdK+EDy1unqgKpRhXWzPFnrVAOZc37Cjpo790AWhzs4dwCeHhaJzU6lyLWra/nEU9IS01KsH8QIbJiFAM3hSKJu0pd0utvq0lfb1QW+MGQtFhlkUqPgK5aWi+Wg3JBB0oa04wIvpBklhNLW+Rm07MEVyOkknJeJzT1cxPvSDnDVibRpbdJxSygBwUlKiSAav4Ch8oA6D2tJlyiSAVIQSDbFhcjg7xrSx1SSggKSC9zuva9tI5bo5d0AMEqmJD/uqUkD3d8aRMJHcbNjc4UJYAWYB+0Uzg5EhDOXAIqKhtaiM/YilaEgKKcSADoS2e+l6RZs60+ytZGGiiaA6AC+taQCDjIXkpDcIeEJZytle0KADz/CAHAriiuWrLnmsNChiC9gooHefABo1ZkwgKI05pDQollIKSsgBtEntN4ihTivNTChQmM0AkJlOmnD+KK5oZxliFO6FChAGSEua88vBkqSNL+UKFFJCZORsyWtu7rQlygxp74UKKpCsUpAbnOHwBu+FCgpCsAm7KjECEgFrimafOMsqIWACQCwvk0KFGRqV7UGChviExLYGzSDc3cwoUMkI2o0R+8z74oT+sSMiajth4UMDQSgBwAz37Xf3Rwe0JafManyn3T74UKKRLOr6BV1P4Slt3Wb3Ewf0sgXaoavafKFCgYGeZp1h4UKEM/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 name="TextBox 9"/>
          <p:cNvSpPr txBox="1"/>
          <p:nvPr/>
        </p:nvSpPr>
        <p:spPr>
          <a:xfrm>
            <a:off x="762000" y="2438400"/>
            <a:ext cx="8077200" cy="4278094"/>
          </a:xfrm>
          <a:prstGeom prst="rect">
            <a:avLst/>
          </a:prstGeom>
          <a:noFill/>
        </p:spPr>
        <p:txBody>
          <a:bodyPr wrap="square" rtlCol="0">
            <a:spAutoFit/>
          </a:bodyPr>
          <a:lstStyle/>
          <a:p>
            <a:pPr lvl="2"/>
            <a:endParaRPr lang="en-US" dirty="0" smtClean="0"/>
          </a:p>
          <a:p>
            <a:pPr lvl="2"/>
            <a:endParaRPr lang="en-US" dirty="0" smtClean="0"/>
          </a:p>
          <a:p>
            <a:pPr lvl="2"/>
            <a:endParaRPr lang="en-US" dirty="0" smtClean="0"/>
          </a:p>
          <a:p>
            <a:pPr lvl="2">
              <a:buFont typeface="Arial" pitchFamily="34" charset="0"/>
              <a:buChar char="•"/>
            </a:pPr>
            <a:r>
              <a:rPr lang="en-US" sz="2500" dirty="0" smtClean="0"/>
              <a:t>Google users can designate up to 10 individuals to receive the contents of their accounts in the event that such accounts are inactive for a designated period selected by the user.  </a:t>
            </a:r>
          </a:p>
          <a:p>
            <a:pPr lvl="2">
              <a:buFont typeface="Arial" pitchFamily="34" charset="0"/>
              <a:buChar char="•"/>
            </a:pPr>
            <a:endParaRPr lang="en-US" sz="2500" dirty="0" smtClean="0"/>
          </a:p>
          <a:p>
            <a:pPr lvl="2">
              <a:buFont typeface="Arial" pitchFamily="34" charset="0"/>
              <a:buChar char="•"/>
            </a:pPr>
            <a:r>
              <a:rPr lang="en-US" sz="2500" dirty="0" smtClean="0"/>
              <a:t>Google offers cloud storage, blog hosting, an e-book and digital music library, photo and video storage/sharing and social media. </a:t>
            </a:r>
          </a:p>
          <a:p>
            <a:endParaRPr lang="en-US" dirty="0"/>
          </a:p>
        </p:txBody>
      </p:sp>
      <p:pic>
        <p:nvPicPr>
          <p:cNvPr id="11" name="Picture 10" descr="inactive acct mg.jpg"/>
          <p:cNvPicPr>
            <a:picLocks noChangeAspect="1"/>
          </p:cNvPicPr>
          <p:nvPr/>
        </p:nvPicPr>
        <p:blipFill>
          <a:blip r:embed="rId3" cstate="print"/>
          <a:stretch>
            <a:fillRect/>
          </a:stretch>
        </p:blipFill>
        <p:spPr>
          <a:xfrm>
            <a:off x="1447800" y="1828800"/>
            <a:ext cx="3619500" cy="1266825"/>
          </a:xfrm>
          <a:prstGeom prst="rect">
            <a:avLst/>
          </a:prstGeom>
        </p:spPr>
      </p:pic>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normAutofit fontScale="90000"/>
          </a:bodyPr>
          <a:lstStyle/>
          <a:p>
            <a:pPr>
              <a:defRPr/>
            </a:pPr>
            <a:r>
              <a:rPr lang="en-US" sz="4000" smtClean="0">
                <a:effectLst/>
                <a:latin typeface="Arial" charset="0"/>
                <a:cs typeface="Arial" charset="0"/>
              </a:rPr>
              <a:t/>
            </a:r>
            <a:br>
              <a:rPr lang="en-US" sz="4000" smtClean="0">
                <a:effectLst/>
                <a:latin typeface="Arial" charset="0"/>
                <a:cs typeface="Arial" charset="0"/>
              </a:rPr>
            </a:br>
            <a:endParaRPr lang="en-US" sz="4000" smtClean="0">
              <a:effectLst/>
              <a:latin typeface="Arial" charset="0"/>
              <a:cs typeface="Arial" charset="0"/>
            </a:endParaRPr>
          </a:p>
        </p:txBody>
      </p:sp>
      <p:sp>
        <p:nvSpPr>
          <p:cNvPr id="21507" name="Rectangle 3"/>
          <p:cNvSpPr>
            <a:spLocks noGrp="1"/>
          </p:cNvSpPr>
          <p:nvPr>
            <p:ph idx="1"/>
          </p:nvPr>
        </p:nvSpPr>
        <p:spPr>
          <a:xfrm>
            <a:off x="1524000" y="1905000"/>
            <a:ext cx="7467600" cy="4449763"/>
          </a:xfrm>
        </p:spPr>
        <p:txBody>
          <a:bodyPr/>
          <a:lstStyle/>
          <a:p>
            <a:r>
              <a:rPr lang="en-US" sz="2400" dirty="0" smtClean="0">
                <a:latin typeface="Arial" charset="0"/>
                <a:cs typeface="Arial" charset="0"/>
              </a:rPr>
              <a:t>CRUCIAL under RUFADAA.</a:t>
            </a:r>
            <a:endParaRPr lang="en-US" sz="2400" dirty="0" smtClean="0">
              <a:latin typeface="Arial" charset="0"/>
              <a:cs typeface="Arial" charset="0"/>
            </a:endParaRPr>
          </a:p>
          <a:p>
            <a:r>
              <a:rPr lang="en-US" sz="2400" dirty="0" smtClean="0">
                <a:latin typeface="Arial" charset="0"/>
                <a:cs typeface="Arial" charset="0"/>
              </a:rPr>
              <a:t>Our clients need to provide express consent to disclosure of their electronic communications to their fiduciaries to gain full access to their digital assets.  </a:t>
            </a:r>
          </a:p>
          <a:p>
            <a:r>
              <a:rPr lang="en-US" sz="2400" dirty="0" smtClean="0">
                <a:latin typeface="Arial" charset="0"/>
                <a:cs typeface="Arial" charset="0"/>
              </a:rPr>
              <a:t>Consent can be provided in the estate planning documents or in an online tool (i.e., account setting) offered by the account provider that is not “click-through.”</a:t>
            </a:r>
            <a:endParaRPr lang="en-US" sz="2400" dirty="0" smtClean="0">
              <a:latin typeface="Arial" charset="0"/>
              <a:cs typeface="Arial" charset="0"/>
            </a:endParaRPr>
          </a:p>
          <a:p>
            <a:pPr marL="457200" lvl="1" indent="0"/>
            <a:endParaRPr lang="en-US" dirty="0" smtClean="0">
              <a:latin typeface="Arial" charset="0"/>
              <a:cs typeface="Arial" charset="0"/>
            </a:endParaRPr>
          </a:p>
          <a:p>
            <a:pPr marL="457200" lvl="1" indent="0"/>
            <a:endParaRPr lang="en-US" dirty="0" smtClean="0">
              <a:latin typeface="Arial" charset="0"/>
              <a:cs typeface="Arial" charset="0"/>
            </a:endParaRPr>
          </a:p>
        </p:txBody>
      </p:sp>
      <p:sp>
        <p:nvSpPr>
          <p:cNvPr id="21508" name="Rectangle 4"/>
          <p:cNvSpPr>
            <a:spLocks/>
          </p:cNvSpPr>
          <p:nvPr/>
        </p:nvSpPr>
        <p:spPr bwMode="auto">
          <a:xfrm>
            <a:off x="-228600" y="381000"/>
            <a:ext cx="8229600" cy="762000"/>
          </a:xfrm>
          <a:prstGeom prst="rect">
            <a:avLst/>
          </a:prstGeom>
          <a:noFill/>
          <a:ln w="9525">
            <a:noFill/>
            <a:miter lim="800000"/>
            <a:headEnd/>
            <a:tailEnd/>
          </a:ln>
        </p:spPr>
        <p:txBody>
          <a:bodyPr anchor="ctr"/>
          <a:lstStyle/>
          <a:p>
            <a:pPr algn="ctr" eaLnBrk="0" hangingPunct="0"/>
            <a:r>
              <a:rPr lang="en-US" sz="2500" b="1" dirty="0" smtClean="0">
                <a:solidFill>
                  <a:schemeClr val="bg1"/>
                </a:solidFill>
              </a:rPr>
              <a:t>Add Provisions to Estate Planning Documents Granting Fiduciary Access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ubtitle 2"/>
          <p:cNvSpPr>
            <a:spLocks noGrp="1"/>
          </p:cNvSpPr>
          <p:nvPr>
            <p:ph type="subTitle" idx="1"/>
          </p:nvPr>
        </p:nvSpPr>
        <p:spPr>
          <a:xfrm>
            <a:off x="0" y="1905000"/>
            <a:ext cx="2895600" cy="4572000"/>
          </a:xfrm>
        </p:spPr>
        <p:txBody>
          <a:bodyPr/>
          <a:lstStyle/>
          <a:p>
            <a:pPr eaLnBrk="1" hangingPunct="1">
              <a:lnSpc>
                <a:spcPct val="90000"/>
              </a:lnSpc>
            </a:pPr>
            <a:endParaRPr lang="en-US" sz="3600" dirty="0" smtClean="0">
              <a:effectLst/>
              <a:latin typeface="Arial" charset="0"/>
              <a:cs typeface="Arial" charset="0"/>
            </a:endParaRPr>
          </a:p>
          <a:p>
            <a:pPr eaLnBrk="1" hangingPunct="1">
              <a:lnSpc>
                <a:spcPct val="90000"/>
              </a:lnSpc>
              <a:spcBef>
                <a:spcPct val="0"/>
              </a:spcBef>
            </a:pPr>
            <a:r>
              <a:rPr lang="en-US" sz="2400" dirty="0" smtClean="0">
                <a:effectLst/>
                <a:latin typeface="Arial" charset="0"/>
                <a:cs typeface="Arial" charset="0"/>
              </a:rPr>
              <a:t>Karin </a:t>
            </a:r>
            <a:r>
              <a:rPr lang="en-US" sz="2400" dirty="0" err="1" smtClean="0">
                <a:effectLst/>
                <a:latin typeface="Arial" charset="0"/>
                <a:cs typeface="Arial" charset="0"/>
              </a:rPr>
              <a:t>Prangley</a:t>
            </a:r>
            <a:r>
              <a:rPr lang="en-US" sz="2400" dirty="0">
                <a:effectLst/>
                <a:latin typeface="Arial" charset="0"/>
                <a:cs typeface="Arial" charset="0"/>
              </a:rPr>
              <a:t/>
            </a:r>
            <a:br>
              <a:rPr lang="en-US" sz="2400" dirty="0">
                <a:effectLst/>
                <a:latin typeface="Arial" charset="0"/>
                <a:cs typeface="Arial" charset="0"/>
              </a:rPr>
            </a:br>
            <a:r>
              <a:rPr lang="en-US" sz="1800" dirty="0" smtClean="0">
                <a:effectLst/>
                <a:latin typeface="Arial" charset="0"/>
                <a:cs typeface="Arial" charset="0"/>
              </a:rPr>
              <a:t>Brown Brothers Harriman Trust Co.</a:t>
            </a:r>
            <a:r>
              <a:rPr lang="en-US" sz="1800" dirty="0">
                <a:effectLst/>
                <a:latin typeface="Arial" charset="0"/>
                <a:cs typeface="Arial" charset="0"/>
              </a:rPr>
              <a:t/>
            </a:r>
            <a:br>
              <a:rPr lang="en-US" sz="1800" dirty="0">
                <a:effectLst/>
                <a:latin typeface="Arial" charset="0"/>
                <a:cs typeface="Arial" charset="0"/>
              </a:rPr>
            </a:br>
            <a:r>
              <a:rPr lang="en-US" sz="1800" dirty="0" smtClean="0">
                <a:effectLst/>
                <a:latin typeface="Arial" charset="0"/>
                <a:cs typeface="Arial" charset="0"/>
              </a:rPr>
              <a:t>Chicago, IL </a:t>
            </a:r>
            <a:endParaRPr lang="en-US" sz="1800" dirty="0">
              <a:effectLst/>
              <a:latin typeface="Arial" charset="0"/>
              <a:cs typeface="Arial" charset="0"/>
            </a:endParaRPr>
          </a:p>
          <a:p>
            <a:pPr eaLnBrk="1" hangingPunct="1">
              <a:lnSpc>
                <a:spcPct val="90000"/>
              </a:lnSpc>
              <a:spcBef>
                <a:spcPct val="0"/>
              </a:spcBef>
            </a:pPr>
            <a:endParaRPr lang="en-US" sz="2400" dirty="0" smtClean="0">
              <a:effectLst/>
              <a:latin typeface="Arial" charset="0"/>
              <a:cs typeface="Arial" charset="0"/>
            </a:endParaRPr>
          </a:p>
          <a:p>
            <a:pPr eaLnBrk="1" hangingPunct="1">
              <a:lnSpc>
                <a:spcPct val="90000"/>
              </a:lnSpc>
              <a:spcBef>
                <a:spcPct val="0"/>
              </a:spcBef>
            </a:pPr>
            <a:endParaRPr lang="en-US" sz="2400" dirty="0">
              <a:effectLst/>
              <a:latin typeface="Arial" charset="0"/>
              <a:cs typeface="Arial" charset="0"/>
            </a:endParaRPr>
          </a:p>
          <a:p>
            <a:pPr eaLnBrk="1" hangingPunct="1">
              <a:lnSpc>
                <a:spcPct val="90000"/>
              </a:lnSpc>
              <a:spcBef>
                <a:spcPct val="0"/>
              </a:spcBef>
            </a:pPr>
            <a:endParaRPr lang="en-US" sz="1800" dirty="0" smtClean="0">
              <a:effectLst/>
              <a:latin typeface="Arial" charset="0"/>
              <a:cs typeface="Arial" charset="0"/>
            </a:endParaRPr>
          </a:p>
          <a:p>
            <a:pPr eaLnBrk="1" hangingPunct="1">
              <a:lnSpc>
                <a:spcPct val="90000"/>
              </a:lnSpc>
            </a:pPr>
            <a:r>
              <a:rPr lang="en-US" sz="1900" dirty="0" smtClean="0">
                <a:effectLst/>
                <a:latin typeface="Arial" charset="0"/>
                <a:cs typeface="Arial" charset="0"/>
              </a:rPr>
              <a:t>Estate Planning Council of Naples</a:t>
            </a:r>
            <a:r>
              <a:rPr lang="en-US" sz="1900" dirty="0" smtClean="0">
                <a:effectLst/>
                <a:latin typeface="Arial" charset="0"/>
                <a:cs typeface="Arial" charset="0"/>
              </a:rPr>
              <a:t/>
            </a:r>
            <a:br>
              <a:rPr lang="en-US" sz="1900" dirty="0" smtClean="0">
                <a:effectLst/>
                <a:latin typeface="Arial" charset="0"/>
                <a:cs typeface="Arial" charset="0"/>
              </a:rPr>
            </a:br>
            <a:r>
              <a:rPr lang="en-US" sz="1900" dirty="0" smtClean="0">
                <a:effectLst/>
                <a:latin typeface="Arial" charset="0"/>
                <a:cs typeface="Arial" charset="0"/>
              </a:rPr>
              <a:t>September 17, 2015</a:t>
            </a:r>
            <a:r>
              <a:rPr lang="en-US" sz="1900" dirty="0" smtClean="0">
                <a:effectLst/>
                <a:latin typeface="Arial" charset="0"/>
                <a:cs typeface="Arial" charset="0"/>
              </a:rPr>
              <a:t> </a:t>
            </a:r>
            <a:endParaRPr lang="en-US" sz="1900" dirty="0" smtClean="0">
              <a:effectLst/>
              <a:latin typeface="Arial" charset="0"/>
              <a:cs typeface="Arial" charset="0"/>
            </a:endParaRPr>
          </a:p>
        </p:txBody>
      </p:sp>
      <p:sp>
        <p:nvSpPr>
          <p:cNvPr id="4" name="Rectangle 2"/>
          <p:cNvSpPr txBox="1">
            <a:spLocks/>
          </p:cNvSpPr>
          <p:nvPr/>
        </p:nvSpPr>
        <p:spPr bwMode="auto">
          <a:xfrm>
            <a:off x="457200" y="466725"/>
            <a:ext cx="8610600" cy="762000"/>
          </a:xfrm>
          <a:prstGeom prst="rect">
            <a:avLst/>
          </a:prstGeom>
          <a:noFill/>
        </p:spPr>
        <p:txBody>
          <a:bodyPr vert="horz" wrap="square" lIns="91440" tIns="45720" rIns="91440" bIns="45720" numCol="1" rtlCol="0" anchor="ctr" anchorCtr="0" compatLnSpc="1">
            <a:prstTxWarp prst="textNoShape">
              <a:avLst/>
            </a:prstTxWarp>
            <a:noAutofit/>
          </a:bodyPr>
          <a:lstStyle/>
          <a:p>
            <a:r>
              <a:rPr lang="en-US" sz="2200" dirty="0" smtClean="0">
                <a:solidFill>
                  <a:schemeClr val="bg1"/>
                </a:solidFill>
              </a:rPr>
              <a:t>Estate Planning and Digital Assets:  Weren’t we supposed to get a uniform law that fixes everything? </a:t>
            </a:r>
            <a:r>
              <a:rPr lang="en-US" sz="2200" dirty="0"/>
              <a:t> </a:t>
            </a:r>
          </a:p>
        </p:txBody>
      </p:sp>
    </p:spTree>
    <p:extLst>
      <p:ext uri="{BB962C8B-B14F-4D97-AF65-F5344CB8AC3E}">
        <p14:creationId xmlns:p14="http://schemas.microsoft.com/office/powerpoint/2010/main" val="39044361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bwMode="auto">
          <a:xfrm>
            <a:off x="-762000" y="457200"/>
            <a:ext cx="8229600" cy="762000"/>
          </a:xfrm>
          <a:noFill/>
        </p:spPr>
        <p:txBody>
          <a:bodyPr wrap="square" numCol="1" anchorCtr="0" compatLnSpc="1">
            <a:prstTxWarp prst="textNoShape">
              <a:avLst/>
            </a:prstTxWarp>
          </a:bodyPr>
          <a:lstStyle/>
          <a:p>
            <a:r>
              <a:rPr lang="en-US" dirty="0" smtClean="0">
                <a:effectLst/>
                <a:latin typeface="Arial" charset="0"/>
                <a:cs typeface="Arial" charset="0"/>
              </a:rPr>
              <a:t>Agenda</a:t>
            </a:r>
          </a:p>
        </p:txBody>
      </p:sp>
      <p:sp>
        <p:nvSpPr>
          <p:cNvPr id="4099" name="Rectangle 3"/>
          <p:cNvSpPr>
            <a:spLocks noGrp="1"/>
          </p:cNvSpPr>
          <p:nvPr>
            <p:ph idx="1"/>
          </p:nvPr>
        </p:nvSpPr>
        <p:spPr>
          <a:xfrm>
            <a:off x="1219200" y="1600200"/>
            <a:ext cx="7162800" cy="4953000"/>
          </a:xfrm>
        </p:spPr>
        <p:txBody>
          <a:bodyPr/>
          <a:lstStyle/>
          <a:p>
            <a:pPr marL="0" indent="0">
              <a:lnSpc>
                <a:spcPct val="80000"/>
              </a:lnSpc>
              <a:buFont typeface="Arial" charset="0"/>
              <a:buNone/>
            </a:pPr>
            <a:endParaRPr lang="en-US" sz="2000" dirty="0" smtClean="0">
              <a:latin typeface="Arial" charset="0"/>
              <a:cs typeface="Arial" charset="0"/>
            </a:endParaRPr>
          </a:p>
          <a:p>
            <a:pPr lvl="1">
              <a:lnSpc>
                <a:spcPct val="80000"/>
              </a:lnSpc>
            </a:pPr>
            <a:r>
              <a:rPr lang="en-US" sz="3200" dirty="0" smtClean="0"/>
              <a:t>What are digital assets?</a:t>
            </a:r>
          </a:p>
          <a:p>
            <a:pPr lvl="1">
              <a:lnSpc>
                <a:spcPct val="80000"/>
              </a:lnSpc>
            </a:pPr>
            <a:r>
              <a:rPr lang="en-US" sz="3200" b="1" dirty="0" smtClean="0">
                <a:solidFill>
                  <a:srgbClr val="FF0000"/>
                </a:solidFill>
                <a:latin typeface="Arial" charset="0"/>
                <a:cs typeface="Arial" charset="0"/>
              </a:rPr>
              <a:t>Why do we care about them?</a:t>
            </a:r>
          </a:p>
          <a:p>
            <a:pPr lvl="1">
              <a:lnSpc>
                <a:spcPct val="80000"/>
              </a:lnSpc>
            </a:pPr>
            <a:r>
              <a:rPr lang="en-US" sz="3200" dirty="0" smtClean="0">
                <a:latin typeface="Arial" charset="0"/>
                <a:cs typeface="Arial" charset="0"/>
              </a:rPr>
              <a:t>Why is it a problem?</a:t>
            </a:r>
          </a:p>
          <a:p>
            <a:pPr lvl="1">
              <a:lnSpc>
                <a:spcPct val="80000"/>
              </a:lnSpc>
            </a:pPr>
            <a:r>
              <a:rPr lang="en-US" sz="3200" dirty="0" smtClean="0">
                <a:latin typeface="Arial" charset="0"/>
                <a:cs typeface="Arial" charset="0"/>
              </a:rPr>
              <a:t>How are “They” trying to fix it?</a:t>
            </a:r>
          </a:p>
          <a:p>
            <a:pPr lvl="1">
              <a:lnSpc>
                <a:spcPct val="80000"/>
              </a:lnSpc>
            </a:pPr>
            <a:r>
              <a:rPr lang="en-US" sz="3200" dirty="0" smtClean="0">
                <a:latin typeface="Arial" charset="0"/>
                <a:cs typeface="Arial" charset="0"/>
              </a:rPr>
              <a:t>How do we plan for it in the meantime?</a:t>
            </a:r>
          </a:p>
          <a:p>
            <a:pPr marL="465138" lvl="1" indent="-7938">
              <a:lnSpc>
                <a:spcPct val="80000"/>
              </a:lnSpc>
              <a:buNone/>
            </a:pPr>
            <a:r>
              <a:rPr lang="en-US" sz="2400" dirty="0" smtClean="0">
                <a:latin typeface="Arial" charset="0"/>
                <a:cs typeface="Arial" charset="0"/>
              </a:rPr>
              <a:t> </a:t>
            </a:r>
            <a:endParaRPr lang="en-US" sz="2400" dirty="0" smtClean="0">
              <a:latin typeface="Arial" charset="0"/>
              <a:cs typeface="Arial" charset="0"/>
            </a:endParaRPr>
          </a:p>
        </p:txBody>
      </p:sp>
    </p:spTree>
    <p:extLst>
      <p:ext uri="{BB962C8B-B14F-4D97-AF65-F5344CB8AC3E}">
        <p14:creationId xmlns:p14="http://schemas.microsoft.com/office/powerpoint/2010/main" val="2251253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p:cNvSpPr>
          <p:nvPr>
            <p:ph type="title"/>
          </p:nvPr>
        </p:nvSpPr>
        <p:spPr bwMode="auto">
          <a:xfrm>
            <a:off x="-685800" y="381000"/>
            <a:ext cx="8229600" cy="762000"/>
          </a:xfrm>
        </p:spPr>
        <p:txBody>
          <a:bodyPr wrap="square" numCol="1" anchorCtr="0" compatLnSpc="1">
            <a:prstTxWarp prst="textNoShape">
              <a:avLst/>
            </a:prstTxWarp>
            <a:normAutofit/>
          </a:bodyPr>
          <a:lstStyle/>
          <a:p>
            <a:pPr>
              <a:defRPr/>
            </a:pPr>
            <a:r>
              <a:rPr lang="en-US" sz="3200" dirty="0" smtClean="0">
                <a:effectLst/>
                <a:latin typeface="Arial" charset="0"/>
                <a:cs typeface="Arial" charset="0"/>
              </a:rPr>
              <a:t>Why do we care about them?</a:t>
            </a:r>
          </a:p>
        </p:txBody>
      </p:sp>
      <p:sp>
        <p:nvSpPr>
          <p:cNvPr id="8195" name="Rectangle 3"/>
          <p:cNvSpPr>
            <a:spLocks noGrp="1"/>
          </p:cNvSpPr>
          <p:nvPr>
            <p:ph idx="1"/>
          </p:nvPr>
        </p:nvSpPr>
        <p:spPr>
          <a:xfrm>
            <a:off x="1524000" y="1676400"/>
            <a:ext cx="7391400" cy="4449763"/>
          </a:xfrm>
        </p:spPr>
        <p:txBody>
          <a:bodyPr/>
          <a:lstStyle/>
          <a:p>
            <a:r>
              <a:rPr lang="en-US" sz="3600" dirty="0" smtClean="0">
                <a:latin typeface="Arial" charset="0"/>
                <a:cs typeface="Arial" charset="0"/>
              </a:rPr>
              <a:t>A digital asset can be the key to unlocking other assets (“hard assets”) with financial value.</a:t>
            </a:r>
            <a:br>
              <a:rPr lang="en-US" sz="3600" dirty="0" smtClean="0">
                <a:latin typeface="Arial" charset="0"/>
                <a:cs typeface="Arial" charset="0"/>
              </a:rPr>
            </a:br>
            <a:endParaRPr lang="en-US" sz="3600" dirty="0" smtClean="0">
              <a:latin typeface="Arial" charset="0"/>
              <a:cs typeface="Arial" charset="0"/>
            </a:endParaRPr>
          </a:p>
          <a:p>
            <a:r>
              <a:rPr lang="en-US" sz="3600" dirty="0" smtClean="0">
                <a:latin typeface="Arial" charset="0"/>
                <a:cs typeface="Arial" charset="0"/>
              </a:rPr>
              <a:t>Digital assets themselves can also have significant financial value. </a:t>
            </a:r>
            <a:endParaRPr lang="en-US" dirty="0" smtClean="0">
              <a:latin typeface="Arial" charset="0"/>
              <a:cs typeface="Arial" charset="0"/>
            </a:endParaRPr>
          </a:p>
          <a:p>
            <a:pPr lvl="1"/>
            <a:endParaRPr lang="en-US" dirty="0" smtClean="0">
              <a:latin typeface="Arial" charset="0"/>
              <a:cs typeface="Arial" charset="0"/>
            </a:endParaRPr>
          </a:p>
          <a:p>
            <a:endParaRPr lang="en-US" sz="3600" dirty="0" smtClean="0">
              <a:latin typeface="Arial" charset="0"/>
              <a:cs typeface="Arial" charset="0"/>
            </a:endParaRPr>
          </a:p>
          <a:p>
            <a:pPr lvl="1"/>
            <a:endParaRPr lang="en-US" sz="3200" dirty="0" smtClean="0">
              <a:latin typeface="Arial" charset="0"/>
              <a:cs typeface="Arial" charset="0"/>
            </a:endParaRPr>
          </a:p>
          <a:p>
            <a:pPr lvl="1"/>
            <a:endParaRPr lang="en-US" sz="3200" dirty="0" smtClean="0">
              <a:latin typeface="Arial" charset="0"/>
              <a:cs typeface="Arial" charset="0"/>
            </a:endParaRPr>
          </a:p>
          <a:p>
            <a:pPr lvl="1"/>
            <a:endParaRPr lang="en-US" sz="3200" dirty="0" smtClean="0">
              <a:latin typeface="Arial" charset="0"/>
              <a:cs typeface="Arial" charset="0"/>
            </a:endParaRPr>
          </a:p>
          <a:p>
            <a:pPr lvl="1"/>
            <a:endParaRPr lang="en-US" sz="3200"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p:cNvSpPr>
          <p:nvPr>
            <p:ph type="title"/>
          </p:nvPr>
        </p:nvSpPr>
        <p:spPr bwMode="auto">
          <a:xfrm>
            <a:off x="-1143000" y="381000"/>
            <a:ext cx="8229600" cy="762000"/>
          </a:xfrm>
        </p:spPr>
        <p:txBody>
          <a:bodyPr wrap="square" numCol="1" anchorCtr="0" compatLnSpc="1">
            <a:prstTxWarp prst="textNoShape">
              <a:avLst/>
            </a:prstTxWarp>
            <a:normAutofit fontScale="90000"/>
          </a:bodyPr>
          <a:lstStyle/>
          <a:p>
            <a:pPr>
              <a:defRPr/>
            </a:pPr>
            <a:r>
              <a:rPr lang="en-US" sz="3200" dirty="0" smtClean="0">
                <a:effectLst/>
                <a:latin typeface="Arial" charset="0"/>
                <a:cs typeface="Arial" charset="0"/>
              </a:rPr>
              <a:t>Financial Value of </a:t>
            </a:r>
            <a:br>
              <a:rPr lang="en-US" sz="3200" dirty="0" smtClean="0">
                <a:effectLst/>
                <a:latin typeface="Arial" charset="0"/>
                <a:cs typeface="Arial" charset="0"/>
              </a:rPr>
            </a:br>
            <a:r>
              <a:rPr lang="en-US" sz="3200" dirty="0" smtClean="0">
                <a:effectLst/>
                <a:latin typeface="Arial" charset="0"/>
                <a:cs typeface="Arial" charset="0"/>
              </a:rPr>
              <a:t>Digital Assets</a:t>
            </a:r>
          </a:p>
        </p:txBody>
      </p:sp>
      <p:sp>
        <p:nvSpPr>
          <p:cNvPr id="9219" name="Rectangle 3"/>
          <p:cNvSpPr>
            <a:spLocks noGrp="1"/>
          </p:cNvSpPr>
          <p:nvPr>
            <p:ph idx="1"/>
          </p:nvPr>
        </p:nvSpPr>
        <p:spPr>
          <a:xfrm>
            <a:off x="1524000" y="1676400"/>
            <a:ext cx="7391400" cy="4449763"/>
          </a:xfrm>
        </p:spPr>
        <p:txBody>
          <a:bodyPr/>
          <a:lstStyle/>
          <a:p>
            <a:pPr>
              <a:lnSpc>
                <a:spcPct val="90000"/>
              </a:lnSpc>
              <a:buNone/>
            </a:pPr>
            <a:r>
              <a:rPr lang="en-US" dirty="0" smtClean="0">
                <a:latin typeface="Arial" charset="0"/>
                <a:cs typeface="Arial" charset="0"/>
              </a:rPr>
              <a:t>Domain Names:</a:t>
            </a:r>
          </a:p>
          <a:p>
            <a:pPr lvl="1" indent="-284163">
              <a:lnSpc>
                <a:spcPct val="90000"/>
              </a:lnSpc>
              <a:spcBef>
                <a:spcPts val="563"/>
              </a:spcBef>
              <a:buSzPct val="45000"/>
              <a:buNone/>
              <a:tabLst>
                <a:tab pos="723900" algn="l"/>
                <a:tab pos="1447800" algn="l"/>
                <a:tab pos="2171700" algn="l"/>
                <a:tab pos="2895600" algn="l"/>
                <a:tab pos="3619500" algn="l"/>
                <a:tab pos="4343400" algn="l"/>
                <a:tab pos="5067300" algn="l"/>
                <a:tab pos="5791200" algn="l"/>
                <a:tab pos="6515100" algn="l"/>
                <a:tab pos="7239000" algn="l"/>
              </a:tabLst>
            </a:pPr>
            <a:r>
              <a:rPr lang="en-US" sz="2400" dirty="0" smtClean="0">
                <a:solidFill>
                  <a:srgbClr val="000000"/>
                </a:solidFill>
              </a:rPr>
              <a:t>Porn.com sold for $8.8 million in February of 2015</a:t>
            </a:r>
            <a:r>
              <a:rPr lang="en-US" sz="2400" dirty="0" smtClean="0">
                <a:solidFill>
                  <a:srgbClr val="000000"/>
                </a:solidFill>
              </a:rPr>
              <a:t>.</a:t>
            </a:r>
            <a:endParaRPr lang="en-US" sz="2400" dirty="0" smtClean="0">
              <a:solidFill>
                <a:srgbClr val="000000"/>
              </a:solidFill>
            </a:endParaRPr>
          </a:p>
          <a:p>
            <a:pPr lvl="1" indent="-284163">
              <a:lnSpc>
                <a:spcPct val="90000"/>
              </a:lnSpc>
              <a:spcBef>
                <a:spcPts val="563"/>
              </a:spcBef>
              <a:buSzPct val="45000"/>
              <a:buNone/>
              <a:tabLst>
                <a:tab pos="723900" algn="l"/>
                <a:tab pos="1447800" algn="l"/>
                <a:tab pos="2171700" algn="l"/>
                <a:tab pos="2895600" algn="l"/>
                <a:tab pos="3619500" algn="l"/>
                <a:tab pos="4343400" algn="l"/>
                <a:tab pos="5067300" algn="l"/>
                <a:tab pos="5791200" algn="l"/>
                <a:tab pos="6515100" algn="l"/>
                <a:tab pos="7239000" algn="l"/>
              </a:tabLst>
            </a:pPr>
            <a:r>
              <a:rPr lang="en-US" sz="2400" dirty="0" smtClean="0">
                <a:solidFill>
                  <a:srgbClr val="000000"/>
                </a:solidFill>
              </a:rPr>
              <a:t>Vacationrentals.com sold for $35 million in 2007.</a:t>
            </a:r>
          </a:p>
          <a:p>
            <a:pPr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endParaRPr lang="en-US" dirty="0" smtClean="0">
              <a:solidFill>
                <a:srgbClr val="000000"/>
              </a:solidFill>
            </a:endParaRPr>
          </a:p>
          <a:p>
            <a:pPr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r>
              <a:rPr lang="en-US" dirty="0" smtClean="0">
                <a:solidFill>
                  <a:srgbClr val="000000"/>
                </a:solidFill>
              </a:rPr>
              <a:t>Blogging </a:t>
            </a:r>
            <a:br>
              <a:rPr lang="en-US" dirty="0" smtClean="0">
                <a:solidFill>
                  <a:srgbClr val="000000"/>
                </a:solidFill>
              </a:rPr>
            </a:br>
            <a:r>
              <a:rPr lang="en-US" sz="2400" dirty="0" smtClean="0">
                <a:solidFill>
                  <a:srgbClr val="000000"/>
                </a:solidFill>
              </a:rPr>
              <a:t>In November of 2011, </a:t>
            </a:r>
            <a:r>
              <a:rPr lang="en-US" sz="2400" i="1" dirty="0" smtClean="0">
                <a:solidFill>
                  <a:srgbClr val="000000"/>
                </a:solidFill>
              </a:rPr>
              <a:t>The Atlantic</a:t>
            </a:r>
            <a:r>
              <a:rPr lang="en-US" sz="2400" dirty="0" smtClean="0">
                <a:solidFill>
                  <a:srgbClr val="000000"/>
                </a:solidFill>
              </a:rPr>
              <a:t> reported that America’s top 10 most valuable blogs have an estimated aggregate value of $785 million. Gawker.com alone was worth $318 million.</a:t>
            </a:r>
            <a:br>
              <a:rPr lang="en-US" sz="2400" dirty="0" smtClean="0">
                <a:solidFill>
                  <a:srgbClr val="000000"/>
                </a:solidFill>
              </a:rPr>
            </a:br>
            <a:endParaRPr lang="en-US" sz="2400" dirty="0" smtClean="0">
              <a:solidFill>
                <a:srgbClr val="000000"/>
              </a:solidFill>
            </a:endParaRPr>
          </a:p>
          <a:p>
            <a:pPr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endParaRPr lang="en-US" sz="2400" dirty="0" smtClean="0">
              <a:solidFill>
                <a:srgbClr val="000000"/>
              </a:solidFill>
            </a:endParaRPr>
          </a:p>
          <a:p>
            <a:pPr lvl="1">
              <a:lnSpc>
                <a:spcPct val="90000"/>
              </a:lnSpc>
            </a:pPr>
            <a:endParaRPr lang="en-US" sz="2400" dirty="0" smtClean="0">
              <a:latin typeface="Arial" charset="0"/>
              <a:cs typeface="Arial" charset="0"/>
            </a:endParaRPr>
          </a:p>
          <a:p>
            <a:pPr>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p:cNvSpPr>
          <p:nvPr>
            <p:ph idx="1"/>
          </p:nvPr>
        </p:nvSpPr>
        <p:spPr>
          <a:xfrm>
            <a:off x="1524000" y="1676400"/>
            <a:ext cx="7391400" cy="4449763"/>
          </a:xfrm>
        </p:spPr>
        <p:txBody>
          <a:bodyPr/>
          <a:lstStyle/>
          <a:p>
            <a:pPr>
              <a:lnSpc>
                <a:spcPct val="90000"/>
              </a:lnSpc>
              <a:buNone/>
            </a:pPr>
            <a:r>
              <a:rPr lang="en-US" dirty="0" smtClean="0">
                <a:latin typeface="Arial" charset="0"/>
                <a:cs typeface="Arial" charset="0"/>
              </a:rPr>
              <a:t>Twitter Handles:</a:t>
            </a:r>
          </a:p>
          <a:p>
            <a:pPr marL="347472" lvl="1" indent="0">
              <a:lnSpc>
                <a:spcPct val="90000"/>
              </a:lnSpc>
              <a:spcBef>
                <a:spcPts val="563"/>
              </a:spcBef>
              <a:buSzPct val="45000"/>
              <a:buNone/>
              <a:tabLst>
                <a:tab pos="723900" algn="l"/>
                <a:tab pos="1447800" algn="l"/>
                <a:tab pos="2171700" algn="l"/>
                <a:tab pos="2895600" algn="l"/>
                <a:tab pos="3619500" algn="l"/>
                <a:tab pos="4343400" algn="l"/>
                <a:tab pos="5067300" algn="l"/>
                <a:tab pos="5791200" algn="l"/>
                <a:tab pos="6515100" algn="l"/>
                <a:tab pos="7239000" algn="l"/>
              </a:tabLst>
            </a:pPr>
            <a:r>
              <a:rPr lang="en-US" sz="2400" dirty="0" smtClean="0">
                <a:solidFill>
                  <a:srgbClr val="000000"/>
                </a:solidFill>
              </a:rPr>
              <a:t>Naoki Hiroshima had been offered as much as $50,000 for his username @N before it was eventually extorted from him.</a:t>
            </a:r>
          </a:p>
          <a:p>
            <a:pPr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endParaRPr lang="en-US" sz="700" dirty="0" smtClean="0">
              <a:solidFill>
                <a:srgbClr val="000000"/>
              </a:solidFill>
            </a:endParaRPr>
          </a:p>
          <a:p>
            <a:pPr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r>
              <a:rPr lang="en-US" dirty="0" smtClean="0">
                <a:solidFill>
                  <a:srgbClr val="000000"/>
                </a:solidFill>
              </a:rPr>
              <a:t>Online Businesses:</a:t>
            </a:r>
          </a:p>
          <a:p>
            <a:pPr marL="342900" lvl="2"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r>
              <a:rPr lang="en-US" dirty="0" smtClean="0">
                <a:solidFill>
                  <a:srgbClr val="000000"/>
                </a:solidFill>
              </a:rPr>
              <a:t>	</a:t>
            </a:r>
            <a:r>
              <a:rPr lang="en-US" dirty="0" smtClean="0"/>
              <a:t>Former attorney and </a:t>
            </a:r>
            <a:r>
              <a:rPr lang="en-US" dirty="0" err="1" smtClean="0"/>
              <a:t>Ebay</a:t>
            </a:r>
            <a:r>
              <a:rPr lang="en-US" dirty="0" smtClean="0"/>
              <a:t> seller Linda </a:t>
            </a:r>
            <a:r>
              <a:rPr lang="en-US" dirty="0" err="1" smtClean="0"/>
              <a:t>Lightman</a:t>
            </a:r>
            <a:r>
              <a:rPr lang="en-US" dirty="0" smtClean="0"/>
              <a:t>, owner of the </a:t>
            </a:r>
            <a:r>
              <a:rPr lang="en-US" dirty="0" err="1" smtClean="0"/>
              <a:t>Ebay</a:t>
            </a:r>
            <a:r>
              <a:rPr lang="en-US" dirty="0" smtClean="0"/>
              <a:t> shop “Linda’s Stuff” has gross sales of approximately $</a:t>
            </a:r>
            <a:r>
              <a:rPr lang="en-US" dirty="0" smtClean="0"/>
              <a:t>25 </a:t>
            </a:r>
            <a:r>
              <a:rPr lang="en-US" dirty="0" smtClean="0"/>
              <a:t>million per year.</a:t>
            </a:r>
            <a:endParaRPr lang="en-US" sz="2000" dirty="0" smtClean="0"/>
          </a:p>
          <a:p>
            <a:pPr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r>
              <a:rPr lang="en-US" sz="2400" dirty="0" smtClean="0">
                <a:solidFill>
                  <a:srgbClr val="000000"/>
                </a:solidFill>
              </a:rPr>
              <a:t/>
            </a:r>
            <a:br>
              <a:rPr lang="en-US" sz="2400" dirty="0" smtClean="0">
                <a:solidFill>
                  <a:srgbClr val="000000"/>
                </a:solidFill>
              </a:rPr>
            </a:br>
            <a:endParaRPr lang="en-US" sz="2400" dirty="0" smtClean="0">
              <a:solidFill>
                <a:srgbClr val="000000"/>
              </a:solidFill>
            </a:endParaRPr>
          </a:p>
          <a:p>
            <a:pPr indent="-341313">
              <a:lnSpc>
                <a:spcPct val="90000"/>
              </a:lnSpc>
              <a:spcBef>
                <a:spcPts val="638"/>
              </a:spcBef>
              <a:buSzPct val="45000"/>
              <a:buNone/>
              <a:tabLst>
                <a:tab pos="723900" algn="l"/>
                <a:tab pos="1447800" algn="l"/>
                <a:tab pos="2171700" algn="l"/>
                <a:tab pos="2895600" algn="l"/>
                <a:tab pos="3619500" algn="l"/>
                <a:tab pos="4343400" algn="l"/>
                <a:tab pos="5067300" algn="l"/>
                <a:tab pos="5791200" algn="l"/>
                <a:tab pos="6515100" algn="l"/>
                <a:tab pos="7239000" algn="l"/>
              </a:tabLst>
            </a:pPr>
            <a:endParaRPr lang="en-US" sz="2400" dirty="0" smtClean="0">
              <a:solidFill>
                <a:srgbClr val="000000"/>
              </a:solidFill>
            </a:endParaRPr>
          </a:p>
          <a:p>
            <a:pPr lvl="1">
              <a:lnSpc>
                <a:spcPct val="90000"/>
              </a:lnSpc>
            </a:pPr>
            <a:endParaRPr lang="en-US" sz="2400" dirty="0" smtClean="0">
              <a:latin typeface="Arial" charset="0"/>
              <a:cs typeface="Arial" charset="0"/>
            </a:endParaRPr>
          </a:p>
          <a:p>
            <a:pPr>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a:p>
            <a:pPr lvl="1">
              <a:lnSpc>
                <a:spcPct val="90000"/>
              </a:lnSpc>
            </a:pPr>
            <a:endParaRPr lang="en-US" dirty="0" smtClean="0">
              <a:latin typeface="Arial" charset="0"/>
              <a:cs typeface="Arial" charset="0"/>
            </a:endParaRPr>
          </a:p>
        </p:txBody>
      </p:sp>
      <p:sp>
        <p:nvSpPr>
          <p:cNvPr id="3" name="Title 2"/>
          <p:cNvSpPr>
            <a:spLocks noGrp="1"/>
          </p:cNvSpPr>
          <p:nvPr>
            <p:ph type="title"/>
          </p:nvPr>
        </p:nvSpPr>
        <p:spPr/>
        <p:txBody>
          <a:bodyPr/>
          <a:lstStyle/>
          <a:p>
            <a:r>
              <a:rPr lang="en-US" dirty="0" smtClean="0"/>
              <a:t> </a:t>
            </a:r>
            <a:endParaRPr lang="en-US" dirty="0"/>
          </a:p>
        </p:txBody>
      </p:sp>
      <p:sp>
        <p:nvSpPr>
          <p:cNvPr id="6" name="Rectangle 2"/>
          <p:cNvSpPr txBox="1">
            <a:spLocks/>
          </p:cNvSpPr>
          <p:nvPr/>
        </p:nvSpPr>
        <p:spPr bwMode="auto">
          <a:xfrm>
            <a:off x="-1143000" y="381000"/>
            <a:ext cx="8229600" cy="762000"/>
          </a:xfrm>
          <a:prstGeom prst="rect">
            <a:avLst/>
          </a:prstGeom>
        </p:spPr>
        <p:txBody>
          <a:bodyPr vert="horz" wrap="square" lIns="91440" tIns="45720" rIns="91440" bIns="45720" numCol="1" rtlCol="0" anchor="ctr" anchorCtr="0" compatLnSpc="1">
            <a:prstTxWarp prst="textNoShape">
              <a:avLst/>
            </a:prstTxWarp>
            <a:noAutofit/>
          </a:bodyPr>
          <a:lstStyle>
            <a:lvl1pPr algn="ctr" rtl="0" eaLnBrk="0" fontAlgn="base" hangingPunct="0">
              <a:spcBef>
                <a:spcPct val="0"/>
              </a:spcBef>
              <a:spcAft>
                <a:spcPct val="0"/>
              </a:spcAft>
              <a:defRPr sz="4400" b="1" kern="1200">
                <a:solidFill>
                  <a:schemeClr val="bg1"/>
                </a:solidFill>
                <a:effectLst>
                  <a:reflection blurRad="6350" stA="55000" endA="300" endPos="45500" dir="5400000" sy="-100000" algn="bl" rotWithShape="0"/>
                </a:effectLst>
                <a:latin typeface="Arial" pitchFamily="34" charset="0"/>
                <a:ea typeface="+mj-ea"/>
                <a:cs typeface="Arial" pitchFamily="34" charset="0"/>
              </a:defRPr>
            </a:lvl1pPr>
            <a:lvl2pPr algn="ctr" rtl="0" eaLnBrk="0" fontAlgn="base" hangingPunct="0">
              <a:spcBef>
                <a:spcPct val="0"/>
              </a:spcBef>
              <a:spcAft>
                <a:spcPct val="0"/>
              </a:spcAft>
              <a:defRPr sz="4400" b="1">
                <a:solidFill>
                  <a:schemeClr val="bg1"/>
                </a:solidFill>
                <a:latin typeface="Arial" charset="0"/>
                <a:cs typeface="Arial" charset="0"/>
              </a:defRPr>
            </a:lvl2pPr>
            <a:lvl3pPr algn="ctr" rtl="0" eaLnBrk="0" fontAlgn="base" hangingPunct="0">
              <a:spcBef>
                <a:spcPct val="0"/>
              </a:spcBef>
              <a:spcAft>
                <a:spcPct val="0"/>
              </a:spcAft>
              <a:defRPr sz="4400" b="1">
                <a:solidFill>
                  <a:schemeClr val="bg1"/>
                </a:solidFill>
                <a:latin typeface="Arial" charset="0"/>
                <a:cs typeface="Arial" charset="0"/>
              </a:defRPr>
            </a:lvl3pPr>
            <a:lvl4pPr algn="ctr" rtl="0" eaLnBrk="0" fontAlgn="base" hangingPunct="0">
              <a:spcBef>
                <a:spcPct val="0"/>
              </a:spcBef>
              <a:spcAft>
                <a:spcPct val="0"/>
              </a:spcAft>
              <a:defRPr sz="4400" b="1">
                <a:solidFill>
                  <a:schemeClr val="bg1"/>
                </a:solidFill>
                <a:latin typeface="Arial" charset="0"/>
                <a:cs typeface="Arial" charset="0"/>
              </a:defRPr>
            </a:lvl4pPr>
            <a:lvl5pPr algn="ctr" rtl="0" eaLnBrk="0" fontAlgn="base" hangingPunct="0">
              <a:spcBef>
                <a:spcPct val="0"/>
              </a:spcBef>
              <a:spcAft>
                <a:spcPct val="0"/>
              </a:spcAft>
              <a:defRPr sz="4400" b="1">
                <a:solidFill>
                  <a:schemeClr val="bg1"/>
                </a:solidFill>
                <a:latin typeface="Arial" charset="0"/>
                <a:cs typeface="Arial" charset="0"/>
              </a:defRPr>
            </a:lvl5pPr>
            <a:lvl6pPr marL="457200" algn="ctr" rtl="0" fontAlgn="base">
              <a:spcBef>
                <a:spcPct val="0"/>
              </a:spcBef>
              <a:spcAft>
                <a:spcPct val="0"/>
              </a:spcAft>
              <a:defRPr sz="4400" b="1">
                <a:solidFill>
                  <a:schemeClr val="bg1"/>
                </a:solidFill>
                <a:latin typeface="Arial" charset="0"/>
                <a:cs typeface="Arial" charset="0"/>
              </a:defRPr>
            </a:lvl6pPr>
            <a:lvl7pPr marL="914400" algn="ctr" rtl="0" fontAlgn="base">
              <a:spcBef>
                <a:spcPct val="0"/>
              </a:spcBef>
              <a:spcAft>
                <a:spcPct val="0"/>
              </a:spcAft>
              <a:defRPr sz="4400" b="1">
                <a:solidFill>
                  <a:schemeClr val="bg1"/>
                </a:solidFill>
                <a:latin typeface="Arial" charset="0"/>
                <a:cs typeface="Arial" charset="0"/>
              </a:defRPr>
            </a:lvl7pPr>
            <a:lvl8pPr marL="1371600" algn="ctr" rtl="0" fontAlgn="base">
              <a:spcBef>
                <a:spcPct val="0"/>
              </a:spcBef>
              <a:spcAft>
                <a:spcPct val="0"/>
              </a:spcAft>
              <a:defRPr sz="4400" b="1">
                <a:solidFill>
                  <a:schemeClr val="bg1"/>
                </a:solidFill>
                <a:latin typeface="Arial" charset="0"/>
                <a:cs typeface="Arial" charset="0"/>
              </a:defRPr>
            </a:lvl8pPr>
            <a:lvl9pPr marL="1828800" algn="ctr" rtl="0" fontAlgn="base">
              <a:spcBef>
                <a:spcPct val="0"/>
              </a:spcBef>
              <a:spcAft>
                <a:spcPct val="0"/>
              </a:spcAft>
              <a:defRPr sz="4400" b="1">
                <a:solidFill>
                  <a:schemeClr val="bg1"/>
                </a:solidFill>
                <a:latin typeface="Arial" charset="0"/>
                <a:cs typeface="Arial" charset="0"/>
              </a:defRPr>
            </a:lvl9pPr>
          </a:lstStyle>
          <a:p>
            <a:pPr>
              <a:defRPr/>
            </a:pPr>
            <a:r>
              <a:rPr lang="en-US" sz="2900" dirty="0" smtClean="0">
                <a:effectLst/>
                <a:latin typeface="Arial" charset="0"/>
                <a:cs typeface="Arial" charset="0"/>
              </a:rPr>
              <a:t>Financial Value of </a:t>
            </a:r>
            <a:br>
              <a:rPr lang="en-US" sz="2900" dirty="0" smtClean="0">
                <a:effectLst/>
                <a:latin typeface="Arial" charset="0"/>
                <a:cs typeface="Arial" charset="0"/>
              </a:rPr>
            </a:br>
            <a:r>
              <a:rPr lang="en-US" sz="2900" dirty="0" smtClean="0">
                <a:effectLst/>
                <a:latin typeface="Arial" charset="0"/>
                <a:cs typeface="Arial" charset="0"/>
              </a:rPr>
              <a:t>Digital Assets</a:t>
            </a:r>
          </a:p>
        </p:txBody>
      </p:sp>
    </p:spTree>
    <p:extLst>
      <p:ext uri="{BB962C8B-B14F-4D97-AF65-F5344CB8AC3E}">
        <p14:creationId xmlns:p14="http://schemas.microsoft.com/office/powerpoint/2010/main" val="18904261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981200"/>
            <a:ext cx="7162800" cy="4449763"/>
          </a:xfrm>
        </p:spPr>
        <p:txBody>
          <a:bodyPr/>
          <a:lstStyle/>
          <a:p>
            <a:pPr marL="0" indent="0" eaLnBrk="1">
              <a:buNone/>
              <a:defRPr/>
            </a:pPr>
            <a:r>
              <a:rPr lang="en-US" dirty="0" smtClean="0"/>
              <a:t>Preserving the Decedent’s Story:</a:t>
            </a:r>
          </a:p>
          <a:p>
            <a:pPr marL="857250" lvl="1" indent="-457200" eaLnBrk="1">
              <a:buFont typeface="Arial" pitchFamily="34" charset="0"/>
              <a:buChar char="•"/>
              <a:defRPr/>
            </a:pPr>
            <a:r>
              <a:rPr lang="en-US" dirty="0" smtClean="0"/>
              <a:t>Online photo accounts</a:t>
            </a:r>
          </a:p>
          <a:p>
            <a:pPr marL="857250" lvl="1" indent="-457200" eaLnBrk="1">
              <a:buFont typeface="Arial" pitchFamily="34" charset="0"/>
              <a:buChar char="•"/>
              <a:defRPr/>
            </a:pPr>
            <a:r>
              <a:rPr lang="en-US" dirty="0" smtClean="0"/>
              <a:t>Personal blogs</a:t>
            </a:r>
          </a:p>
          <a:p>
            <a:pPr marL="857250" lvl="1" indent="-457200" eaLnBrk="1">
              <a:buFont typeface="Arial" pitchFamily="34" charset="0"/>
              <a:buChar char="•"/>
              <a:defRPr/>
            </a:pPr>
            <a:r>
              <a:rPr lang="en-US" dirty="0" smtClean="0"/>
              <a:t>Email accounts</a:t>
            </a:r>
          </a:p>
          <a:p>
            <a:pPr marL="857250" lvl="1" indent="-457200" eaLnBrk="1">
              <a:buFont typeface="Arial" pitchFamily="34" charset="0"/>
              <a:buChar char="•"/>
              <a:defRPr/>
            </a:pPr>
            <a:r>
              <a:rPr lang="en-US" dirty="0" smtClean="0"/>
              <a:t>Twitter feeds</a:t>
            </a:r>
          </a:p>
          <a:p>
            <a:pPr marL="857250" lvl="1" indent="-457200" eaLnBrk="1">
              <a:buFont typeface="Arial" pitchFamily="34" charset="0"/>
              <a:buChar char="•"/>
              <a:defRPr/>
            </a:pPr>
            <a:r>
              <a:rPr lang="en-US" dirty="0" smtClean="0"/>
              <a:t>Genealogical research accounts</a:t>
            </a:r>
          </a:p>
        </p:txBody>
      </p:sp>
      <p:sp>
        <p:nvSpPr>
          <p:cNvPr id="4" name="Title 3"/>
          <p:cNvSpPr>
            <a:spLocks noGrp="1"/>
          </p:cNvSpPr>
          <p:nvPr>
            <p:ph type="title"/>
          </p:nvPr>
        </p:nvSpPr>
        <p:spPr/>
        <p:txBody>
          <a:bodyPr/>
          <a:lstStyle/>
          <a:p>
            <a:r>
              <a:rPr lang="en-US" dirty="0" smtClean="0"/>
              <a:t> </a:t>
            </a:r>
            <a:endParaRPr lang="en-US" dirty="0"/>
          </a:p>
        </p:txBody>
      </p:sp>
      <p:sp>
        <p:nvSpPr>
          <p:cNvPr id="6" name="Rectangle 2"/>
          <p:cNvSpPr txBox="1">
            <a:spLocks/>
          </p:cNvSpPr>
          <p:nvPr/>
        </p:nvSpPr>
        <p:spPr bwMode="auto">
          <a:xfrm>
            <a:off x="-1143000" y="381000"/>
            <a:ext cx="8229600" cy="762000"/>
          </a:xfrm>
          <a:prstGeom prst="rect">
            <a:avLst/>
          </a:prstGeom>
        </p:spPr>
        <p:txBody>
          <a:bodyPr vert="horz" wrap="square" lIns="91440" tIns="45720" rIns="91440" bIns="45720" numCol="1" rtlCol="0" anchor="ctr" anchorCtr="0" compatLnSpc="1">
            <a:prstTxWarp prst="textNoShape">
              <a:avLst/>
            </a:prstTxWarp>
            <a:normAutofit fontScale="82500" lnSpcReduction="20000"/>
          </a:bodyPr>
          <a:lstStyle>
            <a:lvl1pPr algn="ctr" rtl="0" eaLnBrk="0" fontAlgn="base" hangingPunct="0">
              <a:spcBef>
                <a:spcPct val="0"/>
              </a:spcBef>
              <a:spcAft>
                <a:spcPct val="0"/>
              </a:spcAft>
              <a:defRPr sz="4400" b="1" kern="1200">
                <a:solidFill>
                  <a:schemeClr val="bg1"/>
                </a:solidFill>
                <a:effectLst>
                  <a:reflection blurRad="6350" stA="55000" endA="300" endPos="45500" dir="5400000" sy="-100000" algn="bl" rotWithShape="0"/>
                </a:effectLst>
                <a:latin typeface="Arial" pitchFamily="34" charset="0"/>
                <a:ea typeface="+mj-ea"/>
                <a:cs typeface="Arial" pitchFamily="34" charset="0"/>
              </a:defRPr>
            </a:lvl1pPr>
            <a:lvl2pPr algn="ctr" rtl="0" eaLnBrk="0" fontAlgn="base" hangingPunct="0">
              <a:spcBef>
                <a:spcPct val="0"/>
              </a:spcBef>
              <a:spcAft>
                <a:spcPct val="0"/>
              </a:spcAft>
              <a:defRPr sz="4400" b="1">
                <a:solidFill>
                  <a:schemeClr val="bg1"/>
                </a:solidFill>
                <a:latin typeface="Arial" charset="0"/>
                <a:cs typeface="Arial" charset="0"/>
              </a:defRPr>
            </a:lvl2pPr>
            <a:lvl3pPr algn="ctr" rtl="0" eaLnBrk="0" fontAlgn="base" hangingPunct="0">
              <a:spcBef>
                <a:spcPct val="0"/>
              </a:spcBef>
              <a:spcAft>
                <a:spcPct val="0"/>
              </a:spcAft>
              <a:defRPr sz="4400" b="1">
                <a:solidFill>
                  <a:schemeClr val="bg1"/>
                </a:solidFill>
                <a:latin typeface="Arial" charset="0"/>
                <a:cs typeface="Arial" charset="0"/>
              </a:defRPr>
            </a:lvl3pPr>
            <a:lvl4pPr algn="ctr" rtl="0" eaLnBrk="0" fontAlgn="base" hangingPunct="0">
              <a:spcBef>
                <a:spcPct val="0"/>
              </a:spcBef>
              <a:spcAft>
                <a:spcPct val="0"/>
              </a:spcAft>
              <a:defRPr sz="4400" b="1">
                <a:solidFill>
                  <a:schemeClr val="bg1"/>
                </a:solidFill>
                <a:latin typeface="Arial" charset="0"/>
                <a:cs typeface="Arial" charset="0"/>
              </a:defRPr>
            </a:lvl4pPr>
            <a:lvl5pPr algn="ctr" rtl="0" eaLnBrk="0" fontAlgn="base" hangingPunct="0">
              <a:spcBef>
                <a:spcPct val="0"/>
              </a:spcBef>
              <a:spcAft>
                <a:spcPct val="0"/>
              </a:spcAft>
              <a:defRPr sz="4400" b="1">
                <a:solidFill>
                  <a:schemeClr val="bg1"/>
                </a:solidFill>
                <a:latin typeface="Arial" charset="0"/>
                <a:cs typeface="Arial" charset="0"/>
              </a:defRPr>
            </a:lvl5pPr>
            <a:lvl6pPr marL="457200" algn="ctr" rtl="0" fontAlgn="base">
              <a:spcBef>
                <a:spcPct val="0"/>
              </a:spcBef>
              <a:spcAft>
                <a:spcPct val="0"/>
              </a:spcAft>
              <a:defRPr sz="4400" b="1">
                <a:solidFill>
                  <a:schemeClr val="bg1"/>
                </a:solidFill>
                <a:latin typeface="Arial" charset="0"/>
                <a:cs typeface="Arial" charset="0"/>
              </a:defRPr>
            </a:lvl6pPr>
            <a:lvl7pPr marL="914400" algn="ctr" rtl="0" fontAlgn="base">
              <a:spcBef>
                <a:spcPct val="0"/>
              </a:spcBef>
              <a:spcAft>
                <a:spcPct val="0"/>
              </a:spcAft>
              <a:defRPr sz="4400" b="1">
                <a:solidFill>
                  <a:schemeClr val="bg1"/>
                </a:solidFill>
                <a:latin typeface="Arial" charset="0"/>
                <a:cs typeface="Arial" charset="0"/>
              </a:defRPr>
            </a:lvl7pPr>
            <a:lvl8pPr marL="1371600" algn="ctr" rtl="0" fontAlgn="base">
              <a:spcBef>
                <a:spcPct val="0"/>
              </a:spcBef>
              <a:spcAft>
                <a:spcPct val="0"/>
              </a:spcAft>
              <a:defRPr sz="4400" b="1">
                <a:solidFill>
                  <a:schemeClr val="bg1"/>
                </a:solidFill>
                <a:latin typeface="Arial" charset="0"/>
                <a:cs typeface="Arial" charset="0"/>
              </a:defRPr>
            </a:lvl8pPr>
            <a:lvl9pPr marL="1828800" algn="ctr" rtl="0" fontAlgn="base">
              <a:spcBef>
                <a:spcPct val="0"/>
              </a:spcBef>
              <a:spcAft>
                <a:spcPct val="0"/>
              </a:spcAft>
              <a:defRPr sz="4400" b="1">
                <a:solidFill>
                  <a:schemeClr val="bg1"/>
                </a:solidFill>
                <a:latin typeface="Arial" charset="0"/>
                <a:cs typeface="Arial" charset="0"/>
              </a:defRPr>
            </a:lvl9pPr>
          </a:lstStyle>
          <a:p>
            <a:pPr>
              <a:defRPr/>
            </a:pPr>
            <a:r>
              <a:rPr lang="en-US" sz="3200" dirty="0" smtClean="0">
                <a:effectLst/>
                <a:latin typeface="Arial" charset="0"/>
                <a:cs typeface="Arial" charset="0"/>
              </a:rPr>
              <a:t>Non-financial Value of </a:t>
            </a:r>
            <a:br>
              <a:rPr lang="en-US" sz="3200" dirty="0" smtClean="0">
                <a:effectLst/>
                <a:latin typeface="Arial" charset="0"/>
                <a:cs typeface="Arial" charset="0"/>
              </a:rPr>
            </a:br>
            <a:r>
              <a:rPr lang="en-US" sz="3200" dirty="0" smtClean="0">
                <a:effectLst/>
                <a:latin typeface="Arial" charset="0"/>
                <a:cs typeface="Arial" charset="0"/>
              </a:rPr>
              <a:t>Digital Assets</a:t>
            </a:r>
          </a:p>
        </p:txBody>
      </p:sp>
    </p:spTree>
    <p:extLst>
      <p:ext uri="{BB962C8B-B14F-4D97-AF65-F5344CB8AC3E}">
        <p14:creationId xmlns:p14="http://schemas.microsoft.com/office/powerpoint/2010/main" val="932112117"/>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000000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4409</TotalTime>
  <Words>1594</Words>
  <Application>Microsoft Office PowerPoint</Application>
  <PresentationFormat>Letter Paper (8.5x11 in)</PresentationFormat>
  <Paragraphs>420</Paragraphs>
  <Slides>42</Slides>
  <Notes>42</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Ppt0000000</vt:lpstr>
      <vt:lpstr>PowerPoint Presentation</vt:lpstr>
      <vt:lpstr>Agenda</vt:lpstr>
      <vt:lpstr>What are Digital Assets?</vt:lpstr>
      <vt:lpstr>What are Digital Assets?</vt:lpstr>
      <vt:lpstr>Agenda</vt:lpstr>
      <vt:lpstr>Why do we care about them?</vt:lpstr>
      <vt:lpstr>Financial Value of  Digital Assets</vt:lpstr>
      <vt:lpstr> </vt:lpstr>
      <vt:lpstr> </vt:lpstr>
      <vt:lpstr> </vt:lpstr>
      <vt:lpstr>Agenda</vt:lpstr>
      <vt:lpstr> Why is it a problem? Obstacles to Access </vt:lpstr>
      <vt:lpstr>Did you say “illegal”? </vt:lpstr>
      <vt:lpstr>PowerPoint Presentation</vt:lpstr>
      <vt:lpstr>  </vt:lpstr>
      <vt:lpstr> </vt:lpstr>
      <vt:lpstr>  </vt:lpstr>
      <vt:lpstr>  </vt:lpstr>
      <vt:lpstr>  </vt:lpstr>
      <vt:lpstr>Agenda</vt:lpstr>
      <vt:lpstr> </vt:lpstr>
      <vt:lpstr> </vt:lpstr>
      <vt:lpstr> </vt:lpstr>
      <vt:lpstr> </vt:lpstr>
      <vt:lpstr> </vt:lpstr>
      <vt:lpstr> </vt:lpstr>
      <vt:lpstr> </vt:lpstr>
      <vt:lpstr> </vt:lpstr>
      <vt:lpstr> </vt:lpstr>
      <vt:lpstr> </vt:lpstr>
      <vt:lpstr>Agenda</vt:lpstr>
      <vt:lpstr>How do we plan for it in the meantime? Digital Assets in the Estate Planning Process</vt:lpstr>
      <vt:lpstr>Keep Out!!</vt:lpstr>
      <vt:lpstr> </vt:lpstr>
      <vt:lpstr>     Titling Digital Assets to Preserve Usability After Death/Disability</vt:lpstr>
      <vt:lpstr>     Titling Digital Assets to Preserve Usability After Death/Disability</vt:lpstr>
      <vt:lpstr> </vt:lpstr>
      <vt:lpstr> </vt:lpstr>
      <vt:lpstr> </vt:lpstr>
      <vt:lpstr> </vt:lpstr>
      <vt:lpstr>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Coventry, Anne W.</dc:creator>
  <cp:lastModifiedBy>Prangley, Karin</cp:lastModifiedBy>
  <cp:revision>35</cp:revision>
  <dcterms:modified xsi:type="dcterms:W3CDTF">2015-09-17T04:26:07Z</dcterms:modified>
</cp:coreProperties>
</file>